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5402" r:id="rId1"/>
    <p:sldMasterId id="2147483660" r:id="rId2"/>
    <p:sldMasterId id="2147485280" r:id="rId3"/>
    <p:sldMasterId id="2147484229" r:id="rId4"/>
    <p:sldMasterId id="2147485415" r:id="rId5"/>
    <p:sldMasterId id="2147485460" r:id="rId6"/>
  </p:sldMasterIdLst>
  <p:notesMasterIdLst>
    <p:notesMasterId r:id="rId131"/>
  </p:notesMasterIdLst>
  <p:sldIdLst>
    <p:sldId id="256" r:id="rId7"/>
    <p:sldId id="257" r:id="rId8"/>
    <p:sldId id="259" r:id="rId9"/>
    <p:sldId id="260" r:id="rId10"/>
    <p:sldId id="314" r:id="rId11"/>
    <p:sldId id="264" r:id="rId12"/>
    <p:sldId id="261" r:id="rId13"/>
    <p:sldId id="2076137608" r:id="rId14"/>
    <p:sldId id="2076137531" r:id="rId15"/>
    <p:sldId id="2076137606" r:id="rId16"/>
    <p:sldId id="2076137577" r:id="rId17"/>
    <p:sldId id="2076137648" r:id="rId18"/>
    <p:sldId id="262" r:id="rId19"/>
    <p:sldId id="265" r:id="rId20"/>
    <p:sldId id="266" r:id="rId21"/>
    <p:sldId id="267" r:id="rId22"/>
    <p:sldId id="268" r:id="rId23"/>
    <p:sldId id="2076137697" r:id="rId24"/>
    <p:sldId id="2076137679" r:id="rId25"/>
    <p:sldId id="269" r:id="rId26"/>
    <p:sldId id="270" r:id="rId27"/>
    <p:sldId id="271" r:id="rId28"/>
    <p:sldId id="2076138826" r:id="rId29"/>
    <p:sldId id="2076137654" r:id="rId30"/>
    <p:sldId id="2076137655" r:id="rId31"/>
    <p:sldId id="2076137656" r:id="rId32"/>
    <p:sldId id="2076137657" r:id="rId33"/>
    <p:sldId id="2076137658" r:id="rId34"/>
    <p:sldId id="2076137659" r:id="rId35"/>
    <p:sldId id="2076137660" r:id="rId36"/>
    <p:sldId id="2076137661" r:id="rId37"/>
    <p:sldId id="2076137662" r:id="rId38"/>
    <p:sldId id="2076137663" r:id="rId39"/>
    <p:sldId id="2076137664" r:id="rId40"/>
    <p:sldId id="2076137665" r:id="rId41"/>
    <p:sldId id="2076137666" r:id="rId42"/>
    <p:sldId id="2076137667" r:id="rId43"/>
    <p:sldId id="2076137668" r:id="rId44"/>
    <p:sldId id="2076137680" r:id="rId45"/>
    <p:sldId id="2076137669" r:id="rId46"/>
    <p:sldId id="2076137670" r:id="rId47"/>
    <p:sldId id="279" r:id="rId48"/>
    <p:sldId id="2076138827" r:id="rId49"/>
    <p:sldId id="276" r:id="rId50"/>
    <p:sldId id="2076137688" r:id="rId51"/>
    <p:sldId id="2076137650" r:id="rId52"/>
    <p:sldId id="298" r:id="rId53"/>
    <p:sldId id="2076137707" r:id="rId54"/>
    <p:sldId id="2076137706" r:id="rId55"/>
    <p:sldId id="2076137705" r:id="rId56"/>
    <p:sldId id="2076137708" r:id="rId57"/>
    <p:sldId id="2076137692" r:id="rId58"/>
    <p:sldId id="2076137691" r:id="rId59"/>
    <p:sldId id="2076137690" r:id="rId60"/>
    <p:sldId id="258" r:id="rId61"/>
    <p:sldId id="2076137689" r:id="rId62"/>
    <p:sldId id="299" r:id="rId63"/>
    <p:sldId id="2076138822" r:id="rId64"/>
    <p:sldId id="2076138823" r:id="rId65"/>
    <p:sldId id="301" r:id="rId66"/>
    <p:sldId id="278" r:id="rId67"/>
    <p:sldId id="2076138831" r:id="rId68"/>
    <p:sldId id="300" r:id="rId69"/>
    <p:sldId id="280" r:id="rId70"/>
    <p:sldId id="2076138828" r:id="rId71"/>
    <p:sldId id="281" r:id="rId72"/>
    <p:sldId id="2076137651" r:id="rId73"/>
    <p:sldId id="2076137698" r:id="rId74"/>
    <p:sldId id="303" r:id="rId75"/>
    <p:sldId id="2076137685" r:id="rId76"/>
    <p:sldId id="2076137686" r:id="rId77"/>
    <p:sldId id="2076137693" r:id="rId78"/>
    <p:sldId id="2076137687" r:id="rId79"/>
    <p:sldId id="2076138832" r:id="rId80"/>
    <p:sldId id="2076137694" r:id="rId81"/>
    <p:sldId id="2076137695" r:id="rId82"/>
    <p:sldId id="302" r:id="rId83"/>
    <p:sldId id="2076137699" r:id="rId84"/>
    <p:sldId id="2076137696" r:id="rId85"/>
    <p:sldId id="2076137700" r:id="rId86"/>
    <p:sldId id="2076138833" r:id="rId87"/>
    <p:sldId id="283" r:id="rId88"/>
    <p:sldId id="2076137702" r:id="rId89"/>
    <p:sldId id="2076137703" r:id="rId90"/>
    <p:sldId id="304" r:id="rId91"/>
    <p:sldId id="284" r:id="rId92"/>
    <p:sldId id="2076138829" r:id="rId93"/>
    <p:sldId id="2076137671" r:id="rId94"/>
    <p:sldId id="2076137672" r:id="rId95"/>
    <p:sldId id="2076137674" r:id="rId96"/>
    <p:sldId id="2076138840" r:id="rId97"/>
    <p:sldId id="2076137675" r:id="rId98"/>
    <p:sldId id="2076137676" r:id="rId99"/>
    <p:sldId id="2076138839" r:id="rId100"/>
    <p:sldId id="2076137677" r:id="rId101"/>
    <p:sldId id="2076138834" r:id="rId102"/>
    <p:sldId id="2076137678" r:id="rId103"/>
    <p:sldId id="2076137684" r:id="rId104"/>
    <p:sldId id="2076138836" r:id="rId105"/>
    <p:sldId id="2076138825" r:id="rId106"/>
    <p:sldId id="2076138837" r:id="rId107"/>
    <p:sldId id="2076138824" r:id="rId108"/>
    <p:sldId id="2076138838" r:id="rId109"/>
    <p:sldId id="287" r:id="rId110"/>
    <p:sldId id="288" r:id="rId111"/>
    <p:sldId id="2076138830" r:id="rId112"/>
    <p:sldId id="289" r:id="rId113"/>
    <p:sldId id="2076137653" r:id="rId114"/>
    <p:sldId id="313" r:id="rId115"/>
    <p:sldId id="2076138844" r:id="rId116"/>
    <p:sldId id="2076138843" r:id="rId117"/>
    <p:sldId id="312" r:id="rId118"/>
    <p:sldId id="2076138845" r:id="rId119"/>
    <p:sldId id="2076138846" r:id="rId120"/>
    <p:sldId id="2076138849" r:id="rId121"/>
    <p:sldId id="2076138848" r:id="rId122"/>
    <p:sldId id="2076138847" r:id="rId123"/>
    <p:sldId id="311" r:id="rId124"/>
    <p:sldId id="2076138850" r:id="rId125"/>
    <p:sldId id="2076138851" r:id="rId126"/>
    <p:sldId id="310" r:id="rId127"/>
    <p:sldId id="2076138841" r:id="rId128"/>
    <p:sldId id="291" r:id="rId129"/>
    <p:sldId id="2076138842"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DC01780-51C2-442B-85AA-E3C7541CA240}">
          <p14:sldIdLst>
            <p14:sldId id="256"/>
            <p14:sldId id="257"/>
          </p14:sldIdLst>
        </p14:section>
        <p14:section name="1. Planning your first bot" id="{965067FC-F3EA-4FF1-8983-FBCCEE80F30D}">
          <p14:sldIdLst>
            <p14:sldId id="259"/>
            <p14:sldId id="260"/>
            <p14:sldId id="314"/>
            <p14:sldId id="264"/>
            <p14:sldId id="261"/>
            <p14:sldId id="2076137608"/>
            <p14:sldId id="2076137531"/>
            <p14:sldId id="2076137606"/>
            <p14:sldId id="2076137577"/>
            <p14:sldId id="2076137648"/>
            <p14:sldId id="262"/>
            <p14:sldId id="265"/>
            <p14:sldId id="266"/>
            <p14:sldId id="267"/>
            <p14:sldId id="268"/>
            <p14:sldId id="2076137697"/>
            <p14:sldId id="2076137679"/>
            <p14:sldId id="269"/>
            <p14:sldId id="270"/>
          </p14:sldIdLst>
        </p14:section>
        <p14:section name="2. Build out your PVA Bot" id="{D77A3C43-D115-442C-A1B5-30EFEC1BEDB4}">
          <p14:sldIdLst>
            <p14:sldId id="271"/>
            <p14:sldId id="2076138826"/>
            <p14:sldId id="2076137654"/>
            <p14:sldId id="2076137655"/>
            <p14:sldId id="2076137656"/>
            <p14:sldId id="2076137657"/>
            <p14:sldId id="2076137658"/>
            <p14:sldId id="2076137659"/>
            <p14:sldId id="2076137660"/>
            <p14:sldId id="2076137661"/>
            <p14:sldId id="2076137662"/>
            <p14:sldId id="2076137663"/>
            <p14:sldId id="2076137664"/>
            <p14:sldId id="2076137665"/>
            <p14:sldId id="2076137666"/>
            <p14:sldId id="2076137667"/>
            <p14:sldId id="2076137668"/>
            <p14:sldId id="2076137680"/>
            <p14:sldId id="2076137669"/>
            <p14:sldId id="2076137670"/>
          </p14:sldIdLst>
        </p14:section>
        <p14:section name="3. Extend your bot with the Power Platform" id="{6136765F-1F63-4F5B-9953-A7A6212A9A57}">
          <p14:sldIdLst>
            <p14:sldId id="279"/>
            <p14:sldId id="2076138827"/>
            <p14:sldId id="276"/>
            <p14:sldId id="2076137688"/>
            <p14:sldId id="2076137650"/>
            <p14:sldId id="298"/>
            <p14:sldId id="2076137707"/>
            <p14:sldId id="2076137706"/>
            <p14:sldId id="2076137705"/>
            <p14:sldId id="2076137708"/>
            <p14:sldId id="2076137692"/>
            <p14:sldId id="2076137691"/>
            <p14:sldId id="2076137690"/>
            <p14:sldId id="258"/>
            <p14:sldId id="2076137689"/>
            <p14:sldId id="299"/>
            <p14:sldId id="2076138822"/>
            <p14:sldId id="2076138823"/>
            <p14:sldId id="301"/>
            <p14:sldId id="278"/>
            <p14:sldId id="2076138831"/>
            <p14:sldId id="300"/>
          </p14:sldIdLst>
        </p14:section>
        <p14:section name="4. Extend your bot with Azure" id="{C14B9641-F7D0-4A89-A733-8885D6394DBB}">
          <p14:sldIdLst>
            <p14:sldId id="280"/>
            <p14:sldId id="2076138828"/>
            <p14:sldId id="281"/>
            <p14:sldId id="2076137651"/>
            <p14:sldId id="2076137698"/>
            <p14:sldId id="303"/>
            <p14:sldId id="2076137685"/>
            <p14:sldId id="2076137686"/>
            <p14:sldId id="2076137693"/>
            <p14:sldId id="2076137687"/>
            <p14:sldId id="2076138832"/>
            <p14:sldId id="2076137694"/>
            <p14:sldId id="2076137695"/>
            <p14:sldId id="302"/>
            <p14:sldId id="2076137699"/>
            <p14:sldId id="2076137696"/>
            <p14:sldId id="2076137700"/>
            <p14:sldId id="2076138833"/>
            <p14:sldId id="283"/>
            <p14:sldId id="2076137702"/>
            <p14:sldId id="2076137703"/>
            <p14:sldId id="304"/>
          </p14:sldIdLst>
        </p14:section>
        <p14:section name="5. Advanced topics" id="{4DDD635D-3CB5-4D14-BD1D-818E8930EFA2}">
          <p14:sldIdLst>
            <p14:sldId id="284"/>
            <p14:sldId id="2076138829"/>
            <p14:sldId id="2076137671"/>
            <p14:sldId id="2076137672"/>
            <p14:sldId id="2076137674"/>
            <p14:sldId id="2076138840"/>
            <p14:sldId id="2076137675"/>
            <p14:sldId id="2076137676"/>
            <p14:sldId id="2076138839"/>
            <p14:sldId id="2076137677"/>
            <p14:sldId id="2076138834"/>
            <p14:sldId id="2076137678"/>
            <p14:sldId id="2076137684"/>
            <p14:sldId id="2076138836"/>
            <p14:sldId id="2076138825"/>
            <p14:sldId id="2076138837"/>
            <p14:sldId id="2076138824"/>
            <p14:sldId id="2076138838"/>
            <p14:sldId id="287"/>
          </p14:sldIdLst>
        </p14:section>
        <p14:section name="6. Governance" id="{447E977F-3BB2-4996-B84D-3A9CB1F3B979}">
          <p14:sldIdLst>
            <p14:sldId id="288"/>
            <p14:sldId id="2076138830"/>
            <p14:sldId id="289"/>
            <p14:sldId id="2076137653"/>
            <p14:sldId id="313"/>
            <p14:sldId id="2076138844"/>
            <p14:sldId id="2076138843"/>
            <p14:sldId id="312"/>
            <p14:sldId id="2076138845"/>
            <p14:sldId id="2076138846"/>
            <p14:sldId id="2076138849"/>
            <p14:sldId id="2076138848"/>
            <p14:sldId id="2076138847"/>
            <p14:sldId id="311"/>
            <p14:sldId id="2076138850"/>
            <p14:sldId id="2076138851"/>
            <p14:sldId id="310"/>
            <p14:sldId id="2076138841"/>
            <p14:sldId id="291"/>
            <p14:sldId id="20761388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9546A"/>
    <a:srgbClr val="128C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4F66BA-4D7D-4B83-8C48-77C6B79C73D7}" v="6" dt="2021-05-26T12:45:19.8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7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theme" Target="theme/theme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tableStyles" Target="tableStyle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notesMaster" Target="notesMasters/notesMaster1.xml"/><Relationship Id="rId136" Type="http://schemas.microsoft.com/office/2015/10/relationships/revisionInfo" Target="revisionInfo.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microsoft.com/office/2018/10/relationships/authors" Target="author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presProps" Target="pres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viewProps" Target="viewProps.xml"/></Relationships>
</file>

<file path=ppt/diagrams/_rels/data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diagrams/_rels/data1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svg"/><Relationship Id="rId1" Type="http://schemas.openxmlformats.org/officeDocument/2006/relationships/image" Target="../media/image182.png"/><Relationship Id="rId4" Type="http://schemas.openxmlformats.org/officeDocument/2006/relationships/image" Target="../media/image185.svg"/></Relationships>
</file>

<file path=ppt/diagrams/_rels/data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ata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4" Type="http://schemas.openxmlformats.org/officeDocument/2006/relationships/image" Target="../media/image90.svg"/></Relationships>
</file>

<file path=ppt/diagrams/_rels/data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ata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svg"/><Relationship Id="rId1" Type="http://schemas.openxmlformats.org/officeDocument/2006/relationships/image" Target="../media/image182.png"/><Relationship Id="rId4" Type="http://schemas.openxmlformats.org/officeDocument/2006/relationships/image" Target="../media/image18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4" Type="http://schemas.openxmlformats.org/officeDocument/2006/relationships/image" Target="../media/image9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A43C2-A93F-41DB-8D25-6885A3B6339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14E1654-48A9-47A9-A718-51F3346B0963}">
      <dgm:prSet phldrT="[Text]"/>
      <dgm:spPr/>
      <dgm:t>
        <a:bodyPr/>
        <a:lstStyle/>
        <a:p>
          <a:r>
            <a:rPr lang="en-US"/>
            <a:t>Departmental Bot</a:t>
          </a:r>
        </a:p>
      </dgm:t>
    </dgm:pt>
    <dgm:pt modelId="{619AD69B-3DA1-4FB9-8827-CB654533D8B6}" type="parTrans" cxnId="{AAEC2A9F-89E9-4E75-987C-813BA2EF6BE4}">
      <dgm:prSet/>
      <dgm:spPr/>
      <dgm:t>
        <a:bodyPr/>
        <a:lstStyle/>
        <a:p>
          <a:endParaRPr lang="en-US"/>
        </a:p>
      </dgm:t>
    </dgm:pt>
    <dgm:pt modelId="{CECC5019-5583-448E-A314-D409721CC4AB}" type="sibTrans" cxnId="{AAEC2A9F-89E9-4E75-987C-813BA2EF6BE4}">
      <dgm:prSet/>
      <dgm:spPr/>
      <dgm:t>
        <a:bodyPr/>
        <a:lstStyle/>
        <a:p>
          <a:endParaRPr lang="en-US"/>
        </a:p>
      </dgm:t>
    </dgm:pt>
    <dgm:pt modelId="{70DE41AE-C85C-48E3-94C7-2D0634606CAA}">
      <dgm:prSet phldrT="[Text]"/>
      <dgm:spPr/>
      <dgm:t>
        <a:bodyPr/>
        <a:lstStyle/>
        <a:p>
          <a:r>
            <a:rPr lang="en-US" b="1"/>
            <a:t>Created by SME/Citizen developer</a:t>
          </a:r>
        </a:p>
      </dgm:t>
    </dgm:pt>
    <dgm:pt modelId="{8BB28C0E-FA89-40B2-8E97-37216CD22463}" type="parTrans" cxnId="{F16341AC-F804-4E8C-AED9-9CDE1C3FECBF}">
      <dgm:prSet/>
      <dgm:spPr/>
      <dgm:t>
        <a:bodyPr/>
        <a:lstStyle/>
        <a:p>
          <a:endParaRPr lang="en-US"/>
        </a:p>
      </dgm:t>
    </dgm:pt>
    <dgm:pt modelId="{02E95C64-9C6D-46AD-8F7F-3A204500AA47}" type="sibTrans" cxnId="{F16341AC-F804-4E8C-AED9-9CDE1C3FECBF}">
      <dgm:prSet/>
      <dgm:spPr/>
      <dgm:t>
        <a:bodyPr/>
        <a:lstStyle/>
        <a:p>
          <a:endParaRPr lang="en-US"/>
        </a:p>
      </dgm:t>
    </dgm:pt>
    <dgm:pt modelId="{6C88B788-EB17-4BA9-B6F7-504E11823349}">
      <dgm:prSet phldrT="[Text]"/>
      <dgm:spPr/>
      <dgm:t>
        <a:bodyPr/>
        <a:lstStyle/>
        <a:p>
          <a:r>
            <a:rPr lang="en-US"/>
            <a:t>IT provide tools and infrastructure but is passive</a:t>
          </a:r>
        </a:p>
      </dgm:t>
    </dgm:pt>
    <dgm:pt modelId="{3DAAA898-9760-4773-97F6-F34048EBF843}" type="parTrans" cxnId="{C19D3E5B-52E7-40D5-9413-A783F3AFFEDB}">
      <dgm:prSet/>
      <dgm:spPr/>
      <dgm:t>
        <a:bodyPr/>
        <a:lstStyle/>
        <a:p>
          <a:endParaRPr lang="en-US"/>
        </a:p>
      </dgm:t>
    </dgm:pt>
    <dgm:pt modelId="{D4E7003B-BFB7-44EF-A904-27B65415B600}" type="sibTrans" cxnId="{C19D3E5B-52E7-40D5-9413-A783F3AFFEDB}">
      <dgm:prSet/>
      <dgm:spPr/>
      <dgm:t>
        <a:bodyPr/>
        <a:lstStyle/>
        <a:p>
          <a:endParaRPr lang="en-US"/>
        </a:p>
      </dgm:t>
    </dgm:pt>
    <dgm:pt modelId="{1C2C0FDF-7F9B-480E-AA46-7D94B4A2BFE2}">
      <dgm:prSet phldrT="[Text]"/>
      <dgm:spPr/>
      <dgm:t>
        <a:bodyPr/>
        <a:lstStyle/>
        <a:p>
          <a:r>
            <a:rPr lang="en-US"/>
            <a:t>Internal Bot</a:t>
          </a:r>
        </a:p>
      </dgm:t>
    </dgm:pt>
    <dgm:pt modelId="{66BB503C-0664-4429-8C85-BEED74D9F950}" type="parTrans" cxnId="{39F06D1B-4C23-4727-BB5C-5C718D525DAD}">
      <dgm:prSet/>
      <dgm:spPr/>
      <dgm:t>
        <a:bodyPr/>
        <a:lstStyle/>
        <a:p>
          <a:endParaRPr lang="en-US"/>
        </a:p>
      </dgm:t>
    </dgm:pt>
    <dgm:pt modelId="{A32E2ADE-ECB2-4B1D-B37B-3614792D9998}" type="sibTrans" cxnId="{39F06D1B-4C23-4727-BB5C-5C718D525DAD}">
      <dgm:prSet/>
      <dgm:spPr/>
      <dgm:t>
        <a:bodyPr/>
        <a:lstStyle/>
        <a:p>
          <a:endParaRPr lang="en-US"/>
        </a:p>
      </dgm:t>
    </dgm:pt>
    <dgm:pt modelId="{AE4A4187-B55D-4B4C-A95A-84D0ECE36A75}">
      <dgm:prSet phldrT="[Text]"/>
      <dgm:spPr/>
      <dgm:t>
        <a:bodyPr/>
        <a:lstStyle/>
        <a:p>
          <a:r>
            <a:rPr lang="en-US" b="1"/>
            <a:t>Collaboration between SMEs and IT</a:t>
          </a:r>
        </a:p>
      </dgm:t>
    </dgm:pt>
    <dgm:pt modelId="{A6B82285-9604-4751-90CE-9EF1FFB538F8}" type="parTrans" cxnId="{055FB1AF-0B49-48C5-9147-51D23A51E397}">
      <dgm:prSet/>
      <dgm:spPr/>
      <dgm:t>
        <a:bodyPr/>
        <a:lstStyle/>
        <a:p>
          <a:endParaRPr lang="en-US"/>
        </a:p>
      </dgm:t>
    </dgm:pt>
    <dgm:pt modelId="{7C4ED5EA-0796-4E5D-ABD3-FAC992895F6A}" type="sibTrans" cxnId="{055FB1AF-0B49-48C5-9147-51D23A51E397}">
      <dgm:prSet/>
      <dgm:spPr/>
      <dgm:t>
        <a:bodyPr/>
        <a:lstStyle/>
        <a:p>
          <a:endParaRPr lang="en-US"/>
        </a:p>
      </dgm:t>
    </dgm:pt>
    <dgm:pt modelId="{66440885-148C-4A3D-A472-63D77BAF8E8B}">
      <dgm:prSet phldrT="[Text]"/>
      <dgm:spPr/>
      <dgm:t>
        <a:bodyPr/>
        <a:lstStyle/>
        <a:p>
          <a:r>
            <a:rPr lang="en-US"/>
            <a:t>Connecting to SaaS, backend ERP, and Office suite</a:t>
          </a:r>
        </a:p>
      </dgm:t>
    </dgm:pt>
    <dgm:pt modelId="{53248163-7563-465E-9E35-83241F276702}" type="parTrans" cxnId="{DE8F6069-556C-4051-ABD2-CD22F31E204A}">
      <dgm:prSet/>
      <dgm:spPr/>
      <dgm:t>
        <a:bodyPr/>
        <a:lstStyle/>
        <a:p>
          <a:endParaRPr lang="en-US"/>
        </a:p>
      </dgm:t>
    </dgm:pt>
    <dgm:pt modelId="{3054BEAE-C5B7-443B-8532-711E7E5F0E3B}" type="sibTrans" cxnId="{DE8F6069-556C-4051-ABD2-CD22F31E204A}">
      <dgm:prSet/>
      <dgm:spPr/>
      <dgm:t>
        <a:bodyPr/>
        <a:lstStyle/>
        <a:p>
          <a:endParaRPr lang="en-US"/>
        </a:p>
      </dgm:t>
    </dgm:pt>
    <dgm:pt modelId="{580B1236-19B7-4C8C-BEA7-7C87EE24FA62}">
      <dgm:prSet phldrT="[Text]"/>
      <dgm:spPr/>
      <dgm:t>
        <a:bodyPr/>
        <a:lstStyle/>
        <a:p>
          <a:r>
            <a:rPr lang="en-US"/>
            <a:t>External Bot</a:t>
          </a:r>
        </a:p>
      </dgm:t>
    </dgm:pt>
    <dgm:pt modelId="{475AB835-1ED3-46D1-88BC-0D1A3E1B8048}" type="parTrans" cxnId="{B7DA47E0-6F23-4AC0-888C-193A1C3867A1}">
      <dgm:prSet/>
      <dgm:spPr/>
      <dgm:t>
        <a:bodyPr/>
        <a:lstStyle/>
        <a:p>
          <a:endParaRPr lang="en-US"/>
        </a:p>
      </dgm:t>
    </dgm:pt>
    <dgm:pt modelId="{17C4B9F8-3701-4587-8CB6-40347784DDA7}" type="sibTrans" cxnId="{B7DA47E0-6F23-4AC0-888C-193A1C3867A1}">
      <dgm:prSet/>
      <dgm:spPr/>
      <dgm:t>
        <a:bodyPr/>
        <a:lstStyle/>
        <a:p>
          <a:endParaRPr lang="en-US"/>
        </a:p>
      </dgm:t>
    </dgm:pt>
    <dgm:pt modelId="{2A9F9B5D-288A-4531-9D27-3F4E28E380F5}">
      <dgm:prSet phldrT="[Text]"/>
      <dgm:spPr/>
      <dgm:t>
        <a:bodyPr/>
        <a:lstStyle/>
        <a:p>
          <a:r>
            <a:rPr lang="en-US" b="1"/>
            <a:t>Driven by IT/Dev with SME input</a:t>
          </a:r>
        </a:p>
      </dgm:t>
    </dgm:pt>
    <dgm:pt modelId="{06F5CD9F-F491-432E-8C0A-BB5DFF122ED9}" type="parTrans" cxnId="{F4A8AEB9-AEA8-4525-B3AF-6DDE7717A95C}">
      <dgm:prSet/>
      <dgm:spPr/>
      <dgm:t>
        <a:bodyPr/>
        <a:lstStyle/>
        <a:p>
          <a:endParaRPr lang="en-US"/>
        </a:p>
      </dgm:t>
    </dgm:pt>
    <dgm:pt modelId="{D7963D15-7434-41F2-9F61-89D5873031DA}" type="sibTrans" cxnId="{F4A8AEB9-AEA8-4525-B3AF-6DDE7717A95C}">
      <dgm:prSet/>
      <dgm:spPr/>
      <dgm:t>
        <a:bodyPr/>
        <a:lstStyle/>
        <a:p>
          <a:endParaRPr lang="en-US"/>
        </a:p>
      </dgm:t>
    </dgm:pt>
    <dgm:pt modelId="{612E805C-99B0-48B9-B61C-556A53ECD2DF}">
      <dgm:prSet phldrT="[Text]"/>
      <dgm:spPr/>
      <dgm:t>
        <a:bodyPr/>
        <a:lstStyle/>
        <a:p>
          <a:r>
            <a:rPr lang="en-US"/>
            <a:t>ALM, visual design , and scale planning all important</a:t>
          </a:r>
        </a:p>
      </dgm:t>
    </dgm:pt>
    <dgm:pt modelId="{52307398-990C-42AB-9372-CD38BEA63864}" type="parTrans" cxnId="{6C3B4E21-8AB1-4E9B-B08B-07D2404F8786}">
      <dgm:prSet/>
      <dgm:spPr/>
      <dgm:t>
        <a:bodyPr/>
        <a:lstStyle/>
        <a:p>
          <a:endParaRPr lang="en-US"/>
        </a:p>
      </dgm:t>
    </dgm:pt>
    <dgm:pt modelId="{6100D097-2AB8-4CB5-8BA0-319F36A42800}" type="sibTrans" cxnId="{6C3B4E21-8AB1-4E9B-B08B-07D2404F8786}">
      <dgm:prSet/>
      <dgm:spPr/>
      <dgm:t>
        <a:bodyPr/>
        <a:lstStyle/>
        <a:p>
          <a:endParaRPr lang="en-US"/>
        </a:p>
      </dgm:t>
    </dgm:pt>
    <dgm:pt modelId="{0FDCE71E-4D91-45F0-9B5A-6C1894BAF382}">
      <dgm:prSet phldrT="[Text]"/>
      <dgm:spPr/>
      <dgm:t>
        <a:bodyPr/>
        <a:lstStyle/>
        <a:p>
          <a:r>
            <a:rPr lang="en-US"/>
            <a:t>Fast to deliver</a:t>
          </a:r>
        </a:p>
      </dgm:t>
    </dgm:pt>
    <dgm:pt modelId="{F1771CD9-7C6C-48FE-81A5-2E0DB1267590}" type="parTrans" cxnId="{50A04B48-2AC9-4288-8F50-33375AC70B8B}">
      <dgm:prSet/>
      <dgm:spPr/>
    </dgm:pt>
    <dgm:pt modelId="{57FB47BA-B868-49BC-81CA-A73F25FC1282}" type="sibTrans" cxnId="{50A04B48-2AC9-4288-8F50-33375AC70B8B}">
      <dgm:prSet/>
      <dgm:spPr/>
    </dgm:pt>
    <dgm:pt modelId="{154E61F9-6BE3-445C-AF66-61E9D0B04500}">
      <dgm:prSet phldrT="[Text]"/>
      <dgm:spPr/>
      <dgm:t>
        <a:bodyPr/>
        <a:lstStyle/>
        <a:p>
          <a:r>
            <a:rPr lang="en-US"/>
            <a:t>Lower governance</a:t>
          </a:r>
        </a:p>
      </dgm:t>
    </dgm:pt>
    <dgm:pt modelId="{5C958774-7A89-44E7-9AB0-DDB9932BA025}" type="parTrans" cxnId="{8F9D0622-D721-4441-B7F0-13E92E2A2A27}">
      <dgm:prSet/>
      <dgm:spPr/>
    </dgm:pt>
    <dgm:pt modelId="{9BB59E2C-2718-44B5-8673-6354086514CE}" type="sibTrans" cxnId="{8F9D0622-D721-4441-B7F0-13E92E2A2A27}">
      <dgm:prSet/>
      <dgm:spPr/>
    </dgm:pt>
    <dgm:pt modelId="{98F4AE68-73FB-49E4-BDE7-4C4D943AA2CD}">
      <dgm:prSet phldrT="[Text]"/>
      <dgm:spPr/>
      <dgm:t>
        <a:bodyPr/>
        <a:lstStyle/>
        <a:p>
          <a:r>
            <a:rPr lang="en-US" err="1"/>
            <a:t>Dataverse</a:t>
          </a:r>
          <a:r>
            <a:rPr lang="en-US"/>
            <a:t> for Teams</a:t>
          </a:r>
        </a:p>
      </dgm:t>
    </dgm:pt>
    <dgm:pt modelId="{E9606814-8AB5-4410-9656-9C98D6938E80}" type="parTrans" cxnId="{7B319D4B-3508-49B4-B024-69740926491A}">
      <dgm:prSet/>
      <dgm:spPr/>
    </dgm:pt>
    <dgm:pt modelId="{9308AC7B-759A-4FD9-A71F-7EC8185D135C}" type="sibTrans" cxnId="{7B319D4B-3508-49B4-B024-69740926491A}">
      <dgm:prSet/>
      <dgm:spPr/>
    </dgm:pt>
    <dgm:pt modelId="{F482A7D0-40C5-47E8-A406-1A608CAB90CF}">
      <dgm:prSet phldrT="[Text]"/>
      <dgm:spPr/>
      <dgm:t>
        <a:bodyPr/>
        <a:lstStyle/>
        <a:p>
          <a:r>
            <a:rPr lang="en-US"/>
            <a:t>IT provides ALM, deployment and develop interactivity</a:t>
          </a:r>
        </a:p>
      </dgm:t>
    </dgm:pt>
    <dgm:pt modelId="{3D644290-AD4F-4F6C-9E9B-FF15928F8A03}" type="parTrans" cxnId="{8C2DD74B-69DB-4FA5-80DF-2BCEF9D23B5A}">
      <dgm:prSet/>
      <dgm:spPr/>
    </dgm:pt>
    <dgm:pt modelId="{12F4A33C-BB36-44B1-BBE5-12B1466860DB}" type="sibTrans" cxnId="{8C2DD74B-69DB-4FA5-80DF-2BCEF9D23B5A}">
      <dgm:prSet/>
      <dgm:spPr/>
    </dgm:pt>
    <dgm:pt modelId="{89326692-CE44-4881-93D4-B3A98231B819}">
      <dgm:prSet phldrT="[Text]"/>
      <dgm:spPr/>
      <dgm:t>
        <a:bodyPr/>
        <a:lstStyle/>
        <a:p>
          <a:r>
            <a:rPr lang="en-US"/>
            <a:t>SME develop/manage content</a:t>
          </a:r>
        </a:p>
      </dgm:t>
    </dgm:pt>
    <dgm:pt modelId="{33D0996A-25E6-424D-910C-FBBBD4E93ACA}" type="parTrans" cxnId="{D8B1EC8D-C120-4B12-B33D-4022253E59D6}">
      <dgm:prSet/>
      <dgm:spPr/>
    </dgm:pt>
    <dgm:pt modelId="{00A79A8D-6D4D-401B-8324-91E25E6B429C}" type="sibTrans" cxnId="{D8B1EC8D-C120-4B12-B33D-4022253E59D6}">
      <dgm:prSet/>
      <dgm:spPr/>
    </dgm:pt>
    <dgm:pt modelId="{CA19D504-CDA3-42DE-98FB-59AD42A588D0}">
      <dgm:prSet phldrT="[Text]"/>
      <dgm:spPr/>
      <dgm:t>
        <a:bodyPr/>
        <a:lstStyle/>
        <a:p>
          <a:r>
            <a:rPr lang="en-US"/>
            <a:t>Single sign-on/auth</a:t>
          </a:r>
        </a:p>
      </dgm:t>
    </dgm:pt>
    <dgm:pt modelId="{9C79D8FF-2899-4DEF-9F6A-CF265EAA9905}" type="parTrans" cxnId="{F0F75AA3-E194-4932-BB0C-784420446041}">
      <dgm:prSet/>
      <dgm:spPr/>
    </dgm:pt>
    <dgm:pt modelId="{567571F5-517D-4D11-BC44-46FEDCC74E87}" type="sibTrans" cxnId="{F0F75AA3-E194-4932-BB0C-784420446041}">
      <dgm:prSet/>
      <dgm:spPr/>
    </dgm:pt>
    <dgm:pt modelId="{D6F51405-6786-413C-90FE-B7252904656B}">
      <dgm:prSet phldrT="[Text]"/>
      <dgm:spPr/>
      <dgm:t>
        <a:bodyPr/>
        <a:lstStyle/>
        <a:p>
          <a:r>
            <a:rPr lang="en-US"/>
            <a:t>Escalate to a live agent</a:t>
          </a:r>
        </a:p>
      </dgm:t>
    </dgm:pt>
    <dgm:pt modelId="{EDABC4E6-0C7A-4CAA-98B6-690BC0661FD6}" type="parTrans" cxnId="{A2214E21-AE55-4B48-B6BA-7DA3201827C6}">
      <dgm:prSet/>
      <dgm:spPr/>
    </dgm:pt>
    <dgm:pt modelId="{622FCC17-0AB1-4337-A59B-188A8CB39597}" type="sibTrans" cxnId="{A2214E21-AE55-4B48-B6BA-7DA3201827C6}">
      <dgm:prSet/>
      <dgm:spPr/>
    </dgm:pt>
    <dgm:pt modelId="{662649F6-0979-4E1E-8F3E-BCDDE9C49410}">
      <dgm:prSet phldrT="[Text]"/>
      <dgm:spPr/>
      <dgm:t>
        <a:bodyPr/>
        <a:lstStyle/>
        <a:p>
          <a:endParaRPr lang="en-US"/>
        </a:p>
      </dgm:t>
    </dgm:pt>
    <dgm:pt modelId="{D3DCE5E8-23EC-4612-910E-2A1643D87456}" type="parTrans" cxnId="{15008211-29CB-429C-9BB6-51BD67756683}">
      <dgm:prSet/>
      <dgm:spPr/>
    </dgm:pt>
    <dgm:pt modelId="{876E3643-86FD-4893-8898-944457631544}" type="sibTrans" cxnId="{15008211-29CB-429C-9BB6-51BD67756683}">
      <dgm:prSet/>
      <dgm:spPr/>
    </dgm:pt>
    <dgm:pt modelId="{4D5118DA-4FAE-47DB-9788-831E6DB6E8D0}">
      <dgm:prSet phldrT="[Text]"/>
      <dgm:spPr/>
      <dgm:t>
        <a:bodyPr/>
        <a:lstStyle/>
        <a:p>
          <a:r>
            <a:rPr lang="en-US"/>
            <a:t>Teams, Intranet</a:t>
          </a:r>
        </a:p>
      </dgm:t>
    </dgm:pt>
    <dgm:pt modelId="{7F294592-ED33-417F-80E1-F6C7A859642D}" type="parTrans" cxnId="{315FE991-8BD1-445A-9C7D-BE9AC35F4C1A}">
      <dgm:prSet/>
      <dgm:spPr/>
    </dgm:pt>
    <dgm:pt modelId="{F8CBF5A5-022E-48A2-979E-2715991C5B23}" type="sibTrans" cxnId="{315FE991-8BD1-445A-9C7D-BE9AC35F4C1A}">
      <dgm:prSet/>
      <dgm:spPr/>
    </dgm:pt>
    <dgm:pt modelId="{1A7E6724-E8CF-41EF-895C-801B61DAED2C}">
      <dgm:prSet phldrT="[Text]"/>
      <dgm:spPr/>
      <dgm:t>
        <a:bodyPr/>
        <a:lstStyle/>
        <a:p>
          <a:r>
            <a:rPr lang="en-US"/>
            <a:t>Connecting to backend APIs</a:t>
          </a:r>
        </a:p>
      </dgm:t>
    </dgm:pt>
    <dgm:pt modelId="{3C67F4E1-A5E1-416A-92F7-763C2FF74980}" type="parTrans" cxnId="{3E7E4886-3F4D-41FB-BC6C-7CCB9C247309}">
      <dgm:prSet/>
      <dgm:spPr/>
    </dgm:pt>
    <dgm:pt modelId="{51CDF1B7-54DE-4B03-B38B-E46C751683BD}" type="sibTrans" cxnId="{3E7E4886-3F4D-41FB-BC6C-7CCB9C247309}">
      <dgm:prSet/>
      <dgm:spPr/>
    </dgm:pt>
    <dgm:pt modelId="{E23919B1-01D1-4654-887E-8D01F55EB9C4}">
      <dgm:prSet phldrT="[Text]"/>
      <dgm:spPr/>
      <dgm:t>
        <a:bodyPr/>
        <a:lstStyle/>
        <a:p>
          <a:r>
            <a:rPr lang="en-US"/>
            <a:t>Web, App, Messaging</a:t>
          </a:r>
        </a:p>
      </dgm:t>
    </dgm:pt>
    <dgm:pt modelId="{8286E371-6556-46C8-BBEF-06CBB98BDEB7}" type="parTrans" cxnId="{B1F7E2BF-F3C5-43D5-A4F6-9146BF0E7872}">
      <dgm:prSet/>
      <dgm:spPr/>
    </dgm:pt>
    <dgm:pt modelId="{6405B813-08A5-4F65-8EDD-7B4669766D07}" type="sibTrans" cxnId="{B1F7E2BF-F3C5-43D5-A4F6-9146BF0E7872}">
      <dgm:prSet/>
      <dgm:spPr/>
    </dgm:pt>
    <dgm:pt modelId="{F42C04FA-D302-4EE7-8669-2835039BA05F}">
      <dgm:prSet phldrT="[Text]"/>
      <dgm:spPr/>
      <dgm:t>
        <a:bodyPr/>
        <a:lstStyle/>
        <a:p>
          <a:r>
            <a:rPr lang="en-US"/>
            <a:t>Bot Framework skills</a:t>
          </a:r>
        </a:p>
      </dgm:t>
    </dgm:pt>
    <dgm:pt modelId="{6D34627C-8867-4B73-837F-FDBAC8F025E0}" type="parTrans" cxnId="{BBF6174D-70B4-49E1-9500-B0F8DD3B1364}">
      <dgm:prSet/>
      <dgm:spPr/>
    </dgm:pt>
    <dgm:pt modelId="{A23F2FCC-4B11-4728-B889-729FFF85C82C}" type="sibTrans" cxnId="{BBF6174D-70B4-49E1-9500-B0F8DD3B1364}">
      <dgm:prSet/>
      <dgm:spPr/>
    </dgm:pt>
    <dgm:pt modelId="{9B8EE702-470E-4741-8880-28455853C529}" type="pres">
      <dgm:prSet presAssocID="{C15A43C2-A93F-41DB-8D25-6885A3B63391}" presName="Name0" presStyleCnt="0">
        <dgm:presLayoutVars>
          <dgm:dir/>
          <dgm:animLvl val="lvl"/>
          <dgm:resizeHandles val="exact"/>
        </dgm:presLayoutVars>
      </dgm:prSet>
      <dgm:spPr/>
    </dgm:pt>
    <dgm:pt modelId="{8F618C55-FBEE-47F4-BE3D-AE39897612AC}" type="pres">
      <dgm:prSet presAssocID="{014E1654-48A9-47A9-A718-51F3346B0963}" presName="composite" presStyleCnt="0"/>
      <dgm:spPr/>
    </dgm:pt>
    <dgm:pt modelId="{1C9A11C7-62EC-44F1-A38C-203D78CE6CE2}" type="pres">
      <dgm:prSet presAssocID="{014E1654-48A9-47A9-A718-51F3346B0963}" presName="parTx" presStyleLbl="alignNode1" presStyleIdx="0" presStyleCnt="3">
        <dgm:presLayoutVars>
          <dgm:chMax val="0"/>
          <dgm:chPref val="0"/>
          <dgm:bulletEnabled val="1"/>
        </dgm:presLayoutVars>
      </dgm:prSet>
      <dgm:spPr/>
    </dgm:pt>
    <dgm:pt modelId="{03B9D169-9A8B-4B2C-BA7E-2EFC3C363B63}" type="pres">
      <dgm:prSet presAssocID="{014E1654-48A9-47A9-A718-51F3346B0963}" presName="desTx" presStyleLbl="alignAccFollowNode1" presStyleIdx="0" presStyleCnt="3">
        <dgm:presLayoutVars>
          <dgm:bulletEnabled val="1"/>
        </dgm:presLayoutVars>
      </dgm:prSet>
      <dgm:spPr/>
    </dgm:pt>
    <dgm:pt modelId="{20A61AFD-2071-401F-BA70-8DAD1FF86E6B}" type="pres">
      <dgm:prSet presAssocID="{CECC5019-5583-448E-A314-D409721CC4AB}" presName="space" presStyleCnt="0"/>
      <dgm:spPr/>
    </dgm:pt>
    <dgm:pt modelId="{1C0BF4E2-E664-42C4-B1CB-14F16055A8F8}" type="pres">
      <dgm:prSet presAssocID="{1C2C0FDF-7F9B-480E-AA46-7D94B4A2BFE2}" presName="composite" presStyleCnt="0"/>
      <dgm:spPr/>
    </dgm:pt>
    <dgm:pt modelId="{1EA58686-AAB6-4404-8A1C-12EF6268B204}" type="pres">
      <dgm:prSet presAssocID="{1C2C0FDF-7F9B-480E-AA46-7D94B4A2BFE2}" presName="parTx" presStyleLbl="alignNode1" presStyleIdx="1" presStyleCnt="3">
        <dgm:presLayoutVars>
          <dgm:chMax val="0"/>
          <dgm:chPref val="0"/>
          <dgm:bulletEnabled val="1"/>
        </dgm:presLayoutVars>
      </dgm:prSet>
      <dgm:spPr/>
    </dgm:pt>
    <dgm:pt modelId="{47EB5686-DAD6-4EC7-8CF6-AFF51CED4717}" type="pres">
      <dgm:prSet presAssocID="{1C2C0FDF-7F9B-480E-AA46-7D94B4A2BFE2}" presName="desTx" presStyleLbl="alignAccFollowNode1" presStyleIdx="1" presStyleCnt="3">
        <dgm:presLayoutVars>
          <dgm:bulletEnabled val="1"/>
        </dgm:presLayoutVars>
      </dgm:prSet>
      <dgm:spPr/>
    </dgm:pt>
    <dgm:pt modelId="{3A86E88E-45D5-4D90-BE78-3FF18D715B54}" type="pres">
      <dgm:prSet presAssocID="{A32E2ADE-ECB2-4B1D-B37B-3614792D9998}" presName="space" presStyleCnt="0"/>
      <dgm:spPr/>
    </dgm:pt>
    <dgm:pt modelId="{5FF48C1B-2515-4131-8E84-69533F025510}" type="pres">
      <dgm:prSet presAssocID="{580B1236-19B7-4C8C-BEA7-7C87EE24FA62}" presName="composite" presStyleCnt="0"/>
      <dgm:spPr/>
    </dgm:pt>
    <dgm:pt modelId="{9AE3510B-7025-4F38-9DDA-BAB1D0669945}" type="pres">
      <dgm:prSet presAssocID="{580B1236-19B7-4C8C-BEA7-7C87EE24FA62}" presName="parTx" presStyleLbl="alignNode1" presStyleIdx="2" presStyleCnt="3">
        <dgm:presLayoutVars>
          <dgm:chMax val="0"/>
          <dgm:chPref val="0"/>
          <dgm:bulletEnabled val="1"/>
        </dgm:presLayoutVars>
      </dgm:prSet>
      <dgm:spPr/>
    </dgm:pt>
    <dgm:pt modelId="{A62DA204-F015-408F-8709-AC883ABA2B89}" type="pres">
      <dgm:prSet presAssocID="{580B1236-19B7-4C8C-BEA7-7C87EE24FA62}" presName="desTx" presStyleLbl="alignAccFollowNode1" presStyleIdx="2" presStyleCnt="3">
        <dgm:presLayoutVars>
          <dgm:bulletEnabled val="1"/>
        </dgm:presLayoutVars>
      </dgm:prSet>
      <dgm:spPr/>
    </dgm:pt>
  </dgm:ptLst>
  <dgm:cxnLst>
    <dgm:cxn modelId="{15008211-29CB-429C-9BB6-51BD67756683}" srcId="{580B1236-19B7-4C8C-BEA7-7C87EE24FA62}" destId="{662649F6-0979-4E1E-8F3E-BCDDE9C49410}" srcOrd="6" destOrd="0" parTransId="{D3DCE5E8-23EC-4612-910E-2A1643D87456}" sibTransId="{876E3643-86FD-4893-8898-944457631544}"/>
    <dgm:cxn modelId="{39F06D1B-4C23-4727-BB5C-5C718D525DAD}" srcId="{C15A43C2-A93F-41DB-8D25-6885A3B63391}" destId="{1C2C0FDF-7F9B-480E-AA46-7D94B4A2BFE2}" srcOrd="1" destOrd="0" parTransId="{66BB503C-0664-4429-8C85-BEED74D9F950}" sibTransId="{A32E2ADE-ECB2-4B1D-B37B-3614792D9998}"/>
    <dgm:cxn modelId="{A2214E21-AE55-4B48-B6BA-7DA3201827C6}" srcId="{580B1236-19B7-4C8C-BEA7-7C87EE24FA62}" destId="{D6F51405-6786-413C-90FE-B7252904656B}" srcOrd="2" destOrd="0" parTransId="{EDABC4E6-0C7A-4CAA-98B6-690BC0661FD6}" sibTransId="{622FCC17-0AB1-4337-A59B-188A8CB39597}"/>
    <dgm:cxn modelId="{6C3B4E21-8AB1-4E9B-B08B-07D2404F8786}" srcId="{580B1236-19B7-4C8C-BEA7-7C87EE24FA62}" destId="{612E805C-99B0-48B9-B61C-556A53ECD2DF}" srcOrd="1" destOrd="0" parTransId="{52307398-990C-42AB-9372-CD38BEA63864}" sibTransId="{6100D097-2AB8-4CB5-8BA0-319F36A42800}"/>
    <dgm:cxn modelId="{8F9D0622-D721-4441-B7F0-13E92E2A2A27}" srcId="{014E1654-48A9-47A9-A718-51F3346B0963}" destId="{154E61F9-6BE3-445C-AF66-61E9D0B04500}" srcOrd="3" destOrd="0" parTransId="{5C958774-7A89-44E7-9AB0-DDB9932BA025}" sibTransId="{9BB59E2C-2718-44B5-8673-6354086514CE}"/>
    <dgm:cxn modelId="{88BCF431-EBFB-4775-A24C-E9A7E831B9E9}" type="presOf" srcId="{F42C04FA-D302-4EE7-8669-2835039BA05F}" destId="{A62DA204-F015-408F-8709-AC883ABA2B89}" srcOrd="0" destOrd="4" presId="urn:microsoft.com/office/officeart/2005/8/layout/hList1"/>
    <dgm:cxn modelId="{08A19032-7894-43E5-BDAD-7184EAF9159C}" type="presOf" srcId="{1A7E6724-E8CF-41EF-895C-801B61DAED2C}" destId="{A62DA204-F015-408F-8709-AC883ABA2B89}" srcOrd="0" destOrd="3" presId="urn:microsoft.com/office/officeart/2005/8/layout/hList1"/>
    <dgm:cxn modelId="{F4B3D03B-BE45-43AB-B960-17F43D61C4AD}" type="presOf" srcId="{C15A43C2-A93F-41DB-8D25-6885A3B63391}" destId="{9B8EE702-470E-4741-8880-28455853C529}" srcOrd="0" destOrd="0" presId="urn:microsoft.com/office/officeart/2005/8/layout/hList1"/>
    <dgm:cxn modelId="{C19D3E5B-52E7-40D5-9413-A783F3AFFEDB}" srcId="{014E1654-48A9-47A9-A718-51F3346B0963}" destId="{6C88B788-EB17-4BA9-B6F7-504E11823349}" srcOrd="1" destOrd="0" parTransId="{3DAAA898-9760-4773-97F6-F34048EBF843}" sibTransId="{D4E7003B-BFB7-44EF-A904-27B65415B600}"/>
    <dgm:cxn modelId="{C9C8A860-31EC-4CD7-95D1-D7C520E5A493}" type="presOf" srcId="{E23919B1-01D1-4654-887E-8D01F55EB9C4}" destId="{A62DA204-F015-408F-8709-AC883ABA2B89}" srcOrd="0" destOrd="5" presId="urn:microsoft.com/office/officeart/2005/8/layout/hList1"/>
    <dgm:cxn modelId="{BCC3F841-4D3C-44F8-96B1-FFD2C4394BB7}" type="presOf" srcId="{612E805C-99B0-48B9-B61C-556A53ECD2DF}" destId="{A62DA204-F015-408F-8709-AC883ABA2B89}" srcOrd="0" destOrd="1" presId="urn:microsoft.com/office/officeart/2005/8/layout/hList1"/>
    <dgm:cxn modelId="{50A04B48-2AC9-4288-8F50-33375AC70B8B}" srcId="{014E1654-48A9-47A9-A718-51F3346B0963}" destId="{0FDCE71E-4D91-45F0-9B5A-6C1894BAF382}" srcOrd="2" destOrd="0" parTransId="{F1771CD9-7C6C-48FE-81A5-2E0DB1267590}" sibTransId="{57FB47BA-B868-49BC-81CA-A73F25FC1282}"/>
    <dgm:cxn modelId="{DE8F6069-556C-4051-ABD2-CD22F31E204A}" srcId="{1C2C0FDF-7F9B-480E-AA46-7D94B4A2BFE2}" destId="{66440885-148C-4A3D-A472-63D77BAF8E8B}" srcOrd="4" destOrd="0" parTransId="{53248163-7563-465E-9E35-83241F276702}" sibTransId="{3054BEAE-C5B7-443B-8532-711E7E5F0E3B}"/>
    <dgm:cxn modelId="{7B319D4B-3508-49B4-B024-69740926491A}" srcId="{014E1654-48A9-47A9-A718-51F3346B0963}" destId="{98F4AE68-73FB-49E4-BDE7-4C4D943AA2CD}" srcOrd="4" destOrd="0" parTransId="{E9606814-8AB5-4410-9656-9C98D6938E80}" sibTransId="{9308AC7B-759A-4FD9-A71F-7EC8185D135C}"/>
    <dgm:cxn modelId="{8C2DD74B-69DB-4FA5-80DF-2BCEF9D23B5A}" srcId="{1C2C0FDF-7F9B-480E-AA46-7D94B4A2BFE2}" destId="{F482A7D0-40C5-47E8-A406-1A608CAB90CF}" srcOrd="1" destOrd="0" parTransId="{3D644290-AD4F-4F6C-9E9B-FF15928F8A03}" sibTransId="{12F4A33C-BB36-44B1-BBE5-12B1466860DB}"/>
    <dgm:cxn modelId="{BBF6174D-70B4-49E1-9500-B0F8DD3B1364}" srcId="{580B1236-19B7-4C8C-BEA7-7C87EE24FA62}" destId="{F42C04FA-D302-4EE7-8669-2835039BA05F}" srcOrd="4" destOrd="0" parTransId="{6D34627C-8867-4B73-837F-FDBAC8F025E0}" sibTransId="{A23F2FCC-4B11-4728-B889-729FFF85C82C}"/>
    <dgm:cxn modelId="{AC58FA4D-8DFA-4212-992F-7F8D48F234CC}" type="presOf" srcId="{4D5118DA-4FAE-47DB-9788-831E6DB6E8D0}" destId="{47EB5686-DAD6-4EC7-8CF6-AFF51CED4717}" srcOrd="0" destOrd="5" presId="urn:microsoft.com/office/officeart/2005/8/layout/hList1"/>
    <dgm:cxn modelId="{86472875-1E29-4EF7-B585-76074BDBA9C6}" type="presOf" srcId="{98F4AE68-73FB-49E4-BDE7-4C4D943AA2CD}" destId="{03B9D169-9A8B-4B2C-BA7E-2EFC3C363B63}" srcOrd="0" destOrd="4" presId="urn:microsoft.com/office/officeart/2005/8/layout/hList1"/>
    <dgm:cxn modelId="{DB8A307D-F336-4A98-8D74-F4D787FB5B02}" type="presOf" srcId="{AE4A4187-B55D-4B4C-A95A-84D0ECE36A75}" destId="{47EB5686-DAD6-4EC7-8CF6-AFF51CED4717}" srcOrd="0" destOrd="0" presId="urn:microsoft.com/office/officeart/2005/8/layout/hList1"/>
    <dgm:cxn modelId="{689C0382-93FD-41FA-ADD8-CDA791A121D2}" type="presOf" srcId="{D6F51405-6786-413C-90FE-B7252904656B}" destId="{A62DA204-F015-408F-8709-AC883ABA2B89}" srcOrd="0" destOrd="2" presId="urn:microsoft.com/office/officeart/2005/8/layout/hList1"/>
    <dgm:cxn modelId="{1F1CCC85-DDE7-4C41-8473-55BC36240293}" type="presOf" srcId="{89326692-CE44-4881-93D4-B3A98231B819}" destId="{47EB5686-DAD6-4EC7-8CF6-AFF51CED4717}" srcOrd="0" destOrd="2" presId="urn:microsoft.com/office/officeart/2005/8/layout/hList1"/>
    <dgm:cxn modelId="{3E7E4886-3F4D-41FB-BC6C-7CCB9C247309}" srcId="{580B1236-19B7-4C8C-BEA7-7C87EE24FA62}" destId="{1A7E6724-E8CF-41EF-895C-801B61DAED2C}" srcOrd="3" destOrd="0" parTransId="{3C67F4E1-A5E1-416A-92F7-763C2FF74980}" sibTransId="{51CDF1B7-54DE-4B03-B38B-E46C751683BD}"/>
    <dgm:cxn modelId="{CFEE708A-D17C-4B0F-A783-07C128D719B5}" type="presOf" srcId="{014E1654-48A9-47A9-A718-51F3346B0963}" destId="{1C9A11C7-62EC-44F1-A38C-203D78CE6CE2}" srcOrd="0" destOrd="0" presId="urn:microsoft.com/office/officeart/2005/8/layout/hList1"/>
    <dgm:cxn modelId="{D8B1EC8D-C120-4B12-B33D-4022253E59D6}" srcId="{1C2C0FDF-7F9B-480E-AA46-7D94B4A2BFE2}" destId="{89326692-CE44-4881-93D4-B3A98231B819}" srcOrd="2" destOrd="0" parTransId="{33D0996A-25E6-424D-910C-FBBBD4E93ACA}" sibTransId="{00A79A8D-6D4D-401B-8324-91E25E6B429C}"/>
    <dgm:cxn modelId="{315FE991-8BD1-445A-9C7D-BE9AC35F4C1A}" srcId="{1C2C0FDF-7F9B-480E-AA46-7D94B4A2BFE2}" destId="{4D5118DA-4FAE-47DB-9788-831E6DB6E8D0}" srcOrd="5" destOrd="0" parTransId="{7F294592-ED33-417F-80E1-F6C7A859642D}" sibTransId="{F8CBF5A5-022E-48A2-979E-2715991C5B23}"/>
    <dgm:cxn modelId="{0E26799D-F86B-4430-9A15-D643F687E05D}" type="presOf" srcId="{662649F6-0979-4E1E-8F3E-BCDDE9C49410}" destId="{A62DA204-F015-408F-8709-AC883ABA2B89}" srcOrd="0" destOrd="6" presId="urn:microsoft.com/office/officeart/2005/8/layout/hList1"/>
    <dgm:cxn modelId="{AAEC2A9F-89E9-4E75-987C-813BA2EF6BE4}" srcId="{C15A43C2-A93F-41DB-8D25-6885A3B63391}" destId="{014E1654-48A9-47A9-A718-51F3346B0963}" srcOrd="0" destOrd="0" parTransId="{619AD69B-3DA1-4FB9-8827-CB654533D8B6}" sibTransId="{CECC5019-5583-448E-A314-D409721CC4AB}"/>
    <dgm:cxn modelId="{F0F75AA3-E194-4932-BB0C-784420446041}" srcId="{1C2C0FDF-7F9B-480E-AA46-7D94B4A2BFE2}" destId="{CA19D504-CDA3-42DE-98FB-59AD42A588D0}" srcOrd="3" destOrd="0" parTransId="{9C79D8FF-2899-4DEF-9F6A-CF265EAA9905}" sibTransId="{567571F5-517D-4D11-BC44-46FEDCC74E87}"/>
    <dgm:cxn modelId="{F16341AC-F804-4E8C-AED9-9CDE1C3FECBF}" srcId="{014E1654-48A9-47A9-A718-51F3346B0963}" destId="{70DE41AE-C85C-48E3-94C7-2D0634606CAA}" srcOrd="0" destOrd="0" parTransId="{8BB28C0E-FA89-40B2-8E97-37216CD22463}" sibTransId="{02E95C64-9C6D-46AD-8F7F-3A204500AA47}"/>
    <dgm:cxn modelId="{055FB1AF-0B49-48C5-9147-51D23A51E397}" srcId="{1C2C0FDF-7F9B-480E-AA46-7D94B4A2BFE2}" destId="{AE4A4187-B55D-4B4C-A95A-84D0ECE36A75}" srcOrd="0" destOrd="0" parTransId="{A6B82285-9604-4751-90CE-9EF1FFB538F8}" sibTransId="{7C4ED5EA-0796-4E5D-ABD3-FAC992895F6A}"/>
    <dgm:cxn modelId="{E0F48DB5-4059-48D4-9985-6C2C93DA119F}" type="presOf" srcId="{154E61F9-6BE3-445C-AF66-61E9D0B04500}" destId="{03B9D169-9A8B-4B2C-BA7E-2EFC3C363B63}" srcOrd="0" destOrd="3" presId="urn:microsoft.com/office/officeart/2005/8/layout/hList1"/>
    <dgm:cxn modelId="{F4A8AEB9-AEA8-4525-B3AF-6DDE7717A95C}" srcId="{580B1236-19B7-4C8C-BEA7-7C87EE24FA62}" destId="{2A9F9B5D-288A-4531-9D27-3F4E28E380F5}" srcOrd="0" destOrd="0" parTransId="{06F5CD9F-F491-432E-8C0A-BB5DFF122ED9}" sibTransId="{D7963D15-7434-41F2-9F61-89D5873031DA}"/>
    <dgm:cxn modelId="{B1F7E2BF-F3C5-43D5-A4F6-9146BF0E7872}" srcId="{580B1236-19B7-4C8C-BEA7-7C87EE24FA62}" destId="{E23919B1-01D1-4654-887E-8D01F55EB9C4}" srcOrd="5" destOrd="0" parTransId="{8286E371-6556-46C8-BBEF-06CBB98BDEB7}" sibTransId="{6405B813-08A5-4F65-8EDD-7B4669766D07}"/>
    <dgm:cxn modelId="{562611C3-2101-471F-A0BD-52727B904FCD}" type="presOf" srcId="{CA19D504-CDA3-42DE-98FB-59AD42A588D0}" destId="{47EB5686-DAD6-4EC7-8CF6-AFF51CED4717}" srcOrd="0" destOrd="3" presId="urn:microsoft.com/office/officeart/2005/8/layout/hList1"/>
    <dgm:cxn modelId="{F915C4C8-BB8F-4D27-9BC0-00190885C2AA}" type="presOf" srcId="{66440885-148C-4A3D-A472-63D77BAF8E8B}" destId="{47EB5686-DAD6-4EC7-8CF6-AFF51CED4717}" srcOrd="0" destOrd="4" presId="urn:microsoft.com/office/officeart/2005/8/layout/hList1"/>
    <dgm:cxn modelId="{B7DA47E0-6F23-4AC0-888C-193A1C3867A1}" srcId="{C15A43C2-A93F-41DB-8D25-6885A3B63391}" destId="{580B1236-19B7-4C8C-BEA7-7C87EE24FA62}" srcOrd="2" destOrd="0" parTransId="{475AB835-1ED3-46D1-88BC-0D1A3E1B8048}" sibTransId="{17C4B9F8-3701-4587-8CB6-40347784DDA7}"/>
    <dgm:cxn modelId="{4D26FCEA-9A8B-4543-9A06-AE721E6E95A7}" type="presOf" srcId="{580B1236-19B7-4C8C-BEA7-7C87EE24FA62}" destId="{9AE3510B-7025-4F38-9DDA-BAB1D0669945}" srcOrd="0" destOrd="0" presId="urn:microsoft.com/office/officeart/2005/8/layout/hList1"/>
    <dgm:cxn modelId="{86AA50EB-F723-427A-9D7A-F3AF100F344E}" type="presOf" srcId="{F482A7D0-40C5-47E8-A406-1A608CAB90CF}" destId="{47EB5686-DAD6-4EC7-8CF6-AFF51CED4717}" srcOrd="0" destOrd="1" presId="urn:microsoft.com/office/officeart/2005/8/layout/hList1"/>
    <dgm:cxn modelId="{891618EE-BEE7-44D8-B355-73B037422D5C}" type="presOf" srcId="{6C88B788-EB17-4BA9-B6F7-504E11823349}" destId="{03B9D169-9A8B-4B2C-BA7E-2EFC3C363B63}" srcOrd="0" destOrd="1" presId="urn:microsoft.com/office/officeart/2005/8/layout/hList1"/>
    <dgm:cxn modelId="{06EF19EE-4013-4F89-99A0-F0BE68AB0999}" type="presOf" srcId="{1C2C0FDF-7F9B-480E-AA46-7D94B4A2BFE2}" destId="{1EA58686-AAB6-4404-8A1C-12EF6268B204}" srcOrd="0" destOrd="0" presId="urn:microsoft.com/office/officeart/2005/8/layout/hList1"/>
    <dgm:cxn modelId="{5963F5F8-A9AA-485C-AA02-AA511A4D2774}" type="presOf" srcId="{2A9F9B5D-288A-4531-9D27-3F4E28E380F5}" destId="{A62DA204-F015-408F-8709-AC883ABA2B89}" srcOrd="0" destOrd="0" presId="urn:microsoft.com/office/officeart/2005/8/layout/hList1"/>
    <dgm:cxn modelId="{320A0FFB-193A-4AA2-9FD5-279993A06268}" type="presOf" srcId="{70DE41AE-C85C-48E3-94C7-2D0634606CAA}" destId="{03B9D169-9A8B-4B2C-BA7E-2EFC3C363B63}" srcOrd="0" destOrd="0" presId="urn:microsoft.com/office/officeart/2005/8/layout/hList1"/>
    <dgm:cxn modelId="{739598FC-1F66-4A60-9BE1-6B4B357A27E4}" type="presOf" srcId="{0FDCE71E-4D91-45F0-9B5A-6C1894BAF382}" destId="{03B9D169-9A8B-4B2C-BA7E-2EFC3C363B63}" srcOrd="0" destOrd="2" presId="urn:microsoft.com/office/officeart/2005/8/layout/hList1"/>
    <dgm:cxn modelId="{B88E4224-5873-4509-921A-4AECE4F3A8DE}" type="presParOf" srcId="{9B8EE702-470E-4741-8880-28455853C529}" destId="{8F618C55-FBEE-47F4-BE3D-AE39897612AC}" srcOrd="0" destOrd="0" presId="urn:microsoft.com/office/officeart/2005/8/layout/hList1"/>
    <dgm:cxn modelId="{D565162D-5B06-4F03-8D57-3D8961E9B194}" type="presParOf" srcId="{8F618C55-FBEE-47F4-BE3D-AE39897612AC}" destId="{1C9A11C7-62EC-44F1-A38C-203D78CE6CE2}" srcOrd="0" destOrd="0" presId="urn:microsoft.com/office/officeart/2005/8/layout/hList1"/>
    <dgm:cxn modelId="{355E6B90-037C-4784-B99D-2CF1DFA56825}" type="presParOf" srcId="{8F618C55-FBEE-47F4-BE3D-AE39897612AC}" destId="{03B9D169-9A8B-4B2C-BA7E-2EFC3C363B63}" srcOrd="1" destOrd="0" presId="urn:microsoft.com/office/officeart/2005/8/layout/hList1"/>
    <dgm:cxn modelId="{69387EFB-0741-4EC2-9CB6-44F85B6280D0}" type="presParOf" srcId="{9B8EE702-470E-4741-8880-28455853C529}" destId="{20A61AFD-2071-401F-BA70-8DAD1FF86E6B}" srcOrd="1" destOrd="0" presId="urn:microsoft.com/office/officeart/2005/8/layout/hList1"/>
    <dgm:cxn modelId="{8757E104-C09B-4DE4-AEC6-B4A5460D360F}" type="presParOf" srcId="{9B8EE702-470E-4741-8880-28455853C529}" destId="{1C0BF4E2-E664-42C4-B1CB-14F16055A8F8}" srcOrd="2" destOrd="0" presId="urn:microsoft.com/office/officeart/2005/8/layout/hList1"/>
    <dgm:cxn modelId="{E6C08CB9-2AAD-4B6A-A212-722A4F3794E2}" type="presParOf" srcId="{1C0BF4E2-E664-42C4-B1CB-14F16055A8F8}" destId="{1EA58686-AAB6-4404-8A1C-12EF6268B204}" srcOrd="0" destOrd="0" presId="urn:microsoft.com/office/officeart/2005/8/layout/hList1"/>
    <dgm:cxn modelId="{59EDA224-1E54-4A49-9A45-0F83BB79D33E}" type="presParOf" srcId="{1C0BF4E2-E664-42C4-B1CB-14F16055A8F8}" destId="{47EB5686-DAD6-4EC7-8CF6-AFF51CED4717}" srcOrd="1" destOrd="0" presId="urn:microsoft.com/office/officeart/2005/8/layout/hList1"/>
    <dgm:cxn modelId="{C5F46A8A-17AF-4E5C-BB90-7B761F242806}" type="presParOf" srcId="{9B8EE702-470E-4741-8880-28455853C529}" destId="{3A86E88E-45D5-4D90-BE78-3FF18D715B54}" srcOrd="3" destOrd="0" presId="urn:microsoft.com/office/officeart/2005/8/layout/hList1"/>
    <dgm:cxn modelId="{EA49B021-ACCE-4B89-947D-6344552E408E}" type="presParOf" srcId="{9B8EE702-470E-4741-8880-28455853C529}" destId="{5FF48C1B-2515-4131-8E84-69533F025510}" srcOrd="4" destOrd="0" presId="urn:microsoft.com/office/officeart/2005/8/layout/hList1"/>
    <dgm:cxn modelId="{7C68CBD7-7FEA-45D9-B8D9-213649A120E5}" type="presParOf" srcId="{5FF48C1B-2515-4131-8E84-69533F025510}" destId="{9AE3510B-7025-4F38-9DDA-BAB1D0669945}" srcOrd="0" destOrd="0" presId="urn:microsoft.com/office/officeart/2005/8/layout/hList1"/>
    <dgm:cxn modelId="{3D3170F1-6072-4763-BB93-B85717496ABE}" type="presParOf" srcId="{5FF48C1B-2515-4131-8E84-69533F025510}" destId="{A62DA204-F015-408F-8709-AC883ABA2B8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970014-9234-4B0F-B5BE-DA30D511625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57FECB0-1623-4629-BAD0-A1F0D11B64AD}">
      <dgm:prSet/>
      <dgm:spPr/>
      <dgm:t>
        <a:bodyPr/>
        <a:lstStyle/>
        <a:p>
          <a:pPr>
            <a:lnSpc>
              <a:spcPct val="100000"/>
            </a:lnSpc>
          </a:pPr>
          <a:r>
            <a:rPr lang="en-US"/>
            <a:t>Seamlessly manage solutions and environments</a:t>
          </a:r>
        </a:p>
      </dgm:t>
    </dgm:pt>
    <dgm:pt modelId="{6A2FFA8D-9782-49BA-AC33-CB0C6B4BFFD9}" type="parTrans" cxnId="{7D8EFB2B-7EC4-4E75-B42D-8AF4CB9DE950}">
      <dgm:prSet/>
      <dgm:spPr/>
      <dgm:t>
        <a:bodyPr/>
        <a:lstStyle/>
        <a:p>
          <a:endParaRPr lang="en-US"/>
        </a:p>
      </dgm:t>
    </dgm:pt>
    <dgm:pt modelId="{F6D1355B-2556-4395-AE2D-33B8B274C4CE}" type="sibTrans" cxnId="{7D8EFB2B-7EC4-4E75-B42D-8AF4CB9DE950}">
      <dgm:prSet/>
      <dgm:spPr/>
      <dgm:t>
        <a:bodyPr/>
        <a:lstStyle/>
        <a:p>
          <a:endParaRPr lang="en-US"/>
        </a:p>
      </dgm:t>
    </dgm:pt>
    <dgm:pt modelId="{A7494223-A11E-4EAD-A756-5A0ED15932D0}">
      <dgm:prSet/>
      <dgm:spPr/>
      <dgm:t>
        <a:bodyPr/>
        <a:lstStyle/>
        <a:p>
          <a:pPr>
            <a:lnSpc>
              <a:spcPct val="100000"/>
            </a:lnSpc>
          </a:pPr>
          <a:r>
            <a:rPr lang="en-US"/>
            <a:t>Enable everyone to contribute to CI/CD</a:t>
          </a:r>
        </a:p>
      </dgm:t>
    </dgm:pt>
    <dgm:pt modelId="{ECD7CA62-69EA-41EB-818A-43572C2EB2CA}" type="parTrans" cxnId="{924475D0-F8F6-4AC2-BF87-87B05B301C65}">
      <dgm:prSet/>
      <dgm:spPr/>
      <dgm:t>
        <a:bodyPr/>
        <a:lstStyle/>
        <a:p>
          <a:endParaRPr lang="en-US"/>
        </a:p>
      </dgm:t>
    </dgm:pt>
    <dgm:pt modelId="{886D84D9-5AE2-4F8E-9F0A-BC9C6EA256AF}" type="sibTrans" cxnId="{924475D0-F8F6-4AC2-BF87-87B05B301C65}">
      <dgm:prSet/>
      <dgm:spPr/>
      <dgm:t>
        <a:bodyPr/>
        <a:lstStyle/>
        <a:p>
          <a:endParaRPr lang="en-US"/>
        </a:p>
      </dgm:t>
    </dgm:pt>
    <dgm:pt modelId="{F2D7EF3B-71E3-4012-B093-16DEE41D5381}">
      <dgm:prSet/>
      <dgm:spPr/>
      <dgm:t>
        <a:bodyPr/>
        <a:lstStyle/>
        <a:p>
          <a:pPr>
            <a:lnSpc>
              <a:spcPct val="100000"/>
            </a:lnSpc>
          </a:pPr>
          <a:r>
            <a:rPr lang="en-US"/>
            <a:t>Seamless Fusion teams</a:t>
          </a:r>
        </a:p>
      </dgm:t>
    </dgm:pt>
    <dgm:pt modelId="{959090F8-01FB-4E7C-96A2-2E32D042465F}" type="parTrans" cxnId="{62D41637-DE72-4C59-8055-C1CF12250C03}">
      <dgm:prSet/>
      <dgm:spPr/>
      <dgm:t>
        <a:bodyPr/>
        <a:lstStyle/>
        <a:p>
          <a:endParaRPr lang="en-US"/>
        </a:p>
      </dgm:t>
    </dgm:pt>
    <dgm:pt modelId="{09C9CF6B-DE8F-448F-B885-040217C31A32}" type="sibTrans" cxnId="{62D41637-DE72-4C59-8055-C1CF12250C03}">
      <dgm:prSet/>
      <dgm:spPr/>
      <dgm:t>
        <a:bodyPr/>
        <a:lstStyle/>
        <a:p>
          <a:endParaRPr lang="en-US"/>
        </a:p>
      </dgm:t>
    </dgm:pt>
    <dgm:pt modelId="{086125A1-4457-449A-8AD9-71EAB38F563A}" type="pres">
      <dgm:prSet presAssocID="{D2970014-9234-4B0F-B5BE-DA30D511625E}" presName="root" presStyleCnt="0">
        <dgm:presLayoutVars>
          <dgm:dir/>
          <dgm:resizeHandles val="exact"/>
        </dgm:presLayoutVars>
      </dgm:prSet>
      <dgm:spPr/>
    </dgm:pt>
    <dgm:pt modelId="{B030F6B9-569B-4C5A-B902-CFB2F1784363}" type="pres">
      <dgm:prSet presAssocID="{C57FECB0-1623-4629-BAD0-A1F0D11B64AD}" presName="compNode" presStyleCnt="0"/>
      <dgm:spPr/>
    </dgm:pt>
    <dgm:pt modelId="{CC4E67F3-A391-4A99-9FA2-606DA996D7B5}" type="pres">
      <dgm:prSet presAssocID="{C57FECB0-1623-4629-BAD0-A1F0D11B64AD}" presName="bgRect" presStyleLbl="bgShp" presStyleIdx="0" presStyleCnt="3"/>
      <dgm:spPr/>
    </dgm:pt>
    <dgm:pt modelId="{739D2FE6-26E2-44FE-9714-2FF5E84A39A7}" type="pres">
      <dgm:prSet presAssocID="{C57FECB0-1623-4629-BAD0-A1F0D11B64A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07E00C2C-4A3C-445B-B807-1EC0CCA11ED8}" type="pres">
      <dgm:prSet presAssocID="{C57FECB0-1623-4629-BAD0-A1F0D11B64AD}" presName="spaceRect" presStyleCnt="0"/>
      <dgm:spPr/>
    </dgm:pt>
    <dgm:pt modelId="{3A39B11C-33B7-4565-8F0C-9ACE30B8D859}" type="pres">
      <dgm:prSet presAssocID="{C57FECB0-1623-4629-BAD0-A1F0D11B64AD}" presName="parTx" presStyleLbl="revTx" presStyleIdx="0" presStyleCnt="3">
        <dgm:presLayoutVars>
          <dgm:chMax val="0"/>
          <dgm:chPref val="0"/>
        </dgm:presLayoutVars>
      </dgm:prSet>
      <dgm:spPr/>
    </dgm:pt>
    <dgm:pt modelId="{036BACBB-87EA-438C-8606-CFFBA8D3F356}" type="pres">
      <dgm:prSet presAssocID="{F6D1355B-2556-4395-AE2D-33B8B274C4CE}" presName="sibTrans" presStyleCnt="0"/>
      <dgm:spPr/>
    </dgm:pt>
    <dgm:pt modelId="{882CAE91-1759-4EC4-A6AA-AA8897F95198}" type="pres">
      <dgm:prSet presAssocID="{A7494223-A11E-4EAD-A756-5A0ED15932D0}" presName="compNode" presStyleCnt="0"/>
      <dgm:spPr/>
    </dgm:pt>
    <dgm:pt modelId="{CAED79AA-3B7B-4495-84D0-7398004990B7}" type="pres">
      <dgm:prSet presAssocID="{A7494223-A11E-4EAD-A756-5A0ED15932D0}" presName="bgRect" presStyleLbl="bgShp" presStyleIdx="1" presStyleCnt="3"/>
      <dgm:spPr/>
    </dgm:pt>
    <dgm:pt modelId="{121F4509-910A-42B9-89BE-0E7039226AB0}" type="pres">
      <dgm:prSet presAssocID="{A7494223-A11E-4EAD-A756-5A0ED15932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tical disc"/>
        </a:ext>
      </dgm:extLst>
    </dgm:pt>
    <dgm:pt modelId="{EFDD673F-5D6A-45B5-ACA9-8D296AA62D69}" type="pres">
      <dgm:prSet presAssocID="{A7494223-A11E-4EAD-A756-5A0ED15932D0}" presName="spaceRect" presStyleCnt="0"/>
      <dgm:spPr/>
    </dgm:pt>
    <dgm:pt modelId="{26AB4232-971A-453B-AA43-8F79CFDBC15D}" type="pres">
      <dgm:prSet presAssocID="{A7494223-A11E-4EAD-A756-5A0ED15932D0}" presName="parTx" presStyleLbl="revTx" presStyleIdx="1" presStyleCnt="3">
        <dgm:presLayoutVars>
          <dgm:chMax val="0"/>
          <dgm:chPref val="0"/>
        </dgm:presLayoutVars>
      </dgm:prSet>
      <dgm:spPr/>
    </dgm:pt>
    <dgm:pt modelId="{85BC9F49-F1F6-4DE7-A847-61A034FCD0A1}" type="pres">
      <dgm:prSet presAssocID="{886D84D9-5AE2-4F8E-9F0A-BC9C6EA256AF}" presName="sibTrans" presStyleCnt="0"/>
      <dgm:spPr/>
    </dgm:pt>
    <dgm:pt modelId="{C007A7F4-A6CB-4B2A-8116-D9CA115E5508}" type="pres">
      <dgm:prSet presAssocID="{F2D7EF3B-71E3-4012-B093-16DEE41D5381}" presName="compNode" presStyleCnt="0"/>
      <dgm:spPr/>
    </dgm:pt>
    <dgm:pt modelId="{63102603-1EB4-4E32-806B-90E41805EA40}" type="pres">
      <dgm:prSet presAssocID="{F2D7EF3B-71E3-4012-B093-16DEE41D5381}" presName="bgRect" presStyleLbl="bgShp" presStyleIdx="2" presStyleCnt="3"/>
      <dgm:spPr/>
    </dgm:pt>
    <dgm:pt modelId="{FBBB2193-7BCB-4825-BC49-59737FA0071A}" type="pres">
      <dgm:prSet presAssocID="{F2D7EF3B-71E3-4012-B093-16DEE41D538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94C3FEF9-0C99-42DE-8EA1-07FB125F2CF3}" type="pres">
      <dgm:prSet presAssocID="{F2D7EF3B-71E3-4012-B093-16DEE41D5381}" presName="spaceRect" presStyleCnt="0"/>
      <dgm:spPr/>
    </dgm:pt>
    <dgm:pt modelId="{62B265AB-95EC-4E65-B598-11B5F625D3A0}" type="pres">
      <dgm:prSet presAssocID="{F2D7EF3B-71E3-4012-B093-16DEE41D5381}" presName="parTx" presStyleLbl="revTx" presStyleIdx="2" presStyleCnt="3">
        <dgm:presLayoutVars>
          <dgm:chMax val="0"/>
          <dgm:chPref val="0"/>
        </dgm:presLayoutVars>
      </dgm:prSet>
      <dgm:spPr/>
    </dgm:pt>
  </dgm:ptLst>
  <dgm:cxnLst>
    <dgm:cxn modelId="{086E291B-E83C-4C59-B0BB-B105B5388749}" type="presOf" srcId="{A7494223-A11E-4EAD-A756-5A0ED15932D0}" destId="{26AB4232-971A-453B-AA43-8F79CFDBC15D}" srcOrd="0" destOrd="0" presId="urn:microsoft.com/office/officeart/2018/2/layout/IconVerticalSolidList"/>
    <dgm:cxn modelId="{FEADD024-CE95-4E5A-B95C-63F1F417361C}" type="presOf" srcId="{C57FECB0-1623-4629-BAD0-A1F0D11B64AD}" destId="{3A39B11C-33B7-4565-8F0C-9ACE30B8D859}" srcOrd="0" destOrd="0" presId="urn:microsoft.com/office/officeart/2018/2/layout/IconVerticalSolidList"/>
    <dgm:cxn modelId="{7D8EFB2B-7EC4-4E75-B42D-8AF4CB9DE950}" srcId="{D2970014-9234-4B0F-B5BE-DA30D511625E}" destId="{C57FECB0-1623-4629-BAD0-A1F0D11B64AD}" srcOrd="0" destOrd="0" parTransId="{6A2FFA8D-9782-49BA-AC33-CB0C6B4BFFD9}" sibTransId="{F6D1355B-2556-4395-AE2D-33B8B274C4CE}"/>
    <dgm:cxn modelId="{62D41637-DE72-4C59-8055-C1CF12250C03}" srcId="{D2970014-9234-4B0F-B5BE-DA30D511625E}" destId="{F2D7EF3B-71E3-4012-B093-16DEE41D5381}" srcOrd="2" destOrd="0" parTransId="{959090F8-01FB-4E7C-96A2-2E32D042465F}" sibTransId="{09C9CF6B-DE8F-448F-B885-040217C31A32}"/>
    <dgm:cxn modelId="{23B5543F-DCBC-4B5C-97BA-8B36CF2D892C}" type="presOf" srcId="{F2D7EF3B-71E3-4012-B093-16DEE41D5381}" destId="{62B265AB-95EC-4E65-B598-11B5F625D3A0}" srcOrd="0" destOrd="0" presId="urn:microsoft.com/office/officeart/2018/2/layout/IconVerticalSolidList"/>
    <dgm:cxn modelId="{DA6C6CC9-D34A-424A-A1BD-55F04A5F868B}" type="presOf" srcId="{D2970014-9234-4B0F-B5BE-DA30D511625E}" destId="{086125A1-4457-449A-8AD9-71EAB38F563A}" srcOrd="0" destOrd="0" presId="urn:microsoft.com/office/officeart/2018/2/layout/IconVerticalSolidList"/>
    <dgm:cxn modelId="{924475D0-F8F6-4AC2-BF87-87B05B301C65}" srcId="{D2970014-9234-4B0F-B5BE-DA30D511625E}" destId="{A7494223-A11E-4EAD-A756-5A0ED15932D0}" srcOrd="1" destOrd="0" parTransId="{ECD7CA62-69EA-41EB-818A-43572C2EB2CA}" sibTransId="{886D84D9-5AE2-4F8E-9F0A-BC9C6EA256AF}"/>
    <dgm:cxn modelId="{83CD4481-8688-4B11-B8DA-6A4F7FD3BE61}" type="presParOf" srcId="{086125A1-4457-449A-8AD9-71EAB38F563A}" destId="{B030F6B9-569B-4C5A-B902-CFB2F1784363}" srcOrd="0" destOrd="0" presId="urn:microsoft.com/office/officeart/2018/2/layout/IconVerticalSolidList"/>
    <dgm:cxn modelId="{00E54432-19EB-48C0-97AE-B328D22CAE9E}" type="presParOf" srcId="{B030F6B9-569B-4C5A-B902-CFB2F1784363}" destId="{CC4E67F3-A391-4A99-9FA2-606DA996D7B5}" srcOrd="0" destOrd="0" presId="urn:microsoft.com/office/officeart/2018/2/layout/IconVerticalSolidList"/>
    <dgm:cxn modelId="{04948757-5B7D-4664-BC67-B0F266C9093F}" type="presParOf" srcId="{B030F6B9-569B-4C5A-B902-CFB2F1784363}" destId="{739D2FE6-26E2-44FE-9714-2FF5E84A39A7}" srcOrd="1" destOrd="0" presId="urn:microsoft.com/office/officeart/2018/2/layout/IconVerticalSolidList"/>
    <dgm:cxn modelId="{2C3562D5-D89B-405A-A3BD-1A50A5DCCE41}" type="presParOf" srcId="{B030F6B9-569B-4C5A-B902-CFB2F1784363}" destId="{07E00C2C-4A3C-445B-B807-1EC0CCA11ED8}" srcOrd="2" destOrd="0" presId="urn:microsoft.com/office/officeart/2018/2/layout/IconVerticalSolidList"/>
    <dgm:cxn modelId="{ABEA1EE8-1BE2-4442-8404-D414D1884DBE}" type="presParOf" srcId="{B030F6B9-569B-4C5A-B902-CFB2F1784363}" destId="{3A39B11C-33B7-4565-8F0C-9ACE30B8D859}" srcOrd="3" destOrd="0" presId="urn:microsoft.com/office/officeart/2018/2/layout/IconVerticalSolidList"/>
    <dgm:cxn modelId="{EA5D7BEC-C575-4593-9ADB-6330C4A5A787}" type="presParOf" srcId="{086125A1-4457-449A-8AD9-71EAB38F563A}" destId="{036BACBB-87EA-438C-8606-CFFBA8D3F356}" srcOrd="1" destOrd="0" presId="urn:microsoft.com/office/officeart/2018/2/layout/IconVerticalSolidList"/>
    <dgm:cxn modelId="{E284F684-A587-4D7E-9015-A76C2863C767}" type="presParOf" srcId="{086125A1-4457-449A-8AD9-71EAB38F563A}" destId="{882CAE91-1759-4EC4-A6AA-AA8897F95198}" srcOrd="2" destOrd="0" presId="urn:microsoft.com/office/officeart/2018/2/layout/IconVerticalSolidList"/>
    <dgm:cxn modelId="{3744AE98-9896-4795-AD05-6C0A2E069437}" type="presParOf" srcId="{882CAE91-1759-4EC4-A6AA-AA8897F95198}" destId="{CAED79AA-3B7B-4495-84D0-7398004990B7}" srcOrd="0" destOrd="0" presId="urn:microsoft.com/office/officeart/2018/2/layout/IconVerticalSolidList"/>
    <dgm:cxn modelId="{C08F1E46-55E7-4C16-92A0-BF621A5EDE96}" type="presParOf" srcId="{882CAE91-1759-4EC4-A6AA-AA8897F95198}" destId="{121F4509-910A-42B9-89BE-0E7039226AB0}" srcOrd="1" destOrd="0" presId="urn:microsoft.com/office/officeart/2018/2/layout/IconVerticalSolidList"/>
    <dgm:cxn modelId="{8C57A71D-ECF7-46A2-A350-83BFAF670DEB}" type="presParOf" srcId="{882CAE91-1759-4EC4-A6AA-AA8897F95198}" destId="{EFDD673F-5D6A-45B5-ACA9-8D296AA62D69}" srcOrd="2" destOrd="0" presId="urn:microsoft.com/office/officeart/2018/2/layout/IconVerticalSolidList"/>
    <dgm:cxn modelId="{06F90AFF-8DBF-4FC5-9287-54A9B7D6C2A6}" type="presParOf" srcId="{882CAE91-1759-4EC4-A6AA-AA8897F95198}" destId="{26AB4232-971A-453B-AA43-8F79CFDBC15D}" srcOrd="3" destOrd="0" presId="urn:microsoft.com/office/officeart/2018/2/layout/IconVerticalSolidList"/>
    <dgm:cxn modelId="{FB3C8C77-EA97-4755-9C4D-C447E35E0018}" type="presParOf" srcId="{086125A1-4457-449A-8AD9-71EAB38F563A}" destId="{85BC9F49-F1F6-4DE7-A847-61A034FCD0A1}" srcOrd="3" destOrd="0" presId="urn:microsoft.com/office/officeart/2018/2/layout/IconVerticalSolidList"/>
    <dgm:cxn modelId="{068DC418-AF87-4DD9-9835-EDAF37E901BF}" type="presParOf" srcId="{086125A1-4457-449A-8AD9-71EAB38F563A}" destId="{C007A7F4-A6CB-4B2A-8116-D9CA115E5508}" srcOrd="4" destOrd="0" presId="urn:microsoft.com/office/officeart/2018/2/layout/IconVerticalSolidList"/>
    <dgm:cxn modelId="{32EFE8C5-74FD-4A8E-BE66-6616F4803FB4}" type="presParOf" srcId="{C007A7F4-A6CB-4B2A-8116-D9CA115E5508}" destId="{63102603-1EB4-4E32-806B-90E41805EA40}" srcOrd="0" destOrd="0" presId="urn:microsoft.com/office/officeart/2018/2/layout/IconVerticalSolidList"/>
    <dgm:cxn modelId="{53B87200-AE7A-4DB7-B1FA-8FBD49AF59DC}" type="presParOf" srcId="{C007A7F4-A6CB-4B2A-8116-D9CA115E5508}" destId="{FBBB2193-7BCB-4825-BC49-59737FA0071A}" srcOrd="1" destOrd="0" presId="urn:microsoft.com/office/officeart/2018/2/layout/IconVerticalSolidList"/>
    <dgm:cxn modelId="{00BBD900-B144-4B25-A945-4734101C657A}" type="presParOf" srcId="{C007A7F4-A6CB-4B2A-8116-D9CA115E5508}" destId="{94C3FEF9-0C99-42DE-8EA1-07FB125F2CF3}" srcOrd="2" destOrd="0" presId="urn:microsoft.com/office/officeart/2018/2/layout/IconVerticalSolidList"/>
    <dgm:cxn modelId="{F3878560-4CEA-46F4-90CD-EEB56EA2FD83}" type="presParOf" srcId="{C007A7F4-A6CB-4B2A-8116-D9CA115E5508}" destId="{62B265AB-95EC-4E65-B598-11B5F625D3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ABB5BDB-2BBD-4D18-82F2-6F54BD78566B}"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ACF810F9-5612-4DC4-81A1-D6C6CCBA9BB3}">
      <dgm:prSet/>
      <dgm:spPr/>
      <dgm:t>
        <a:bodyPr/>
        <a:lstStyle/>
        <a:p>
          <a:pPr>
            <a:lnSpc>
              <a:spcPct val="100000"/>
            </a:lnSpc>
          </a:pPr>
          <a:r>
            <a:rPr lang="en-US" b="1"/>
            <a:t>Unmanaged Solutions </a:t>
          </a:r>
          <a:r>
            <a:rPr lang="en-US"/>
            <a:t>are to be used in development environments while you are making configuration changes to your application.  Solutions are exported as unmanaged and checked into your source control system.  Unmanaged solutions should be considered your </a:t>
          </a:r>
          <a:r>
            <a:rPr lang="en-US" b="1"/>
            <a:t>source</a:t>
          </a:r>
          <a:r>
            <a:rPr lang="en-US"/>
            <a:t>.</a:t>
          </a:r>
        </a:p>
      </dgm:t>
    </dgm:pt>
    <dgm:pt modelId="{D9EFF282-5C5B-4019-AE73-87F66576D5D5}" type="parTrans" cxnId="{988EB9EB-3392-40B5-B644-14EDCAFEB406}">
      <dgm:prSet/>
      <dgm:spPr/>
      <dgm:t>
        <a:bodyPr/>
        <a:lstStyle/>
        <a:p>
          <a:endParaRPr lang="en-US"/>
        </a:p>
      </dgm:t>
    </dgm:pt>
    <dgm:pt modelId="{206A2990-CD25-43B2-B7A4-A073722C5D09}" type="sibTrans" cxnId="{988EB9EB-3392-40B5-B644-14EDCAFEB406}">
      <dgm:prSet/>
      <dgm:spPr/>
      <dgm:t>
        <a:bodyPr/>
        <a:lstStyle/>
        <a:p>
          <a:endParaRPr lang="en-US"/>
        </a:p>
      </dgm:t>
    </dgm:pt>
    <dgm:pt modelId="{07E53C75-4564-4610-925E-04B19DC28404}">
      <dgm:prSet/>
      <dgm:spPr/>
      <dgm:t>
        <a:bodyPr/>
        <a:lstStyle/>
        <a:p>
          <a:pPr>
            <a:lnSpc>
              <a:spcPct val="100000"/>
            </a:lnSpc>
          </a:pPr>
          <a:r>
            <a:rPr lang="en-US" b="1"/>
            <a:t>Managed solutions </a:t>
          </a:r>
          <a:r>
            <a:rPr lang="en-US"/>
            <a:t>are used to deploy to any environment outside of development.  This includes test, UAT, SIT, and production environments.  Managed solutions should be generated by a build server and considered as a </a:t>
          </a:r>
          <a:r>
            <a:rPr lang="en-US" b="1"/>
            <a:t>build artifact</a:t>
          </a:r>
          <a:r>
            <a:rPr lang="en-US"/>
            <a:t>.</a:t>
          </a:r>
        </a:p>
      </dgm:t>
    </dgm:pt>
    <dgm:pt modelId="{361B1FEB-083D-4964-9871-81100F3DCF3D}" type="parTrans" cxnId="{65E50F59-034B-4C3B-8438-D880BD6FB5E8}">
      <dgm:prSet/>
      <dgm:spPr/>
      <dgm:t>
        <a:bodyPr/>
        <a:lstStyle/>
        <a:p>
          <a:endParaRPr lang="en-US"/>
        </a:p>
      </dgm:t>
    </dgm:pt>
    <dgm:pt modelId="{04A0D5C3-16EE-4A8A-B84D-F9E015599B3C}" type="sibTrans" cxnId="{65E50F59-034B-4C3B-8438-D880BD6FB5E8}">
      <dgm:prSet/>
      <dgm:spPr/>
      <dgm:t>
        <a:bodyPr/>
        <a:lstStyle/>
        <a:p>
          <a:endParaRPr lang="en-US"/>
        </a:p>
      </dgm:t>
    </dgm:pt>
    <dgm:pt modelId="{29AE7EA3-495D-4C90-A0E6-F5A01EEC5373}" type="pres">
      <dgm:prSet presAssocID="{BABB5BDB-2BBD-4D18-82F2-6F54BD78566B}" presName="root" presStyleCnt="0">
        <dgm:presLayoutVars>
          <dgm:dir/>
          <dgm:resizeHandles val="exact"/>
        </dgm:presLayoutVars>
      </dgm:prSet>
      <dgm:spPr/>
    </dgm:pt>
    <dgm:pt modelId="{292D2C85-3CE7-4E67-AD2C-349F1015456E}" type="pres">
      <dgm:prSet presAssocID="{ACF810F9-5612-4DC4-81A1-D6C6CCBA9BB3}" presName="compNode" presStyleCnt="0"/>
      <dgm:spPr/>
    </dgm:pt>
    <dgm:pt modelId="{473B7B60-93EF-4219-A4DD-0A1B01E13DBC}" type="pres">
      <dgm:prSet presAssocID="{ACF810F9-5612-4DC4-81A1-D6C6CCBA9BB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4355BA4-4CCE-4B9A-9D45-EB4362164DC5}" type="pres">
      <dgm:prSet presAssocID="{ACF810F9-5612-4DC4-81A1-D6C6CCBA9BB3}" presName="spaceRect" presStyleCnt="0"/>
      <dgm:spPr/>
    </dgm:pt>
    <dgm:pt modelId="{B1FBF190-89EB-4BC1-8FA8-4E9D35E23B2C}" type="pres">
      <dgm:prSet presAssocID="{ACF810F9-5612-4DC4-81A1-D6C6CCBA9BB3}" presName="textRect" presStyleLbl="revTx" presStyleIdx="0" presStyleCnt="2">
        <dgm:presLayoutVars>
          <dgm:chMax val="1"/>
          <dgm:chPref val="1"/>
        </dgm:presLayoutVars>
      </dgm:prSet>
      <dgm:spPr/>
    </dgm:pt>
    <dgm:pt modelId="{AB0FD8D1-9300-4DF1-AF29-CFFBEFBE19E9}" type="pres">
      <dgm:prSet presAssocID="{206A2990-CD25-43B2-B7A4-A073722C5D09}" presName="sibTrans" presStyleCnt="0"/>
      <dgm:spPr/>
    </dgm:pt>
    <dgm:pt modelId="{513D493F-56C9-4892-86C4-0317762BB878}" type="pres">
      <dgm:prSet presAssocID="{07E53C75-4564-4610-925E-04B19DC28404}" presName="compNode" presStyleCnt="0"/>
      <dgm:spPr/>
    </dgm:pt>
    <dgm:pt modelId="{B1391B28-F636-47EB-BE29-C84270539B39}" type="pres">
      <dgm:prSet presAssocID="{07E53C75-4564-4610-925E-04B19DC28404}"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16C11D-2896-44AA-ADE3-D55AF4822642}" type="pres">
      <dgm:prSet presAssocID="{07E53C75-4564-4610-925E-04B19DC28404}" presName="spaceRect" presStyleCnt="0"/>
      <dgm:spPr/>
    </dgm:pt>
    <dgm:pt modelId="{E9DFD507-4E81-4E49-8ED6-2E5DC5DAADEE}" type="pres">
      <dgm:prSet presAssocID="{07E53C75-4564-4610-925E-04B19DC28404}" presName="textRect" presStyleLbl="revTx" presStyleIdx="1" presStyleCnt="2">
        <dgm:presLayoutVars>
          <dgm:chMax val="1"/>
          <dgm:chPref val="1"/>
        </dgm:presLayoutVars>
      </dgm:prSet>
      <dgm:spPr/>
    </dgm:pt>
  </dgm:ptLst>
  <dgm:cxnLst>
    <dgm:cxn modelId="{6431C12A-9720-42B5-94B1-34C1342D016D}" type="presOf" srcId="{07E53C75-4564-4610-925E-04B19DC28404}" destId="{E9DFD507-4E81-4E49-8ED6-2E5DC5DAADEE}" srcOrd="0" destOrd="0" presId="urn:microsoft.com/office/officeart/2018/2/layout/IconLabelList"/>
    <dgm:cxn modelId="{2BE5A254-8126-4729-AE31-97B722E5D0B7}" type="presOf" srcId="{ACF810F9-5612-4DC4-81A1-D6C6CCBA9BB3}" destId="{B1FBF190-89EB-4BC1-8FA8-4E9D35E23B2C}" srcOrd="0" destOrd="0" presId="urn:microsoft.com/office/officeart/2018/2/layout/IconLabelList"/>
    <dgm:cxn modelId="{65E50F59-034B-4C3B-8438-D880BD6FB5E8}" srcId="{BABB5BDB-2BBD-4D18-82F2-6F54BD78566B}" destId="{07E53C75-4564-4610-925E-04B19DC28404}" srcOrd="1" destOrd="0" parTransId="{361B1FEB-083D-4964-9871-81100F3DCF3D}" sibTransId="{04A0D5C3-16EE-4A8A-B84D-F9E015599B3C}"/>
    <dgm:cxn modelId="{5D525F8D-3BBC-44F2-8BB9-E361D26A0B67}" type="presOf" srcId="{BABB5BDB-2BBD-4D18-82F2-6F54BD78566B}" destId="{29AE7EA3-495D-4C90-A0E6-F5A01EEC5373}" srcOrd="0" destOrd="0" presId="urn:microsoft.com/office/officeart/2018/2/layout/IconLabelList"/>
    <dgm:cxn modelId="{988EB9EB-3392-40B5-B644-14EDCAFEB406}" srcId="{BABB5BDB-2BBD-4D18-82F2-6F54BD78566B}" destId="{ACF810F9-5612-4DC4-81A1-D6C6CCBA9BB3}" srcOrd="0" destOrd="0" parTransId="{D9EFF282-5C5B-4019-AE73-87F66576D5D5}" sibTransId="{206A2990-CD25-43B2-B7A4-A073722C5D09}"/>
    <dgm:cxn modelId="{9F2C0F37-A419-45BE-B304-4BD4BC9D0A15}" type="presParOf" srcId="{29AE7EA3-495D-4C90-A0E6-F5A01EEC5373}" destId="{292D2C85-3CE7-4E67-AD2C-349F1015456E}" srcOrd="0" destOrd="0" presId="urn:microsoft.com/office/officeart/2018/2/layout/IconLabelList"/>
    <dgm:cxn modelId="{103404FC-F074-4DF0-9E46-2746C7A2454F}" type="presParOf" srcId="{292D2C85-3CE7-4E67-AD2C-349F1015456E}" destId="{473B7B60-93EF-4219-A4DD-0A1B01E13DBC}" srcOrd="0" destOrd="0" presId="urn:microsoft.com/office/officeart/2018/2/layout/IconLabelList"/>
    <dgm:cxn modelId="{A127CEC2-700A-489B-85BC-01DE251A8BA0}" type="presParOf" srcId="{292D2C85-3CE7-4E67-AD2C-349F1015456E}" destId="{04355BA4-4CCE-4B9A-9D45-EB4362164DC5}" srcOrd="1" destOrd="0" presId="urn:microsoft.com/office/officeart/2018/2/layout/IconLabelList"/>
    <dgm:cxn modelId="{972AA422-A115-437F-813F-F8D5DD7701C8}" type="presParOf" srcId="{292D2C85-3CE7-4E67-AD2C-349F1015456E}" destId="{B1FBF190-89EB-4BC1-8FA8-4E9D35E23B2C}" srcOrd="2" destOrd="0" presId="urn:microsoft.com/office/officeart/2018/2/layout/IconLabelList"/>
    <dgm:cxn modelId="{FCF1016B-2DC4-4EEB-81A7-67D4C3585A8C}" type="presParOf" srcId="{29AE7EA3-495D-4C90-A0E6-F5A01EEC5373}" destId="{AB0FD8D1-9300-4DF1-AF29-CFFBEFBE19E9}" srcOrd="1" destOrd="0" presId="urn:microsoft.com/office/officeart/2018/2/layout/IconLabelList"/>
    <dgm:cxn modelId="{78ECA50F-6A2A-4632-BB72-01875ED0448C}" type="presParOf" srcId="{29AE7EA3-495D-4C90-A0E6-F5A01EEC5373}" destId="{513D493F-56C9-4892-86C4-0317762BB878}" srcOrd="2" destOrd="0" presId="urn:microsoft.com/office/officeart/2018/2/layout/IconLabelList"/>
    <dgm:cxn modelId="{E1A39A17-084E-4151-99D1-DE1E2A3612B4}" type="presParOf" srcId="{513D493F-56C9-4892-86C4-0317762BB878}" destId="{B1391B28-F636-47EB-BE29-C84270539B39}" srcOrd="0" destOrd="0" presId="urn:microsoft.com/office/officeart/2018/2/layout/IconLabelList"/>
    <dgm:cxn modelId="{35983B87-3C3A-43FA-A1B6-BDCCBC5376F7}" type="presParOf" srcId="{513D493F-56C9-4892-86C4-0317762BB878}" destId="{0E16C11D-2896-44AA-ADE3-D55AF4822642}" srcOrd="1" destOrd="0" presId="urn:microsoft.com/office/officeart/2018/2/layout/IconLabelList"/>
    <dgm:cxn modelId="{180AD4D5-1916-49CC-A6B4-F22F67037FD6}" type="presParOf" srcId="{513D493F-56C9-4892-86C4-0317762BB878}" destId="{E9DFD507-4E81-4E49-8ED6-2E5DC5DAADE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56245F-A86B-4691-BE10-6CEE051C72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AA0E5A2-EEBA-4BF4-A7C4-33723D14DFCC}">
      <dgm:prSet/>
      <dgm:spPr/>
      <dgm:t>
        <a:bodyPr/>
        <a:lstStyle/>
        <a:p>
          <a:pPr>
            <a:lnSpc>
              <a:spcPct val="100000"/>
            </a:lnSpc>
          </a:pPr>
          <a:r>
            <a:rPr lang="en-US"/>
            <a:t>Calling existing backend APIs, SaaS</a:t>
          </a:r>
        </a:p>
      </dgm:t>
    </dgm:pt>
    <dgm:pt modelId="{B19D27CA-CAD4-46F1-8F30-FBD6A69CD851}" type="parTrans" cxnId="{16EA85E7-0AF6-448B-957B-9CC7DEE92288}">
      <dgm:prSet/>
      <dgm:spPr/>
      <dgm:t>
        <a:bodyPr/>
        <a:lstStyle/>
        <a:p>
          <a:endParaRPr lang="en-US"/>
        </a:p>
      </dgm:t>
    </dgm:pt>
    <dgm:pt modelId="{17ABD57D-0D2E-43D3-88C3-E15810856856}" type="sibTrans" cxnId="{16EA85E7-0AF6-448B-957B-9CC7DEE92288}">
      <dgm:prSet/>
      <dgm:spPr/>
      <dgm:t>
        <a:bodyPr/>
        <a:lstStyle/>
        <a:p>
          <a:endParaRPr lang="en-US"/>
        </a:p>
      </dgm:t>
    </dgm:pt>
    <dgm:pt modelId="{46FA1780-C575-43E3-A60F-A3A74C4064D4}">
      <dgm:prSet/>
      <dgm:spPr/>
      <dgm:t>
        <a:bodyPr/>
        <a:lstStyle/>
        <a:p>
          <a:pPr>
            <a:lnSpc>
              <a:spcPct val="100000"/>
            </a:lnSpc>
          </a:pPr>
          <a:r>
            <a:rPr lang="en-US"/>
            <a:t>Complex conversations </a:t>
          </a:r>
        </a:p>
      </dgm:t>
    </dgm:pt>
    <dgm:pt modelId="{D43AD417-9216-4DD0-908E-F8BA46E6398A}" type="parTrans" cxnId="{3FE678A5-7E9D-443B-8F32-8A827B480909}">
      <dgm:prSet/>
      <dgm:spPr/>
      <dgm:t>
        <a:bodyPr/>
        <a:lstStyle/>
        <a:p>
          <a:endParaRPr lang="en-US"/>
        </a:p>
      </dgm:t>
    </dgm:pt>
    <dgm:pt modelId="{6CCD0BAB-849D-4ED6-B3D2-8DF0B4EA3182}" type="sibTrans" cxnId="{3FE678A5-7E9D-443B-8F32-8A827B480909}">
      <dgm:prSet/>
      <dgm:spPr/>
      <dgm:t>
        <a:bodyPr/>
        <a:lstStyle/>
        <a:p>
          <a:endParaRPr lang="en-US"/>
        </a:p>
      </dgm:t>
    </dgm:pt>
    <dgm:pt modelId="{EB48AEB0-2EE1-4D6B-A333-59DC7CCC54BF}">
      <dgm:prSet/>
      <dgm:spPr/>
      <dgm:t>
        <a:bodyPr/>
        <a:lstStyle/>
        <a:p>
          <a:pPr>
            <a:lnSpc>
              <a:spcPct val="100000"/>
            </a:lnSpc>
          </a:pPr>
          <a:r>
            <a:rPr lang="en-US"/>
            <a:t>Triage/deflection for a live agent</a:t>
          </a:r>
        </a:p>
      </dgm:t>
    </dgm:pt>
    <dgm:pt modelId="{0E8B2A8A-01D8-40AC-8707-FF0BEDB76355}" type="parTrans" cxnId="{91698F29-4315-4CFB-B07B-8CF0EB5E52F8}">
      <dgm:prSet/>
      <dgm:spPr/>
      <dgm:t>
        <a:bodyPr/>
        <a:lstStyle/>
        <a:p>
          <a:endParaRPr lang="en-US"/>
        </a:p>
      </dgm:t>
    </dgm:pt>
    <dgm:pt modelId="{FE4B7538-A604-43A1-AC9F-0FA7165254D4}" type="sibTrans" cxnId="{91698F29-4315-4CFB-B07B-8CF0EB5E52F8}">
      <dgm:prSet/>
      <dgm:spPr/>
      <dgm:t>
        <a:bodyPr/>
        <a:lstStyle/>
        <a:p>
          <a:endParaRPr lang="en-US"/>
        </a:p>
      </dgm:t>
    </dgm:pt>
    <dgm:pt modelId="{BF1D3F04-9869-4661-BFCC-D15606054124}" type="pres">
      <dgm:prSet presAssocID="{1A56245F-A86B-4691-BE10-6CEE051C72A3}" presName="root" presStyleCnt="0">
        <dgm:presLayoutVars>
          <dgm:dir/>
          <dgm:resizeHandles val="exact"/>
        </dgm:presLayoutVars>
      </dgm:prSet>
      <dgm:spPr/>
    </dgm:pt>
    <dgm:pt modelId="{66A63733-C335-4B99-AB26-06D6BF69289E}" type="pres">
      <dgm:prSet presAssocID="{AAA0E5A2-EEBA-4BF4-A7C4-33723D14DFCC}" presName="compNode" presStyleCnt="0"/>
      <dgm:spPr/>
    </dgm:pt>
    <dgm:pt modelId="{2AC668F9-3D04-4BCF-978A-A56407ACDEF4}" type="pres">
      <dgm:prSet presAssocID="{AAA0E5A2-EEBA-4BF4-A7C4-33723D14DFCC}" presName="bgRect" presStyleLbl="bgShp" presStyleIdx="0" presStyleCnt="3"/>
      <dgm:spPr/>
    </dgm:pt>
    <dgm:pt modelId="{4AC0ACD1-501E-498D-A9C4-A39CC9979FFD}" type="pres">
      <dgm:prSet presAssocID="{AAA0E5A2-EEBA-4BF4-A7C4-33723D14DF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D8E896D-8628-46B8-B979-A9181F32E0E3}" type="pres">
      <dgm:prSet presAssocID="{AAA0E5A2-EEBA-4BF4-A7C4-33723D14DFCC}" presName="spaceRect" presStyleCnt="0"/>
      <dgm:spPr/>
    </dgm:pt>
    <dgm:pt modelId="{D50678F4-E9A2-4C5B-B616-B2B4644B3E85}" type="pres">
      <dgm:prSet presAssocID="{AAA0E5A2-EEBA-4BF4-A7C4-33723D14DFCC}" presName="parTx" presStyleLbl="revTx" presStyleIdx="0" presStyleCnt="3">
        <dgm:presLayoutVars>
          <dgm:chMax val="0"/>
          <dgm:chPref val="0"/>
        </dgm:presLayoutVars>
      </dgm:prSet>
      <dgm:spPr/>
    </dgm:pt>
    <dgm:pt modelId="{CB4319DE-1376-4028-9143-36C591AD25AB}" type="pres">
      <dgm:prSet presAssocID="{17ABD57D-0D2E-43D3-88C3-E15810856856}" presName="sibTrans" presStyleCnt="0"/>
      <dgm:spPr/>
    </dgm:pt>
    <dgm:pt modelId="{34694DF1-FC6D-40FF-AFCC-8D44AFDB048E}" type="pres">
      <dgm:prSet presAssocID="{46FA1780-C575-43E3-A60F-A3A74C4064D4}" presName="compNode" presStyleCnt="0"/>
      <dgm:spPr/>
    </dgm:pt>
    <dgm:pt modelId="{B568B34C-3189-4B7F-BA57-49BD26DDCFD0}" type="pres">
      <dgm:prSet presAssocID="{46FA1780-C575-43E3-A60F-A3A74C4064D4}" presName="bgRect" presStyleLbl="bgShp" presStyleIdx="1" presStyleCnt="3"/>
      <dgm:spPr/>
    </dgm:pt>
    <dgm:pt modelId="{616584ED-900B-442F-A983-9F8DF82286B5}" type="pres">
      <dgm:prSet presAssocID="{46FA1780-C575-43E3-A60F-A3A74C4064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6876E9EC-41B3-406F-A8C0-7F20BCF002D9}" type="pres">
      <dgm:prSet presAssocID="{46FA1780-C575-43E3-A60F-A3A74C4064D4}" presName="spaceRect" presStyleCnt="0"/>
      <dgm:spPr/>
    </dgm:pt>
    <dgm:pt modelId="{4FD649CA-4142-4386-8642-7E2CA721C0AD}" type="pres">
      <dgm:prSet presAssocID="{46FA1780-C575-43E3-A60F-A3A74C4064D4}" presName="parTx" presStyleLbl="revTx" presStyleIdx="1" presStyleCnt="3">
        <dgm:presLayoutVars>
          <dgm:chMax val="0"/>
          <dgm:chPref val="0"/>
        </dgm:presLayoutVars>
      </dgm:prSet>
      <dgm:spPr/>
    </dgm:pt>
    <dgm:pt modelId="{180B874B-C3D7-4724-AC82-C2E3F5C3CA41}" type="pres">
      <dgm:prSet presAssocID="{6CCD0BAB-849D-4ED6-B3D2-8DF0B4EA3182}" presName="sibTrans" presStyleCnt="0"/>
      <dgm:spPr/>
    </dgm:pt>
    <dgm:pt modelId="{B9B1479D-59DB-4A52-9D4E-3D4EAEE42CD7}" type="pres">
      <dgm:prSet presAssocID="{EB48AEB0-2EE1-4D6B-A333-59DC7CCC54BF}" presName="compNode" presStyleCnt="0"/>
      <dgm:spPr/>
    </dgm:pt>
    <dgm:pt modelId="{E21B4516-4911-4A01-B0ED-178DE7412D07}" type="pres">
      <dgm:prSet presAssocID="{EB48AEB0-2EE1-4D6B-A333-59DC7CCC54BF}" presName="bgRect" presStyleLbl="bgShp" presStyleIdx="2" presStyleCnt="3"/>
      <dgm:spPr/>
    </dgm:pt>
    <dgm:pt modelId="{7DEEA3A3-F320-4ACF-BFEC-AFD94A0D957B}" type="pres">
      <dgm:prSet presAssocID="{EB48AEB0-2EE1-4D6B-A333-59DC7CCC54B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spital"/>
        </a:ext>
      </dgm:extLst>
    </dgm:pt>
    <dgm:pt modelId="{4D1837B9-077F-488B-86F0-64EA76E89717}" type="pres">
      <dgm:prSet presAssocID="{EB48AEB0-2EE1-4D6B-A333-59DC7CCC54BF}" presName="spaceRect" presStyleCnt="0"/>
      <dgm:spPr/>
    </dgm:pt>
    <dgm:pt modelId="{C32C9E37-E546-41AB-83BF-4ECE0E4AAFC1}" type="pres">
      <dgm:prSet presAssocID="{EB48AEB0-2EE1-4D6B-A333-59DC7CCC54BF}" presName="parTx" presStyleLbl="revTx" presStyleIdx="2" presStyleCnt="3">
        <dgm:presLayoutVars>
          <dgm:chMax val="0"/>
          <dgm:chPref val="0"/>
        </dgm:presLayoutVars>
      </dgm:prSet>
      <dgm:spPr/>
    </dgm:pt>
  </dgm:ptLst>
  <dgm:cxnLst>
    <dgm:cxn modelId="{1AC7B024-89ED-459F-8248-534A567BF886}" type="presOf" srcId="{46FA1780-C575-43E3-A60F-A3A74C4064D4}" destId="{4FD649CA-4142-4386-8642-7E2CA721C0AD}" srcOrd="0" destOrd="0" presId="urn:microsoft.com/office/officeart/2018/2/layout/IconVerticalSolidList"/>
    <dgm:cxn modelId="{1DC63426-A844-4C79-B0A4-A378F22DD255}" type="presOf" srcId="{AAA0E5A2-EEBA-4BF4-A7C4-33723D14DFCC}" destId="{D50678F4-E9A2-4C5B-B616-B2B4644B3E85}" srcOrd="0" destOrd="0" presId="urn:microsoft.com/office/officeart/2018/2/layout/IconVerticalSolidList"/>
    <dgm:cxn modelId="{91698F29-4315-4CFB-B07B-8CF0EB5E52F8}" srcId="{1A56245F-A86B-4691-BE10-6CEE051C72A3}" destId="{EB48AEB0-2EE1-4D6B-A333-59DC7CCC54BF}" srcOrd="2" destOrd="0" parTransId="{0E8B2A8A-01D8-40AC-8707-FF0BEDB76355}" sibTransId="{FE4B7538-A604-43A1-AC9F-0FA7165254D4}"/>
    <dgm:cxn modelId="{057CDC4E-F9AC-4D28-815F-03FEF67D3835}" type="presOf" srcId="{1A56245F-A86B-4691-BE10-6CEE051C72A3}" destId="{BF1D3F04-9869-4661-BFCC-D15606054124}" srcOrd="0" destOrd="0" presId="urn:microsoft.com/office/officeart/2018/2/layout/IconVerticalSolidList"/>
    <dgm:cxn modelId="{3FE678A5-7E9D-443B-8F32-8A827B480909}" srcId="{1A56245F-A86B-4691-BE10-6CEE051C72A3}" destId="{46FA1780-C575-43E3-A60F-A3A74C4064D4}" srcOrd="1" destOrd="0" parTransId="{D43AD417-9216-4DD0-908E-F8BA46E6398A}" sibTransId="{6CCD0BAB-849D-4ED6-B3D2-8DF0B4EA3182}"/>
    <dgm:cxn modelId="{16EA85E7-0AF6-448B-957B-9CC7DEE92288}" srcId="{1A56245F-A86B-4691-BE10-6CEE051C72A3}" destId="{AAA0E5A2-EEBA-4BF4-A7C4-33723D14DFCC}" srcOrd="0" destOrd="0" parTransId="{B19D27CA-CAD4-46F1-8F30-FBD6A69CD851}" sibTransId="{17ABD57D-0D2E-43D3-88C3-E15810856856}"/>
    <dgm:cxn modelId="{8969D6FF-C5B6-46EF-9F45-AAB6652D6842}" type="presOf" srcId="{EB48AEB0-2EE1-4D6B-A333-59DC7CCC54BF}" destId="{C32C9E37-E546-41AB-83BF-4ECE0E4AAFC1}" srcOrd="0" destOrd="0" presId="urn:microsoft.com/office/officeart/2018/2/layout/IconVerticalSolidList"/>
    <dgm:cxn modelId="{148A890E-6BB7-4860-8C79-C3137646D567}" type="presParOf" srcId="{BF1D3F04-9869-4661-BFCC-D15606054124}" destId="{66A63733-C335-4B99-AB26-06D6BF69289E}" srcOrd="0" destOrd="0" presId="urn:microsoft.com/office/officeart/2018/2/layout/IconVerticalSolidList"/>
    <dgm:cxn modelId="{46324FAA-D6B2-4D11-9727-B69DE52A1DB0}" type="presParOf" srcId="{66A63733-C335-4B99-AB26-06D6BF69289E}" destId="{2AC668F9-3D04-4BCF-978A-A56407ACDEF4}" srcOrd="0" destOrd="0" presId="urn:microsoft.com/office/officeart/2018/2/layout/IconVerticalSolidList"/>
    <dgm:cxn modelId="{6969752E-B6AB-4D8F-9183-B6AD3F72CCEC}" type="presParOf" srcId="{66A63733-C335-4B99-AB26-06D6BF69289E}" destId="{4AC0ACD1-501E-498D-A9C4-A39CC9979FFD}" srcOrd="1" destOrd="0" presId="urn:microsoft.com/office/officeart/2018/2/layout/IconVerticalSolidList"/>
    <dgm:cxn modelId="{9FB242AF-FEFD-47EE-9472-EF21FFBA24C9}" type="presParOf" srcId="{66A63733-C335-4B99-AB26-06D6BF69289E}" destId="{CD8E896D-8628-46B8-B979-A9181F32E0E3}" srcOrd="2" destOrd="0" presId="urn:microsoft.com/office/officeart/2018/2/layout/IconVerticalSolidList"/>
    <dgm:cxn modelId="{E704B9A7-7E68-48C2-A0B2-018E4DB14A56}" type="presParOf" srcId="{66A63733-C335-4B99-AB26-06D6BF69289E}" destId="{D50678F4-E9A2-4C5B-B616-B2B4644B3E85}" srcOrd="3" destOrd="0" presId="urn:microsoft.com/office/officeart/2018/2/layout/IconVerticalSolidList"/>
    <dgm:cxn modelId="{CEF56B5A-E069-49E1-B0C2-36B018FCB103}" type="presParOf" srcId="{BF1D3F04-9869-4661-BFCC-D15606054124}" destId="{CB4319DE-1376-4028-9143-36C591AD25AB}" srcOrd="1" destOrd="0" presId="urn:microsoft.com/office/officeart/2018/2/layout/IconVerticalSolidList"/>
    <dgm:cxn modelId="{789FA564-5464-43F7-B530-CE6E8532D6C8}" type="presParOf" srcId="{BF1D3F04-9869-4661-BFCC-D15606054124}" destId="{34694DF1-FC6D-40FF-AFCC-8D44AFDB048E}" srcOrd="2" destOrd="0" presId="urn:microsoft.com/office/officeart/2018/2/layout/IconVerticalSolidList"/>
    <dgm:cxn modelId="{85AAA4AB-B221-494B-9216-1501CC2173F6}" type="presParOf" srcId="{34694DF1-FC6D-40FF-AFCC-8D44AFDB048E}" destId="{B568B34C-3189-4B7F-BA57-49BD26DDCFD0}" srcOrd="0" destOrd="0" presId="urn:microsoft.com/office/officeart/2018/2/layout/IconVerticalSolidList"/>
    <dgm:cxn modelId="{950E6E24-E5DC-42C6-A55A-4110ADC70BC1}" type="presParOf" srcId="{34694DF1-FC6D-40FF-AFCC-8D44AFDB048E}" destId="{616584ED-900B-442F-A983-9F8DF82286B5}" srcOrd="1" destOrd="0" presId="urn:microsoft.com/office/officeart/2018/2/layout/IconVerticalSolidList"/>
    <dgm:cxn modelId="{96E6B023-385A-42B6-A60E-AB38037D0BE2}" type="presParOf" srcId="{34694DF1-FC6D-40FF-AFCC-8D44AFDB048E}" destId="{6876E9EC-41B3-406F-A8C0-7F20BCF002D9}" srcOrd="2" destOrd="0" presId="urn:microsoft.com/office/officeart/2018/2/layout/IconVerticalSolidList"/>
    <dgm:cxn modelId="{B4604E8B-9E92-4372-B8F1-E0AE3765E433}" type="presParOf" srcId="{34694DF1-FC6D-40FF-AFCC-8D44AFDB048E}" destId="{4FD649CA-4142-4386-8642-7E2CA721C0AD}" srcOrd="3" destOrd="0" presId="urn:microsoft.com/office/officeart/2018/2/layout/IconVerticalSolidList"/>
    <dgm:cxn modelId="{91FC5C9B-7E06-4306-A525-E1985275EE74}" type="presParOf" srcId="{BF1D3F04-9869-4661-BFCC-D15606054124}" destId="{180B874B-C3D7-4724-AC82-C2E3F5C3CA41}" srcOrd="3" destOrd="0" presId="urn:microsoft.com/office/officeart/2018/2/layout/IconVerticalSolidList"/>
    <dgm:cxn modelId="{35446521-5346-4B7F-8EA8-70701086259E}" type="presParOf" srcId="{BF1D3F04-9869-4661-BFCC-D15606054124}" destId="{B9B1479D-59DB-4A52-9D4E-3D4EAEE42CD7}" srcOrd="4" destOrd="0" presId="urn:microsoft.com/office/officeart/2018/2/layout/IconVerticalSolidList"/>
    <dgm:cxn modelId="{A815E83B-B0ED-4179-9472-CBA9167587A9}" type="presParOf" srcId="{B9B1479D-59DB-4A52-9D4E-3D4EAEE42CD7}" destId="{E21B4516-4911-4A01-B0ED-178DE7412D07}" srcOrd="0" destOrd="0" presId="urn:microsoft.com/office/officeart/2018/2/layout/IconVerticalSolidList"/>
    <dgm:cxn modelId="{BDC1A302-19F5-49F3-AD15-B01DB7E92442}" type="presParOf" srcId="{B9B1479D-59DB-4A52-9D4E-3D4EAEE42CD7}" destId="{7DEEA3A3-F320-4ACF-BFEC-AFD94A0D957B}" srcOrd="1" destOrd="0" presId="urn:microsoft.com/office/officeart/2018/2/layout/IconVerticalSolidList"/>
    <dgm:cxn modelId="{8295D7C3-0068-4686-B6E9-45E64E31EC78}" type="presParOf" srcId="{B9B1479D-59DB-4A52-9D4E-3D4EAEE42CD7}" destId="{4D1837B9-077F-488B-86F0-64EA76E89717}" srcOrd="2" destOrd="0" presId="urn:microsoft.com/office/officeart/2018/2/layout/IconVerticalSolidList"/>
    <dgm:cxn modelId="{81FD521B-40A6-408B-88BA-BAA1AE1E18F4}" type="presParOf" srcId="{B9B1479D-59DB-4A52-9D4E-3D4EAEE42CD7}" destId="{C32C9E37-E546-41AB-83BF-4ECE0E4AAF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92A294-2D9E-404D-A7C4-A1E360F22827}"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BB662F4-F424-4617-964C-06556DD15EB8}">
      <dgm:prSet/>
      <dgm:spPr/>
      <dgm:t>
        <a:bodyPr/>
        <a:lstStyle/>
        <a:p>
          <a:pPr>
            <a:lnSpc>
              <a:spcPct val="100000"/>
            </a:lnSpc>
          </a:pPr>
          <a:r>
            <a:rPr lang="en-US"/>
            <a:t>Design/styling</a:t>
          </a:r>
        </a:p>
      </dgm:t>
    </dgm:pt>
    <dgm:pt modelId="{E101375A-2FFC-458A-8EEF-32515A679E4B}" type="parTrans" cxnId="{2FC8BF50-A25D-46CF-9D00-22B59BB87D07}">
      <dgm:prSet/>
      <dgm:spPr/>
      <dgm:t>
        <a:bodyPr/>
        <a:lstStyle/>
        <a:p>
          <a:endParaRPr lang="en-US"/>
        </a:p>
      </dgm:t>
    </dgm:pt>
    <dgm:pt modelId="{A2CC4613-0191-42DD-A232-5AACFD8F65F8}" type="sibTrans" cxnId="{2FC8BF50-A25D-46CF-9D00-22B59BB87D07}">
      <dgm:prSet/>
      <dgm:spPr/>
      <dgm:t>
        <a:bodyPr/>
        <a:lstStyle/>
        <a:p>
          <a:endParaRPr lang="en-US"/>
        </a:p>
      </dgm:t>
    </dgm:pt>
    <dgm:pt modelId="{942B0426-FC7C-4150-9377-8CEB864885C7}">
      <dgm:prSet/>
      <dgm:spPr/>
      <dgm:t>
        <a:bodyPr/>
        <a:lstStyle/>
        <a:p>
          <a:pPr>
            <a:lnSpc>
              <a:spcPct val="100000"/>
            </a:lnSpc>
          </a:pPr>
          <a:r>
            <a:rPr lang="en-US"/>
            <a:t>Security/Single sign-on</a:t>
          </a:r>
        </a:p>
      </dgm:t>
    </dgm:pt>
    <dgm:pt modelId="{C58B3BF2-F703-4E46-925C-6CE979B0F8D7}" type="parTrans" cxnId="{9E79A674-5049-4E0C-8F02-4CFC72DFA1ED}">
      <dgm:prSet/>
      <dgm:spPr/>
      <dgm:t>
        <a:bodyPr/>
        <a:lstStyle/>
        <a:p>
          <a:endParaRPr lang="en-US"/>
        </a:p>
      </dgm:t>
    </dgm:pt>
    <dgm:pt modelId="{3C32FEF5-D18F-4948-871D-54416BFA8E02}" type="sibTrans" cxnId="{9E79A674-5049-4E0C-8F02-4CFC72DFA1ED}">
      <dgm:prSet/>
      <dgm:spPr/>
      <dgm:t>
        <a:bodyPr/>
        <a:lstStyle/>
        <a:p>
          <a:endParaRPr lang="en-US"/>
        </a:p>
      </dgm:t>
    </dgm:pt>
    <dgm:pt modelId="{1D64D677-E5AD-43CE-8C84-F3D5D9282B26}">
      <dgm:prSet/>
      <dgm:spPr/>
      <dgm:t>
        <a:bodyPr/>
        <a:lstStyle/>
        <a:p>
          <a:pPr>
            <a:lnSpc>
              <a:spcPct val="100000"/>
            </a:lnSpc>
          </a:pPr>
          <a:r>
            <a:rPr lang="en-US"/>
            <a:t>Custom Analytics</a:t>
          </a:r>
        </a:p>
      </dgm:t>
    </dgm:pt>
    <dgm:pt modelId="{8EFD1751-A7DF-43B5-84AE-EE1038C1BE8E}" type="parTrans" cxnId="{3CDCDC05-08F9-4497-9E29-ECDB48377CFF}">
      <dgm:prSet/>
      <dgm:spPr/>
      <dgm:t>
        <a:bodyPr/>
        <a:lstStyle/>
        <a:p>
          <a:endParaRPr lang="en-US"/>
        </a:p>
      </dgm:t>
    </dgm:pt>
    <dgm:pt modelId="{02D73EA7-417D-4136-8E70-3FCE52969058}" type="sibTrans" cxnId="{3CDCDC05-08F9-4497-9E29-ECDB48377CFF}">
      <dgm:prSet/>
      <dgm:spPr/>
      <dgm:t>
        <a:bodyPr/>
        <a:lstStyle/>
        <a:p>
          <a:endParaRPr lang="en-US"/>
        </a:p>
      </dgm:t>
    </dgm:pt>
    <dgm:pt modelId="{96A117F0-A685-449A-AF12-484EB1F39963}">
      <dgm:prSet/>
      <dgm:spPr/>
      <dgm:t>
        <a:bodyPr/>
        <a:lstStyle/>
        <a:p>
          <a:pPr>
            <a:lnSpc>
              <a:spcPct val="100000"/>
            </a:lnSpc>
          </a:pPr>
          <a:r>
            <a:rPr lang="en-US"/>
            <a:t>Data Retention</a:t>
          </a:r>
        </a:p>
      </dgm:t>
    </dgm:pt>
    <dgm:pt modelId="{E6D40324-9B57-46CF-9D5C-21BD9D6286EA}" type="parTrans" cxnId="{8948EFCB-3DCB-40C7-B333-04F8E78B6BC2}">
      <dgm:prSet/>
      <dgm:spPr/>
      <dgm:t>
        <a:bodyPr/>
        <a:lstStyle/>
        <a:p>
          <a:endParaRPr lang="en-US"/>
        </a:p>
      </dgm:t>
    </dgm:pt>
    <dgm:pt modelId="{D7C004CF-8C89-4F1D-8E26-970455FEFC7B}" type="sibTrans" cxnId="{8948EFCB-3DCB-40C7-B333-04F8E78B6BC2}">
      <dgm:prSet/>
      <dgm:spPr/>
      <dgm:t>
        <a:bodyPr/>
        <a:lstStyle/>
        <a:p>
          <a:endParaRPr lang="en-US"/>
        </a:p>
      </dgm:t>
    </dgm:pt>
    <dgm:pt modelId="{E9EAD625-7419-487F-9FF9-9E81DFDEF160}">
      <dgm:prSet/>
      <dgm:spPr/>
      <dgm:t>
        <a:bodyPr/>
        <a:lstStyle/>
        <a:p>
          <a:pPr>
            <a:lnSpc>
              <a:spcPct val="100000"/>
            </a:lnSpc>
          </a:pPr>
          <a:r>
            <a:rPr lang="en-US"/>
            <a:t>Application Lifecycle</a:t>
          </a:r>
        </a:p>
      </dgm:t>
    </dgm:pt>
    <dgm:pt modelId="{9CA04AE6-DDBC-4F4F-B971-69FF444D0E19}" type="parTrans" cxnId="{899692DB-AF17-4D11-92B9-67FCC706A57C}">
      <dgm:prSet/>
      <dgm:spPr/>
      <dgm:t>
        <a:bodyPr/>
        <a:lstStyle/>
        <a:p>
          <a:endParaRPr lang="en-US"/>
        </a:p>
      </dgm:t>
    </dgm:pt>
    <dgm:pt modelId="{7784B767-13D0-4C78-85DE-47DCE2663311}" type="sibTrans" cxnId="{899692DB-AF17-4D11-92B9-67FCC706A57C}">
      <dgm:prSet/>
      <dgm:spPr/>
      <dgm:t>
        <a:bodyPr/>
        <a:lstStyle/>
        <a:p>
          <a:endParaRPr lang="en-US"/>
        </a:p>
      </dgm:t>
    </dgm:pt>
    <dgm:pt modelId="{FC339B48-78B0-4A07-B8E7-86D0D2B5A2BF}" type="pres">
      <dgm:prSet presAssocID="{3E92A294-2D9E-404D-A7C4-A1E360F22827}" presName="root" presStyleCnt="0">
        <dgm:presLayoutVars>
          <dgm:dir/>
          <dgm:resizeHandles val="exact"/>
        </dgm:presLayoutVars>
      </dgm:prSet>
      <dgm:spPr/>
    </dgm:pt>
    <dgm:pt modelId="{852855C9-8538-46F7-ACAE-2C315A97EB89}" type="pres">
      <dgm:prSet presAssocID="{CBB662F4-F424-4617-964C-06556DD15EB8}" presName="compNode" presStyleCnt="0"/>
      <dgm:spPr/>
    </dgm:pt>
    <dgm:pt modelId="{C144AC77-99D6-4291-8148-199A79E3204B}" type="pres">
      <dgm:prSet presAssocID="{CBB662F4-F424-4617-964C-06556DD15EB8}" presName="bgRect" presStyleLbl="bgShp" presStyleIdx="0" presStyleCnt="5"/>
      <dgm:spPr/>
    </dgm:pt>
    <dgm:pt modelId="{B41CADC0-82A9-43E1-B3C1-C1EECC3F8314}" type="pres">
      <dgm:prSet presAssocID="{CBB662F4-F424-4617-964C-06556DD15EB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E439457F-F374-4D17-80D4-5967F657CA54}" type="pres">
      <dgm:prSet presAssocID="{CBB662F4-F424-4617-964C-06556DD15EB8}" presName="spaceRect" presStyleCnt="0"/>
      <dgm:spPr/>
    </dgm:pt>
    <dgm:pt modelId="{84849E93-9255-4353-9273-9FAA88B92C56}" type="pres">
      <dgm:prSet presAssocID="{CBB662F4-F424-4617-964C-06556DD15EB8}" presName="parTx" presStyleLbl="revTx" presStyleIdx="0" presStyleCnt="5">
        <dgm:presLayoutVars>
          <dgm:chMax val="0"/>
          <dgm:chPref val="0"/>
        </dgm:presLayoutVars>
      </dgm:prSet>
      <dgm:spPr/>
    </dgm:pt>
    <dgm:pt modelId="{8D533F6C-5671-4472-8ACD-D3DC51ADF4B6}" type="pres">
      <dgm:prSet presAssocID="{A2CC4613-0191-42DD-A232-5AACFD8F65F8}" presName="sibTrans" presStyleCnt="0"/>
      <dgm:spPr/>
    </dgm:pt>
    <dgm:pt modelId="{634DD4F6-1D3F-4C98-A0EE-3C8A3451D6E5}" type="pres">
      <dgm:prSet presAssocID="{942B0426-FC7C-4150-9377-8CEB864885C7}" presName="compNode" presStyleCnt="0"/>
      <dgm:spPr/>
    </dgm:pt>
    <dgm:pt modelId="{5309636E-B3CD-48E8-94B0-A773944AA114}" type="pres">
      <dgm:prSet presAssocID="{942B0426-FC7C-4150-9377-8CEB864885C7}" presName="bgRect" presStyleLbl="bgShp" presStyleIdx="1" presStyleCnt="5"/>
      <dgm:spPr/>
    </dgm:pt>
    <dgm:pt modelId="{8A0201FE-41E4-45D9-B641-E267194A0BFE}" type="pres">
      <dgm:prSet presAssocID="{942B0426-FC7C-4150-9377-8CEB864885C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8A5E2715-C459-458D-9116-391A7940B7EF}" type="pres">
      <dgm:prSet presAssocID="{942B0426-FC7C-4150-9377-8CEB864885C7}" presName="spaceRect" presStyleCnt="0"/>
      <dgm:spPr/>
    </dgm:pt>
    <dgm:pt modelId="{D87FFF82-B769-45EC-AB64-0D62F35D9639}" type="pres">
      <dgm:prSet presAssocID="{942B0426-FC7C-4150-9377-8CEB864885C7}" presName="parTx" presStyleLbl="revTx" presStyleIdx="1" presStyleCnt="5">
        <dgm:presLayoutVars>
          <dgm:chMax val="0"/>
          <dgm:chPref val="0"/>
        </dgm:presLayoutVars>
      </dgm:prSet>
      <dgm:spPr/>
    </dgm:pt>
    <dgm:pt modelId="{FE2A9573-FC01-42D5-9533-337B59A71B78}" type="pres">
      <dgm:prSet presAssocID="{3C32FEF5-D18F-4948-871D-54416BFA8E02}" presName="sibTrans" presStyleCnt="0"/>
      <dgm:spPr/>
    </dgm:pt>
    <dgm:pt modelId="{E0EC8CB8-EFCB-4A75-8E29-8912E6F68294}" type="pres">
      <dgm:prSet presAssocID="{1D64D677-E5AD-43CE-8C84-F3D5D9282B26}" presName="compNode" presStyleCnt="0"/>
      <dgm:spPr/>
    </dgm:pt>
    <dgm:pt modelId="{74A62BD0-9456-4A07-912B-73982E7DC808}" type="pres">
      <dgm:prSet presAssocID="{1D64D677-E5AD-43CE-8C84-F3D5D9282B26}" presName="bgRect" presStyleLbl="bgShp" presStyleIdx="2" presStyleCnt="5"/>
      <dgm:spPr/>
    </dgm:pt>
    <dgm:pt modelId="{0CFCAB49-CA1C-4208-81FB-CFBC57AC22F3}" type="pres">
      <dgm:prSet presAssocID="{1D64D677-E5AD-43CE-8C84-F3D5D9282B2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1665BEAD-C774-4740-87E9-39B9EA5714A0}" type="pres">
      <dgm:prSet presAssocID="{1D64D677-E5AD-43CE-8C84-F3D5D9282B26}" presName="spaceRect" presStyleCnt="0"/>
      <dgm:spPr/>
    </dgm:pt>
    <dgm:pt modelId="{F4CE5F7A-A0D2-4A98-90E2-53CF7FB3A29D}" type="pres">
      <dgm:prSet presAssocID="{1D64D677-E5AD-43CE-8C84-F3D5D9282B26}" presName="parTx" presStyleLbl="revTx" presStyleIdx="2" presStyleCnt="5">
        <dgm:presLayoutVars>
          <dgm:chMax val="0"/>
          <dgm:chPref val="0"/>
        </dgm:presLayoutVars>
      </dgm:prSet>
      <dgm:spPr/>
    </dgm:pt>
    <dgm:pt modelId="{C24C2691-CA18-48BA-8C71-8BB081B15F8C}" type="pres">
      <dgm:prSet presAssocID="{02D73EA7-417D-4136-8E70-3FCE52969058}" presName="sibTrans" presStyleCnt="0"/>
      <dgm:spPr/>
    </dgm:pt>
    <dgm:pt modelId="{8DAE991C-A34A-48F9-A4F6-CD3D30AB1F8E}" type="pres">
      <dgm:prSet presAssocID="{96A117F0-A685-449A-AF12-484EB1F39963}" presName="compNode" presStyleCnt="0"/>
      <dgm:spPr/>
    </dgm:pt>
    <dgm:pt modelId="{00C0E7B9-2709-46DC-82FA-693B27FFF6E1}" type="pres">
      <dgm:prSet presAssocID="{96A117F0-A685-449A-AF12-484EB1F39963}" presName="bgRect" presStyleLbl="bgShp" presStyleIdx="3" presStyleCnt="5"/>
      <dgm:spPr/>
    </dgm:pt>
    <dgm:pt modelId="{A3295E39-EA05-45BB-8E65-F3AC2B12F40C}" type="pres">
      <dgm:prSet presAssocID="{96A117F0-A685-449A-AF12-484EB1F399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1609015-73BD-4704-9D21-F79B60734D5C}" type="pres">
      <dgm:prSet presAssocID="{96A117F0-A685-449A-AF12-484EB1F39963}" presName="spaceRect" presStyleCnt="0"/>
      <dgm:spPr/>
    </dgm:pt>
    <dgm:pt modelId="{6F88FCAE-9265-4FD3-87AD-33C8F5E556FD}" type="pres">
      <dgm:prSet presAssocID="{96A117F0-A685-449A-AF12-484EB1F39963}" presName="parTx" presStyleLbl="revTx" presStyleIdx="3" presStyleCnt="5">
        <dgm:presLayoutVars>
          <dgm:chMax val="0"/>
          <dgm:chPref val="0"/>
        </dgm:presLayoutVars>
      </dgm:prSet>
      <dgm:spPr/>
    </dgm:pt>
    <dgm:pt modelId="{2C342EF0-74A6-478A-944D-206DD215E3AD}" type="pres">
      <dgm:prSet presAssocID="{D7C004CF-8C89-4F1D-8E26-970455FEFC7B}" presName="sibTrans" presStyleCnt="0"/>
      <dgm:spPr/>
    </dgm:pt>
    <dgm:pt modelId="{25BF4D08-B1CE-49BE-A9B0-251CD9E5A42A}" type="pres">
      <dgm:prSet presAssocID="{E9EAD625-7419-487F-9FF9-9E81DFDEF160}" presName="compNode" presStyleCnt="0"/>
      <dgm:spPr/>
    </dgm:pt>
    <dgm:pt modelId="{A9438A06-F8A8-475D-A8BF-9A7F6C2DF695}" type="pres">
      <dgm:prSet presAssocID="{E9EAD625-7419-487F-9FF9-9E81DFDEF160}" presName="bgRect" presStyleLbl="bgShp" presStyleIdx="4" presStyleCnt="5"/>
      <dgm:spPr/>
    </dgm:pt>
    <dgm:pt modelId="{05A5D037-1B07-4BB3-95F3-9D74F387A325}" type="pres">
      <dgm:prSet presAssocID="{E9EAD625-7419-487F-9FF9-9E81DFDEF16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807C6663-CC9E-42BB-95D3-2FEBC2C38788}" type="pres">
      <dgm:prSet presAssocID="{E9EAD625-7419-487F-9FF9-9E81DFDEF160}" presName="spaceRect" presStyleCnt="0"/>
      <dgm:spPr/>
    </dgm:pt>
    <dgm:pt modelId="{960A404B-6AC6-4D89-9C07-6B4222A36236}" type="pres">
      <dgm:prSet presAssocID="{E9EAD625-7419-487F-9FF9-9E81DFDEF160}" presName="parTx" presStyleLbl="revTx" presStyleIdx="4" presStyleCnt="5">
        <dgm:presLayoutVars>
          <dgm:chMax val="0"/>
          <dgm:chPref val="0"/>
        </dgm:presLayoutVars>
      </dgm:prSet>
      <dgm:spPr/>
    </dgm:pt>
  </dgm:ptLst>
  <dgm:cxnLst>
    <dgm:cxn modelId="{C0804100-DFDF-48E0-AFBA-6C4602571CFD}" type="presOf" srcId="{E9EAD625-7419-487F-9FF9-9E81DFDEF160}" destId="{960A404B-6AC6-4D89-9C07-6B4222A36236}" srcOrd="0" destOrd="0" presId="urn:microsoft.com/office/officeart/2018/2/layout/IconVerticalSolidList"/>
    <dgm:cxn modelId="{3CDCDC05-08F9-4497-9E29-ECDB48377CFF}" srcId="{3E92A294-2D9E-404D-A7C4-A1E360F22827}" destId="{1D64D677-E5AD-43CE-8C84-F3D5D9282B26}" srcOrd="2" destOrd="0" parTransId="{8EFD1751-A7DF-43B5-84AE-EE1038C1BE8E}" sibTransId="{02D73EA7-417D-4136-8E70-3FCE52969058}"/>
    <dgm:cxn modelId="{628A3909-B6B0-475B-9A72-C2E6A5A06B1B}" type="presOf" srcId="{CBB662F4-F424-4617-964C-06556DD15EB8}" destId="{84849E93-9255-4353-9273-9FAA88B92C56}" srcOrd="0" destOrd="0" presId="urn:microsoft.com/office/officeart/2018/2/layout/IconVerticalSolidList"/>
    <dgm:cxn modelId="{2FC8BF50-A25D-46CF-9D00-22B59BB87D07}" srcId="{3E92A294-2D9E-404D-A7C4-A1E360F22827}" destId="{CBB662F4-F424-4617-964C-06556DD15EB8}" srcOrd="0" destOrd="0" parTransId="{E101375A-2FFC-458A-8EEF-32515A679E4B}" sibTransId="{A2CC4613-0191-42DD-A232-5AACFD8F65F8}"/>
    <dgm:cxn modelId="{9E79A674-5049-4E0C-8F02-4CFC72DFA1ED}" srcId="{3E92A294-2D9E-404D-A7C4-A1E360F22827}" destId="{942B0426-FC7C-4150-9377-8CEB864885C7}" srcOrd="1" destOrd="0" parTransId="{C58B3BF2-F703-4E46-925C-6CE979B0F8D7}" sibTransId="{3C32FEF5-D18F-4948-871D-54416BFA8E02}"/>
    <dgm:cxn modelId="{601EA391-7E29-4B8C-A0C0-B0E4BC8DD724}" type="presOf" srcId="{1D64D677-E5AD-43CE-8C84-F3D5D9282B26}" destId="{F4CE5F7A-A0D2-4A98-90E2-53CF7FB3A29D}" srcOrd="0" destOrd="0" presId="urn:microsoft.com/office/officeart/2018/2/layout/IconVerticalSolidList"/>
    <dgm:cxn modelId="{B83156B5-AF91-466A-A9C0-E61C8A8B0AD6}" type="presOf" srcId="{942B0426-FC7C-4150-9377-8CEB864885C7}" destId="{D87FFF82-B769-45EC-AB64-0D62F35D9639}" srcOrd="0" destOrd="0" presId="urn:microsoft.com/office/officeart/2018/2/layout/IconVerticalSolidList"/>
    <dgm:cxn modelId="{D54E2CB7-5420-4D78-9357-4100DA92B56E}" type="presOf" srcId="{3E92A294-2D9E-404D-A7C4-A1E360F22827}" destId="{FC339B48-78B0-4A07-B8E7-86D0D2B5A2BF}" srcOrd="0" destOrd="0" presId="urn:microsoft.com/office/officeart/2018/2/layout/IconVerticalSolidList"/>
    <dgm:cxn modelId="{8948EFCB-3DCB-40C7-B333-04F8E78B6BC2}" srcId="{3E92A294-2D9E-404D-A7C4-A1E360F22827}" destId="{96A117F0-A685-449A-AF12-484EB1F39963}" srcOrd="3" destOrd="0" parTransId="{E6D40324-9B57-46CF-9D5C-21BD9D6286EA}" sibTransId="{D7C004CF-8C89-4F1D-8E26-970455FEFC7B}"/>
    <dgm:cxn modelId="{899692DB-AF17-4D11-92B9-67FCC706A57C}" srcId="{3E92A294-2D9E-404D-A7C4-A1E360F22827}" destId="{E9EAD625-7419-487F-9FF9-9E81DFDEF160}" srcOrd="4" destOrd="0" parTransId="{9CA04AE6-DDBC-4F4F-B971-69FF444D0E19}" sibTransId="{7784B767-13D0-4C78-85DE-47DCE2663311}"/>
    <dgm:cxn modelId="{2435E9F7-16C5-490E-9B0C-C40264C3912B}" type="presOf" srcId="{96A117F0-A685-449A-AF12-484EB1F39963}" destId="{6F88FCAE-9265-4FD3-87AD-33C8F5E556FD}" srcOrd="0" destOrd="0" presId="urn:microsoft.com/office/officeart/2018/2/layout/IconVerticalSolidList"/>
    <dgm:cxn modelId="{89FCE5AD-35DE-4A6D-9848-DD40D685D5E1}" type="presParOf" srcId="{FC339B48-78B0-4A07-B8E7-86D0D2B5A2BF}" destId="{852855C9-8538-46F7-ACAE-2C315A97EB89}" srcOrd="0" destOrd="0" presId="urn:microsoft.com/office/officeart/2018/2/layout/IconVerticalSolidList"/>
    <dgm:cxn modelId="{FD36E3A7-58C6-4A7D-9BF0-25CEEDD8FAE0}" type="presParOf" srcId="{852855C9-8538-46F7-ACAE-2C315A97EB89}" destId="{C144AC77-99D6-4291-8148-199A79E3204B}" srcOrd="0" destOrd="0" presId="urn:microsoft.com/office/officeart/2018/2/layout/IconVerticalSolidList"/>
    <dgm:cxn modelId="{846AA83C-6612-47CD-9E46-9BFAC9E0B7B0}" type="presParOf" srcId="{852855C9-8538-46F7-ACAE-2C315A97EB89}" destId="{B41CADC0-82A9-43E1-B3C1-C1EECC3F8314}" srcOrd="1" destOrd="0" presId="urn:microsoft.com/office/officeart/2018/2/layout/IconVerticalSolidList"/>
    <dgm:cxn modelId="{C18BEDE0-5A67-4727-A809-4C25CE716113}" type="presParOf" srcId="{852855C9-8538-46F7-ACAE-2C315A97EB89}" destId="{E439457F-F374-4D17-80D4-5967F657CA54}" srcOrd="2" destOrd="0" presId="urn:microsoft.com/office/officeart/2018/2/layout/IconVerticalSolidList"/>
    <dgm:cxn modelId="{0970B7CD-D06F-4F03-8289-F8648F622367}" type="presParOf" srcId="{852855C9-8538-46F7-ACAE-2C315A97EB89}" destId="{84849E93-9255-4353-9273-9FAA88B92C56}" srcOrd="3" destOrd="0" presId="urn:microsoft.com/office/officeart/2018/2/layout/IconVerticalSolidList"/>
    <dgm:cxn modelId="{D5DB08C9-C9B5-44DD-A383-D2DA0FE4F977}" type="presParOf" srcId="{FC339B48-78B0-4A07-B8E7-86D0D2B5A2BF}" destId="{8D533F6C-5671-4472-8ACD-D3DC51ADF4B6}" srcOrd="1" destOrd="0" presId="urn:microsoft.com/office/officeart/2018/2/layout/IconVerticalSolidList"/>
    <dgm:cxn modelId="{42495240-0A39-41F8-A3AA-724956DB9488}" type="presParOf" srcId="{FC339B48-78B0-4A07-B8E7-86D0D2B5A2BF}" destId="{634DD4F6-1D3F-4C98-A0EE-3C8A3451D6E5}" srcOrd="2" destOrd="0" presId="urn:microsoft.com/office/officeart/2018/2/layout/IconVerticalSolidList"/>
    <dgm:cxn modelId="{145F8C35-63F9-4844-AE2A-0BEF90BED38A}" type="presParOf" srcId="{634DD4F6-1D3F-4C98-A0EE-3C8A3451D6E5}" destId="{5309636E-B3CD-48E8-94B0-A773944AA114}" srcOrd="0" destOrd="0" presId="urn:microsoft.com/office/officeart/2018/2/layout/IconVerticalSolidList"/>
    <dgm:cxn modelId="{E23E4472-2323-4E75-AE6B-F72915B1ABC2}" type="presParOf" srcId="{634DD4F6-1D3F-4C98-A0EE-3C8A3451D6E5}" destId="{8A0201FE-41E4-45D9-B641-E267194A0BFE}" srcOrd="1" destOrd="0" presId="urn:microsoft.com/office/officeart/2018/2/layout/IconVerticalSolidList"/>
    <dgm:cxn modelId="{D9CAB6AE-EDEE-413F-981A-361147E930F6}" type="presParOf" srcId="{634DD4F6-1D3F-4C98-A0EE-3C8A3451D6E5}" destId="{8A5E2715-C459-458D-9116-391A7940B7EF}" srcOrd="2" destOrd="0" presId="urn:microsoft.com/office/officeart/2018/2/layout/IconVerticalSolidList"/>
    <dgm:cxn modelId="{88F954E1-66E9-465C-B865-FF806C7F7E7B}" type="presParOf" srcId="{634DD4F6-1D3F-4C98-A0EE-3C8A3451D6E5}" destId="{D87FFF82-B769-45EC-AB64-0D62F35D9639}" srcOrd="3" destOrd="0" presId="urn:microsoft.com/office/officeart/2018/2/layout/IconVerticalSolidList"/>
    <dgm:cxn modelId="{58FB6D6C-1A2C-4FD2-839E-7939E8B827FA}" type="presParOf" srcId="{FC339B48-78B0-4A07-B8E7-86D0D2B5A2BF}" destId="{FE2A9573-FC01-42D5-9533-337B59A71B78}" srcOrd="3" destOrd="0" presId="urn:microsoft.com/office/officeart/2018/2/layout/IconVerticalSolidList"/>
    <dgm:cxn modelId="{1959A922-3B00-4BC9-ABEF-32EA919B4942}" type="presParOf" srcId="{FC339B48-78B0-4A07-B8E7-86D0D2B5A2BF}" destId="{E0EC8CB8-EFCB-4A75-8E29-8912E6F68294}" srcOrd="4" destOrd="0" presId="urn:microsoft.com/office/officeart/2018/2/layout/IconVerticalSolidList"/>
    <dgm:cxn modelId="{2025D101-6E88-4C81-BAE9-2D6E255ADC20}" type="presParOf" srcId="{E0EC8CB8-EFCB-4A75-8E29-8912E6F68294}" destId="{74A62BD0-9456-4A07-912B-73982E7DC808}" srcOrd="0" destOrd="0" presId="urn:microsoft.com/office/officeart/2018/2/layout/IconVerticalSolidList"/>
    <dgm:cxn modelId="{8995F91F-4A18-4C98-9E38-BCE165054D68}" type="presParOf" srcId="{E0EC8CB8-EFCB-4A75-8E29-8912E6F68294}" destId="{0CFCAB49-CA1C-4208-81FB-CFBC57AC22F3}" srcOrd="1" destOrd="0" presId="urn:microsoft.com/office/officeart/2018/2/layout/IconVerticalSolidList"/>
    <dgm:cxn modelId="{0137B805-31C1-4C1C-B9EC-267D9402695D}" type="presParOf" srcId="{E0EC8CB8-EFCB-4A75-8E29-8912E6F68294}" destId="{1665BEAD-C774-4740-87E9-39B9EA5714A0}" srcOrd="2" destOrd="0" presId="urn:microsoft.com/office/officeart/2018/2/layout/IconVerticalSolidList"/>
    <dgm:cxn modelId="{274284DB-329C-4226-99B4-3B6EC1ECEEAB}" type="presParOf" srcId="{E0EC8CB8-EFCB-4A75-8E29-8912E6F68294}" destId="{F4CE5F7A-A0D2-4A98-90E2-53CF7FB3A29D}" srcOrd="3" destOrd="0" presId="urn:microsoft.com/office/officeart/2018/2/layout/IconVerticalSolidList"/>
    <dgm:cxn modelId="{324B7457-E443-440B-8194-3C1953879543}" type="presParOf" srcId="{FC339B48-78B0-4A07-B8E7-86D0D2B5A2BF}" destId="{C24C2691-CA18-48BA-8C71-8BB081B15F8C}" srcOrd="5" destOrd="0" presId="urn:microsoft.com/office/officeart/2018/2/layout/IconVerticalSolidList"/>
    <dgm:cxn modelId="{EE12018F-C588-4061-B7B0-2ED9B7B05E05}" type="presParOf" srcId="{FC339B48-78B0-4A07-B8E7-86D0D2B5A2BF}" destId="{8DAE991C-A34A-48F9-A4F6-CD3D30AB1F8E}" srcOrd="6" destOrd="0" presId="urn:microsoft.com/office/officeart/2018/2/layout/IconVerticalSolidList"/>
    <dgm:cxn modelId="{AF1FB71C-32F4-4362-B429-62D6441D9350}" type="presParOf" srcId="{8DAE991C-A34A-48F9-A4F6-CD3D30AB1F8E}" destId="{00C0E7B9-2709-46DC-82FA-693B27FFF6E1}" srcOrd="0" destOrd="0" presId="urn:microsoft.com/office/officeart/2018/2/layout/IconVerticalSolidList"/>
    <dgm:cxn modelId="{905C6BBF-7BEC-4D24-84C0-F4F75E377578}" type="presParOf" srcId="{8DAE991C-A34A-48F9-A4F6-CD3D30AB1F8E}" destId="{A3295E39-EA05-45BB-8E65-F3AC2B12F40C}" srcOrd="1" destOrd="0" presId="urn:microsoft.com/office/officeart/2018/2/layout/IconVerticalSolidList"/>
    <dgm:cxn modelId="{E7F58FE1-5B06-443B-8E28-71218E2BE91C}" type="presParOf" srcId="{8DAE991C-A34A-48F9-A4F6-CD3D30AB1F8E}" destId="{A1609015-73BD-4704-9D21-F79B60734D5C}" srcOrd="2" destOrd="0" presId="urn:microsoft.com/office/officeart/2018/2/layout/IconVerticalSolidList"/>
    <dgm:cxn modelId="{E0C3BEC2-D9DC-44E2-8648-A3742C6E4E0D}" type="presParOf" srcId="{8DAE991C-A34A-48F9-A4F6-CD3D30AB1F8E}" destId="{6F88FCAE-9265-4FD3-87AD-33C8F5E556FD}" srcOrd="3" destOrd="0" presId="urn:microsoft.com/office/officeart/2018/2/layout/IconVerticalSolidList"/>
    <dgm:cxn modelId="{5E06E27B-F10F-412E-A76C-7D0C9301EEF8}" type="presParOf" srcId="{FC339B48-78B0-4A07-B8E7-86D0D2B5A2BF}" destId="{2C342EF0-74A6-478A-944D-206DD215E3AD}" srcOrd="7" destOrd="0" presId="urn:microsoft.com/office/officeart/2018/2/layout/IconVerticalSolidList"/>
    <dgm:cxn modelId="{82EEF829-C6E9-4E5D-BC38-4D5DD49D05D7}" type="presParOf" srcId="{FC339B48-78B0-4A07-B8E7-86D0D2B5A2BF}" destId="{25BF4D08-B1CE-49BE-A9B0-251CD9E5A42A}" srcOrd="8" destOrd="0" presId="urn:microsoft.com/office/officeart/2018/2/layout/IconVerticalSolidList"/>
    <dgm:cxn modelId="{0BE4A361-0FEE-4587-9920-7DA8445DDA7F}" type="presParOf" srcId="{25BF4D08-B1CE-49BE-A9B0-251CD9E5A42A}" destId="{A9438A06-F8A8-475D-A8BF-9A7F6C2DF695}" srcOrd="0" destOrd="0" presId="urn:microsoft.com/office/officeart/2018/2/layout/IconVerticalSolidList"/>
    <dgm:cxn modelId="{D0C6EFEC-47C1-4730-A278-D2C8EFF67DB2}" type="presParOf" srcId="{25BF4D08-B1CE-49BE-A9B0-251CD9E5A42A}" destId="{05A5D037-1B07-4BB3-95F3-9D74F387A325}" srcOrd="1" destOrd="0" presId="urn:microsoft.com/office/officeart/2018/2/layout/IconVerticalSolidList"/>
    <dgm:cxn modelId="{C1D6C020-867F-422A-A149-DF691BC76C18}" type="presParOf" srcId="{25BF4D08-B1CE-49BE-A9B0-251CD9E5A42A}" destId="{807C6663-CC9E-42BB-95D3-2FEBC2C38788}" srcOrd="2" destOrd="0" presId="urn:microsoft.com/office/officeart/2018/2/layout/IconVerticalSolidList"/>
    <dgm:cxn modelId="{327F6F18-8AE0-4104-BDF9-5C788ACE3388}" type="presParOf" srcId="{25BF4D08-B1CE-49BE-A9B0-251CD9E5A42A}" destId="{960A404B-6AC6-4D89-9C07-6B4222A362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618649-B3FD-4561-A1AB-35B642CF0BFA}"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D5C953A8-A854-4BF4-9F37-ADD92DE7A20F}">
      <dgm:prSet/>
      <dgm:spPr/>
      <dgm:t>
        <a:bodyPr/>
        <a:lstStyle/>
        <a:p>
          <a:pPr>
            <a:lnSpc>
              <a:spcPct val="100000"/>
            </a:lnSpc>
            <a:defRPr b="1"/>
          </a:pPr>
          <a:r>
            <a:rPr lang="en-US"/>
            <a:t>Topics</a:t>
          </a:r>
        </a:p>
      </dgm:t>
    </dgm:pt>
    <dgm:pt modelId="{1A153B81-6717-437B-9A61-B01341955B3A}" type="parTrans" cxnId="{3F678CB6-FE08-4950-8067-BDF3C717CC9B}">
      <dgm:prSet/>
      <dgm:spPr/>
      <dgm:t>
        <a:bodyPr/>
        <a:lstStyle/>
        <a:p>
          <a:endParaRPr lang="en-US"/>
        </a:p>
      </dgm:t>
    </dgm:pt>
    <dgm:pt modelId="{E080A383-B58B-450B-B2C3-7B47CEFA28C6}" type="sibTrans" cxnId="{3F678CB6-FE08-4950-8067-BDF3C717CC9B}">
      <dgm:prSet/>
      <dgm:spPr/>
      <dgm:t>
        <a:bodyPr/>
        <a:lstStyle/>
        <a:p>
          <a:endParaRPr lang="en-US"/>
        </a:p>
      </dgm:t>
    </dgm:pt>
    <dgm:pt modelId="{1994833A-9EF7-4FA6-A2C1-FE959871EED8}">
      <dgm:prSet/>
      <dgm:spPr/>
      <dgm:t>
        <a:bodyPr/>
        <a:lstStyle/>
        <a:p>
          <a:pPr>
            <a:lnSpc>
              <a:spcPct val="100000"/>
            </a:lnSpc>
          </a:pPr>
          <a:r>
            <a:rPr lang="en-US"/>
            <a:t>System topics</a:t>
          </a:r>
        </a:p>
      </dgm:t>
    </dgm:pt>
    <dgm:pt modelId="{A3BD16E0-A30B-49D9-BB85-32CABE75F6F4}" type="parTrans" cxnId="{832A14A8-6035-4BB6-9C18-740C9A0E1649}">
      <dgm:prSet/>
      <dgm:spPr/>
      <dgm:t>
        <a:bodyPr/>
        <a:lstStyle/>
        <a:p>
          <a:endParaRPr lang="en-US"/>
        </a:p>
      </dgm:t>
    </dgm:pt>
    <dgm:pt modelId="{11E5925E-82E0-4BDA-B922-66D3332F78DF}" type="sibTrans" cxnId="{832A14A8-6035-4BB6-9C18-740C9A0E1649}">
      <dgm:prSet/>
      <dgm:spPr/>
      <dgm:t>
        <a:bodyPr/>
        <a:lstStyle/>
        <a:p>
          <a:endParaRPr lang="en-US"/>
        </a:p>
      </dgm:t>
    </dgm:pt>
    <dgm:pt modelId="{8C8C8514-AF56-4C88-AFB1-5CDFE6878076}">
      <dgm:prSet/>
      <dgm:spPr/>
      <dgm:t>
        <a:bodyPr/>
        <a:lstStyle/>
        <a:p>
          <a:pPr>
            <a:lnSpc>
              <a:spcPct val="100000"/>
            </a:lnSpc>
          </a:pPr>
          <a:r>
            <a:rPr lang="en-US"/>
            <a:t>User topics</a:t>
          </a:r>
        </a:p>
      </dgm:t>
    </dgm:pt>
    <dgm:pt modelId="{7DB7B88B-8396-4F17-A578-FDF4910F112E}" type="parTrans" cxnId="{627DB30E-A267-4EFC-B352-00E82C6017B1}">
      <dgm:prSet/>
      <dgm:spPr/>
      <dgm:t>
        <a:bodyPr/>
        <a:lstStyle/>
        <a:p>
          <a:endParaRPr lang="en-US"/>
        </a:p>
      </dgm:t>
    </dgm:pt>
    <dgm:pt modelId="{51D252B6-CEBA-48B2-B804-35BC0FD7E136}" type="sibTrans" cxnId="{627DB30E-A267-4EFC-B352-00E82C6017B1}">
      <dgm:prSet/>
      <dgm:spPr/>
      <dgm:t>
        <a:bodyPr/>
        <a:lstStyle/>
        <a:p>
          <a:endParaRPr lang="en-US"/>
        </a:p>
      </dgm:t>
    </dgm:pt>
    <dgm:pt modelId="{FA88445A-A01F-4A2A-AD29-FA7D3431075B}">
      <dgm:prSet/>
      <dgm:spPr/>
      <dgm:t>
        <a:bodyPr/>
        <a:lstStyle/>
        <a:p>
          <a:pPr>
            <a:lnSpc>
              <a:spcPct val="100000"/>
            </a:lnSpc>
          </a:pPr>
          <a:r>
            <a:rPr lang="en-US"/>
            <a:t>Suggested topics</a:t>
          </a:r>
        </a:p>
      </dgm:t>
    </dgm:pt>
    <dgm:pt modelId="{EE666587-F3AD-4B52-9F34-38976BB2393C}" type="parTrans" cxnId="{DF4E751E-DA68-483C-B600-097713249E18}">
      <dgm:prSet/>
      <dgm:spPr/>
      <dgm:t>
        <a:bodyPr/>
        <a:lstStyle/>
        <a:p>
          <a:endParaRPr lang="en-US"/>
        </a:p>
      </dgm:t>
    </dgm:pt>
    <dgm:pt modelId="{ABD53197-2ECB-4437-B3FC-691757CD02B0}" type="sibTrans" cxnId="{DF4E751E-DA68-483C-B600-097713249E18}">
      <dgm:prSet/>
      <dgm:spPr/>
      <dgm:t>
        <a:bodyPr/>
        <a:lstStyle/>
        <a:p>
          <a:endParaRPr lang="en-US"/>
        </a:p>
      </dgm:t>
    </dgm:pt>
    <dgm:pt modelId="{DFC51205-3FEC-4B63-9F9A-80761C01E705}">
      <dgm:prSet/>
      <dgm:spPr/>
      <dgm:t>
        <a:bodyPr/>
        <a:lstStyle/>
        <a:p>
          <a:pPr>
            <a:lnSpc>
              <a:spcPct val="100000"/>
            </a:lnSpc>
            <a:defRPr b="1"/>
          </a:pPr>
          <a:r>
            <a:rPr lang="en-US"/>
            <a:t>Dialog</a:t>
          </a:r>
        </a:p>
      </dgm:t>
    </dgm:pt>
    <dgm:pt modelId="{D606B14A-CC20-44EB-AE86-1166D9AADE54}" type="parTrans" cxnId="{0ECEAF05-98CB-4796-BC27-9B1809313C05}">
      <dgm:prSet/>
      <dgm:spPr/>
      <dgm:t>
        <a:bodyPr/>
        <a:lstStyle/>
        <a:p>
          <a:endParaRPr lang="en-US"/>
        </a:p>
      </dgm:t>
    </dgm:pt>
    <dgm:pt modelId="{97FD0B1E-E28B-44B1-8470-6FFD12650871}" type="sibTrans" cxnId="{0ECEAF05-98CB-4796-BC27-9B1809313C05}">
      <dgm:prSet/>
      <dgm:spPr/>
      <dgm:t>
        <a:bodyPr/>
        <a:lstStyle/>
        <a:p>
          <a:endParaRPr lang="en-US"/>
        </a:p>
      </dgm:t>
    </dgm:pt>
    <dgm:pt modelId="{0CF878DF-2303-4C3C-A717-03DE99268A5F}">
      <dgm:prSet/>
      <dgm:spPr/>
      <dgm:t>
        <a:bodyPr/>
        <a:lstStyle/>
        <a:p>
          <a:pPr>
            <a:lnSpc>
              <a:spcPct val="100000"/>
            </a:lnSpc>
          </a:pPr>
          <a:r>
            <a:rPr lang="en-US"/>
            <a:t>Message node</a:t>
          </a:r>
        </a:p>
      </dgm:t>
    </dgm:pt>
    <dgm:pt modelId="{1ABDFAC2-CDD1-4102-A355-420DBFA6D2BA}" type="parTrans" cxnId="{99AA39AD-5AAA-44F7-968A-AD54CB94D56D}">
      <dgm:prSet/>
      <dgm:spPr/>
      <dgm:t>
        <a:bodyPr/>
        <a:lstStyle/>
        <a:p>
          <a:endParaRPr lang="en-US"/>
        </a:p>
      </dgm:t>
    </dgm:pt>
    <dgm:pt modelId="{ECB7EC0E-365A-4B9E-ACCC-FCE286D52A00}" type="sibTrans" cxnId="{99AA39AD-5AAA-44F7-968A-AD54CB94D56D}">
      <dgm:prSet/>
      <dgm:spPr/>
      <dgm:t>
        <a:bodyPr/>
        <a:lstStyle/>
        <a:p>
          <a:endParaRPr lang="en-US"/>
        </a:p>
      </dgm:t>
    </dgm:pt>
    <dgm:pt modelId="{323FC421-9FDD-4FA5-A7F5-8795F5C05A8D}">
      <dgm:prSet/>
      <dgm:spPr/>
      <dgm:t>
        <a:bodyPr/>
        <a:lstStyle/>
        <a:p>
          <a:pPr>
            <a:lnSpc>
              <a:spcPct val="100000"/>
            </a:lnSpc>
          </a:pPr>
          <a:r>
            <a:rPr lang="en-US"/>
            <a:t>Question node</a:t>
          </a:r>
        </a:p>
      </dgm:t>
    </dgm:pt>
    <dgm:pt modelId="{2982EE05-41F8-40BE-8D78-71216B15E49C}" type="parTrans" cxnId="{D8F307F2-6A46-4C1F-8707-3DD876C1191E}">
      <dgm:prSet/>
      <dgm:spPr/>
      <dgm:t>
        <a:bodyPr/>
        <a:lstStyle/>
        <a:p>
          <a:endParaRPr lang="en-US"/>
        </a:p>
      </dgm:t>
    </dgm:pt>
    <dgm:pt modelId="{2631143A-9F80-4CBC-8F9C-E41C8CBC8227}" type="sibTrans" cxnId="{D8F307F2-6A46-4C1F-8707-3DD876C1191E}">
      <dgm:prSet/>
      <dgm:spPr/>
      <dgm:t>
        <a:bodyPr/>
        <a:lstStyle/>
        <a:p>
          <a:endParaRPr lang="en-US"/>
        </a:p>
      </dgm:t>
    </dgm:pt>
    <dgm:pt modelId="{D6B8AA74-1CF9-4A01-AB89-392236509D11}">
      <dgm:prSet/>
      <dgm:spPr/>
      <dgm:t>
        <a:bodyPr/>
        <a:lstStyle/>
        <a:p>
          <a:pPr>
            <a:lnSpc>
              <a:spcPct val="100000"/>
            </a:lnSpc>
          </a:pPr>
          <a:r>
            <a:rPr lang="en-US"/>
            <a:t>Action node</a:t>
          </a:r>
        </a:p>
      </dgm:t>
    </dgm:pt>
    <dgm:pt modelId="{277596E4-F1B6-440F-9D81-D620BE56FD4A}" type="parTrans" cxnId="{868F8B74-03CE-4026-A60A-68C774867D14}">
      <dgm:prSet/>
      <dgm:spPr/>
      <dgm:t>
        <a:bodyPr/>
        <a:lstStyle/>
        <a:p>
          <a:endParaRPr lang="en-US"/>
        </a:p>
      </dgm:t>
    </dgm:pt>
    <dgm:pt modelId="{DAB0AD0E-9CD8-4665-98FB-9482A6322722}" type="sibTrans" cxnId="{868F8B74-03CE-4026-A60A-68C774867D14}">
      <dgm:prSet/>
      <dgm:spPr/>
      <dgm:t>
        <a:bodyPr/>
        <a:lstStyle/>
        <a:p>
          <a:endParaRPr lang="en-US"/>
        </a:p>
      </dgm:t>
    </dgm:pt>
    <dgm:pt modelId="{464ABDF1-39D1-412B-B561-B683D8C27928}">
      <dgm:prSet/>
      <dgm:spPr/>
      <dgm:t>
        <a:bodyPr/>
        <a:lstStyle/>
        <a:p>
          <a:pPr>
            <a:lnSpc>
              <a:spcPct val="100000"/>
            </a:lnSpc>
          </a:pPr>
          <a:r>
            <a:rPr lang="en-US"/>
            <a:t>End of conversation</a:t>
          </a:r>
        </a:p>
      </dgm:t>
    </dgm:pt>
    <dgm:pt modelId="{15D1CF84-18E4-49C5-A19E-E220349F9EFC}" type="parTrans" cxnId="{815DD994-389C-4757-AA89-B3B3A06A771F}">
      <dgm:prSet/>
      <dgm:spPr/>
      <dgm:t>
        <a:bodyPr/>
        <a:lstStyle/>
        <a:p>
          <a:endParaRPr lang="en-US"/>
        </a:p>
      </dgm:t>
    </dgm:pt>
    <dgm:pt modelId="{3CF26D7E-54F3-42E6-9C14-4F68D31F6C59}" type="sibTrans" cxnId="{815DD994-389C-4757-AA89-B3B3A06A771F}">
      <dgm:prSet/>
      <dgm:spPr/>
      <dgm:t>
        <a:bodyPr/>
        <a:lstStyle/>
        <a:p>
          <a:endParaRPr lang="en-US"/>
        </a:p>
      </dgm:t>
    </dgm:pt>
    <dgm:pt modelId="{73C0E41C-8A6C-4D6B-A3F7-BD65C78967A4}">
      <dgm:prSet/>
      <dgm:spPr/>
      <dgm:t>
        <a:bodyPr/>
        <a:lstStyle/>
        <a:p>
          <a:pPr>
            <a:lnSpc>
              <a:spcPct val="100000"/>
            </a:lnSpc>
          </a:pPr>
          <a:r>
            <a:rPr lang="en-US"/>
            <a:t>Agent transfer node</a:t>
          </a:r>
        </a:p>
      </dgm:t>
    </dgm:pt>
    <dgm:pt modelId="{B83074C5-594D-4947-87E3-733B908C9B91}" type="parTrans" cxnId="{91CB1FC2-D060-4F76-8F83-8D5C3ACCB12C}">
      <dgm:prSet/>
      <dgm:spPr/>
      <dgm:t>
        <a:bodyPr/>
        <a:lstStyle/>
        <a:p>
          <a:endParaRPr lang="en-US"/>
        </a:p>
      </dgm:t>
    </dgm:pt>
    <dgm:pt modelId="{2AE8AB10-F6B4-4639-AE43-E2A83F275252}" type="sibTrans" cxnId="{91CB1FC2-D060-4F76-8F83-8D5C3ACCB12C}">
      <dgm:prSet/>
      <dgm:spPr/>
      <dgm:t>
        <a:bodyPr/>
        <a:lstStyle/>
        <a:p>
          <a:endParaRPr lang="en-US"/>
        </a:p>
      </dgm:t>
    </dgm:pt>
    <dgm:pt modelId="{96A18D79-9BF3-4F41-B27B-2E077502FBF0}">
      <dgm:prSet/>
      <dgm:spPr/>
      <dgm:t>
        <a:bodyPr/>
        <a:lstStyle/>
        <a:p>
          <a:pPr>
            <a:lnSpc>
              <a:spcPct val="100000"/>
            </a:lnSpc>
          </a:pPr>
          <a:r>
            <a:rPr lang="en-US"/>
            <a:t>Authentication node</a:t>
          </a:r>
        </a:p>
      </dgm:t>
    </dgm:pt>
    <dgm:pt modelId="{AB013808-F5CD-4AAB-8F4E-ED6A5508D3D0}" type="parTrans" cxnId="{7EEEF64B-768B-4FD5-AE7E-A82DC9CA0C2D}">
      <dgm:prSet/>
      <dgm:spPr/>
      <dgm:t>
        <a:bodyPr/>
        <a:lstStyle/>
        <a:p>
          <a:endParaRPr lang="en-US"/>
        </a:p>
      </dgm:t>
    </dgm:pt>
    <dgm:pt modelId="{11E80909-8EE9-4117-A509-8023BEC772C9}" type="sibTrans" cxnId="{7EEEF64B-768B-4FD5-AE7E-A82DC9CA0C2D}">
      <dgm:prSet/>
      <dgm:spPr/>
      <dgm:t>
        <a:bodyPr/>
        <a:lstStyle/>
        <a:p>
          <a:endParaRPr lang="en-US"/>
        </a:p>
      </dgm:t>
    </dgm:pt>
    <dgm:pt modelId="{2CE12EE1-972A-CF4F-917E-4DCA579805BB}">
      <dgm:prSet/>
      <dgm:spPr/>
      <dgm:t>
        <a:bodyPr/>
        <a:lstStyle/>
        <a:p>
          <a:pPr>
            <a:lnSpc>
              <a:spcPct val="100000"/>
            </a:lnSpc>
          </a:pPr>
          <a:r>
            <a:rPr lang="en-US"/>
            <a:t>Composer topics (coming soon)</a:t>
          </a:r>
        </a:p>
      </dgm:t>
    </dgm:pt>
    <dgm:pt modelId="{9E51E4B1-3298-E24E-B21B-5D3FE9529BEF}" type="parTrans" cxnId="{E8D20CA8-E4FA-4097-ABDD-96F611CA8C02}">
      <dgm:prSet/>
      <dgm:spPr/>
      <dgm:t>
        <a:bodyPr/>
        <a:lstStyle/>
        <a:p>
          <a:endParaRPr lang="en-US"/>
        </a:p>
      </dgm:t>
    </dgm:pt>
    <dgm:pt modelId="{BA70A00C-2124-FA49-907E-1C12AD4C508A}" type="sibTrans" cxnId="{E8D20CA8-E4FA-4097-ABDD-96F611CA8C02}">
      <dgm:prSet/>
      <dgm:spPr/>
      <dgm:t>
        <a:bodyPr/>
        <a:lstStyle/>
        <a:p>
          <a:endParaRPr lang="en-US"/>
        </a:p>
      </dgm:t>
    </dgm:pt>
    <dgm:pt modelId="{3F4AC097-82C2-4BBA-AA07-42B6CF86F6D2}">
      <dgm:prSet/>
      <dgm:spPr/>
      <dgm:t>
        <a:bodyPr/>
        <a:lstStyle/>
        <a:p>
          <a:pPr>
            <a:lnSpc>
              <a:spcPct val="100000"/>
            </a:lnSpc>
          </a:pPr>
          <a:r>
            <a:rPr lang="en-US"/>
            <a:t>Condition node</a:t>
          </a:r>
        </a:p>
      </dgm:t>
    </dgm:pt>
    <dgm:pt modelId="{951F2537-7BBF-4AB6-9828-A09C713FAE72}" type="parTrans" cxnId="{7B290338-C47F-420A-BF58-B1353137F28E}">
      <dgm:prSet/>
      <dgm:spPr/>
      <dgm:t>
        <a:bodyPr/>
        <a:lstStyle/>
        <a:p>
          <a:endParaRPr lang="en-US"/>
        </a:p>
      </dgm:t>
    </dgm:pt>
    <dgm:pt modelId="{ED6A12BE-6A31-4313-9EAC-E8D8588756E4}" type="sibTrans" cxnId="{7B290338-C47F-420A-BF58-B1353137F28E}">
      <dgm:prSet/>
      <dgm:spPr/>
      <dgm:t>
        <a:bodyPr/>
        <a:lstStyle/>
        <a:p>
          <a:endParaRPr lang="en-US"/>
        </a:p>
      </dgm:t>
    </dgm:pt>
    <dgm:pt modelId="{651E8171-1D5C-4F83-8E85-7259E6596B19}">
      <dgm:prSet/>
      <dgm:spPr/>
      <dgm:t>
        <a:bodyPr/>
        <a:lstStyle/>
        <a:p>
          <a:pPr>
            <a:lnSpc>
              <a:spcPct val="100000"/>
            </a:lnSpc>
          </a:pPr>
          <a:r>
            <a:rPr lang="en-US"/>
            <a:t>Trigger phrases</a:t>
          </a:r>
        </a:p>
      </dgm:t>
    </dgm:pt>
    <dgm:pt modelId="{5838B35F-B192-493B-8BD2-E9AC40F34265}" type="parTrans" cxnId="{20B84310-5A43-45DA-B71E-D4282861C1F5}">
      <dgm:prSet/>
      <dgm:spPr/>
      <dgm:t>
        <a:bodyPr/>
        <a:lstStyle/>
        <a:p>
          <a:endParaRPr lang="en-US"/>
        </a:p>
      </dgm:t>
    </dgm:pt>
    <dgm:pt modelId="{0416E747-D965-43DD-A117-24222C8D9A9D}" type="sibTrans" cxnId="{20B84310-5A43-45DA-B71E-D4282861C1F5}">
      <dgm:prSet/>
      <dgm:spPr/>
      <dgm:t>
        <a:bodyPr/>
        <a:lstStyle/>
        <a:p>
          <a:endParaRPr lang="en-US"/>
        </a:p>
      </dgm:t>
    </dgm:pt>
    <dgm:pt modelId="{3D52349E-6810-4AFA-A5A6-1E7549230DED}">
      <dgm:prSet/>
      <dgm:spPr/>
      <dgm:t>
        <a:bodyPr/>
        <a:lstStyle/>
        <a:p>
          <a:pPr>
            <a:lnSpc>
              <a:spcPct val="100000"/>
            </a:lnSpc>
          </a:pPr>
          <a:r>
            <a:rPr lang="en-US"/>
            <a:t>Fall back topic</a:t>
          </a:r>
        </a:p>
      </dgm:t>
    </dgm:pt>
    <dgm:pt modelId="{F49A25E9-4F6A-4AB6-89AC-7CA84DA82A02}" type="parTrans" cxnId="{4FD779F8-9E00-4FF5-AEEB-3D250EAB7761}">
      <dgm:prSet/>
      <dgm:spPr/>
      <dgm:t>
        <a:bodyPr/>
        <a:lstStyle/>
        <a:p>
          <a:endParaRPr lang="en-US"/>
        </a:p>
      </dgm:t>
    </dgm:pt>
    <dgm:pt modelId="{7E4A56BE-8DEE-4314-868F-F886CD1A7829}" type="sibTrans" cxnId="{4FD779F8-9E00-4FF5-AEEB-3D250EAB7761}">
      <dgm:prSet/>
      <dgm:spPr/>
      <dgm:t>
        <a:bodyPr/>
        <a:lstStyle/>
        <a:p>
          <a:endParaRPr lang="en-US"/>
        </a:p>
      </dgm:t>
    </dgm:pt>
    <dgm:pt modelId="{FB420F7E-D963-4684-8DF8-1D7F2C65659B}">
      <dgm:prSet/>
      <dgm:spPr/>
      <dgm:t>
        <a:bodyPr/>
        <a:lstStyle/>
        <a:p>
          <a:pPr>
            <a:lnSpc>
              <a:spcPct val="100000"/>
            </a:lnSpc>
          </a:pPr>
          <a:r>
            <a:rPr lang="en-US"/>
            <a:t>Go To Topic</a:t>
          </a:r>
        </a:p>
      </dgm:t>
    </dgm:pt>
    <dgm:pt modelId="{2CFE191A-44C7-4958-9E22-54AEC9E4FCE9}" type="parTrans" cxnId="{245DAB6C-4C14-4686-9846-19C5982AE821}">
      <dgm:prSet/>
      <dgm:spPr/>
      <dgm:t>
        <a:bodyPr/>
        <a:lstStyle/>
        <a:p>
          <a:endParaRPr lang="en-US"/>
        </a:p>
      </dgm:t>
    </dgm:pt>
    <dgm:pt modelId="{A92E9664-7753-46E5-8992-043FCDD01CBD}" type="sibTrans" cxnId="{245DAB6C-4C14-4686-9846-19C5982AE821}">
      <dgm:prSet/>
      <dgm:spPr/>
      <dgm:t>
        <a:bodyPr/>
        <a:lstStyle/>
        <a:p>
          <a:endParaRPr lang="en-US"/>
        </a:p>
      </dgm:t>
    </dgm:pt>
    <dgm:pt modelId="{A4BDB8BE-8941-4FC4-B1A9-B7B52E9E1F8E}" type="pres">
      <dgm:prSet presAssocID="{83618649-B3FD-4561-A1AB-35B642CF0BFA}" presName="root" presStyleCnt="0">
        <dgm:presLayoutVars>
          <dgm:dir/>
          <dgm:resizeHandles val="exact"/>
        </dgm:presLayoutVars>
      </dgm:prSet>
      <dgm:spPr/>
    </dgm:pt>
    <dgm:pt modelId="{9539C4AB-F51F-409C-BA2A-2C08B0F2BFB1}" type="pres">
      <dgm:prSet presAssocID="{D5C953A8-A854-4BF4-9F37-ADD92DE7A20F}" presName="compNode" presStyleCnt="0"/>
      <dgm:spPr/>
    </dgm:pt>
    <dgm:pt modelId="{C8392B6F-87B4-4054-A1D9-BA214AF134B1}" type="pres">
      <dgm:prSet presAssocID="{D5C953A8-A854-4BF4-9F37-ADD92DE7A2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3C775A41-5FBB-4B0E-AAEC-2D554F291688}" type="pres">
      <dgm:prSet presAssocID="{D5C953A8-A854-4BF4-9F37-ADD92DE7A20F}" presName="iconSpace" presStyleCnt="0"/>
      <dgm:spPr/>
    </dgm:pt>
    <dgm:pt modelId="{86E43B67-37EF-4D45-875E-38F80FB35605}" type="pres">
      <dgm:prSet presAssocID="{D5C953A8-A854-4BF4-9F37-ADD92DE7A20F}" presName="parTx" presStyleLbl="revTx" presStyleIdx="0" presStyleCnt="4">
        <dgm:presLayoutVars>
          <dgm:chMax val="0"/>
          <dgm:chPref val="0"/>
        </dgm:presLayoutVars>
      </dgm:prSet>
      <dgm:spPr/>
    </dgm:pt>
    <dgm:pt modelId="{A555E415-87CE-4E1C-A6C6-6BA4BFF26482}" type="pres">
      <dgm:prSet presAssocID="{D5C953A8-A854-4BF4-9F37-ADD92DE7A20F}" presName="txSpace" presStyleCnt="0"/>
      <dgm:spPr/>
    </dgm:pt>
    <dgm:pt modelId="{0B327686-A8B5-40BE-8418-DB96ADB2673D}" type="pres">
      <dgm:prSet presAssocID="{D5C953A8-A854-4BF4-9F37-ADD92DE7A20F}" presName="desTx" presStyleLbl="revTx" presStyleIdx="1" presStyleCnt="4">
        <dgm:presLayoutVars/>
      </dgm:prSet>
      <dgm:spPr/>
    </dgm:pt>
    <dgm:pt modelId="{F945AF78-37E3-4D32-97B3-76DC3724462C}" type="pres">
      <dgm:prSet presAssocID="{E080A383-B58B-450B-B2C3-7B47CEFA28C6}" presName="sibTrans" presStyleCnt="0"/>
      <dgm:spPr/>
    </dgm:pt>
    <dgm:pt modelId="{553F1CC8-CDF3-4BEE-AEA3-B6838678D54C}" type="pres">
      <dgm:prSet presAssocID="{DFC51205-3FEC-4B63-9F9A-80761C01E705}" presName="compNode" presStyleCnt="0"/>
      <dgm:spPr/>
    </dgm:pt>
    <dgm:pt modelId="{C0D95FD4-0E1F-4458-A4B2-BA91B9A03EC2}" type="pres">
      <dgm:prSet presAssocID="{DFC51205-3FEC-4B63-9F9A-80761C01E70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15F8C788-7BAD-4640-A99D-4999650DA73D}" type="pres">
      <dgm:prSet presAssocID="{DFC51205-3FEC-4B63-9F9A-80761C01E705}" presName="iconSpace" presStyleCnt="0"/>
      <dgm:spPr/>
    </dgm:pt>
    <dgm:pt modelId="{2EB07732-CD40-46DB-BDB5-805C05E6FC16}" type="pres">
      <dgm:prSet presAssocID="{DFC51205-3FEC-4B63-9F9A-80761C01E705}" presName="parTx" presStyleLbl="revTx" presStyleIdx="2" presStyleCnt="4">
        <dgm:presLayoutVars>
          <dgm:chMax val="0"/>
          <dgm:chPref val="0"/>
        </dgm:presLayoutVars>
      </dgm:prSet>
      <dgm:spPr/>
    </dgm:pt>
    <dgm:pt modelId="{614A9AF4-D437-420C-AA8B-55BA52220533}" type="pres">
      <dgm:prSet presAssocID="{DFC51205-3FEC-4B63-9F9A-80761C01E705}" presName="txSpace" presStyleCnt="0"/>
      <dgm:spPr/>
    </dgm:pt>
    <dgm:pt modelId="{515FF503-3020-43AA-8704-2019A35B8231}" type="pres">
      <dgm:prSet presAssocID="{DFC51205-3FEC-4B63-9F9A-80761C01E705}" presName="desTx" presStyleLbl="revTx" presStyleIdx="3" presStyleCnt="4">
        <dgm:presLayoutVars/>
      </dgm:prSet>
      <dgm:spPr/>
    </dgm:pt>
  </dgm:ptLst>
  <dgm:cxnLst>
    <dgm:cxn modelId="{0ECEAF05-98CB-4796-BC27-9B1809313C05}" srcId="{83618649-B3FD-4561-A1AB-35B642CF0BFA}" destId="{DFC51205-3FEC-4B63-9F9A-80761C01E705}" srcOrd="1" destOrd="0" parTransId="{D606B14A-CC20-44EB-AE86-1166D9AADE54}" sibTransId="{97FD0B1E-E28B-44B1-8470-6FFD12650871}"/>
    <dgm:cxn modelId="{627DB30E-A267-4EFC-B352-00E82C6017B1}" srcId="{D5C953A8-A854-4BF4-9F37-ADD92DE7A20F}" destId="{8C8C8514-AF56-4C88-AFB1-5CDFE6878076}" srcOrd="2" destOrd="0" parTransId="{7DB7B88B-8396-4F17-A578-FDF4910F112E}" sibTransId="{51D252B6-CEBA-48B2-B804-35BC0FD7E136}"/>
    <dgm:cxn modelId="{20B84310-5A43-45DA-B71E-D4282861C1F5}" srcId="{D5C953A8-A854-4BF4-9F37-ADD92DE7A20F}" destId="{651E8171-1D5C-4F83-8E85-7259E6596B19}" srcOrd="0" destOrd="0" parTransId="{5838B35F-B192-493B-8BD2-E9AC40F34265}" sibTransId="{0416E747-D965-43DD-A117-24222C8D9A9D}"/>
    <dgm:cxn modelId="{52A5F913-5E15-4A9F-9A16-E49A2DD561F1}" type="presOf" srcId="{1994833A-9EF7-4FA6-A2C1-FE959871EED8}" destId="{0B327686-A8B5-40BE-8418-DB96ADB2673D}" srcOrd="0" destOrd="1" presId="urn:microsoft.com/office/officeart/2018/2/layout/IconLabelDescriptionList"/>
    <dgm:cxn modelId="{DF4E751E-DA68-483C-B600-097713249E18}" srcId="{D5C953A8-A854-4BF4-9F37-ADD92DE7A20F}" destId="{FA88445A-A01F-4A2A-AD29-FA7D3431075B}" srcOrd="3" destOrd="0" parTransId="{EE666587-F3AD-4B52-9F34-38976BB2393C}" sibTransId="{ABD53197-2ECB-4437-B3FC-691757CD02B0}"/>
    <dgm:cxn modelId="{7B290338-C47F-420A-BF58-B1353137F28E}" srcId="{DFC51205-3FEC-4B63-9F9A-80761C01E705}" destId="{3F4AC097-82C2-4BBA-AA07-42B6CF86F6D2}" srcOrd="2" destOrd="0" parTransId="{951F2537-7BBF-4AB6-9828-A09C713FAE72}" sibTransId="{ED6A12BE-6A31-4313-9EAC-E8D8588756E4}"/>
    <dgm:cxn modelId="{F33A953B-7D1A-40AD-9E0B-6CA49B0CAF6F}" type="presOf" srcId="{FB420F7E-D963-4684-8DF8-1D7F2C65659B}" destId="{0B327686-A8B5-40BE-8418-DB96ADB2673D}" srcOrd="0" destOrd="5" presId="urn:microsoft.com/office/officeart/2018/2/layout/IconLabelDescriptionList"/>
    <dgm:cxn modelId="{DBD4D34A-3B8C-46B8-BD7D-9D5D2E0790B4}" type="presOf" srcId="{D6B8AA74-1CF9-4A01-AB89-392236509D11}" destId="{515FF503-3020-43AA-8704-2019A35B8231}" srcOrd="0" destOrd="3" presId="urn:microsoft.com/office/officeart/2018/2/layout/IconLabelDescriptionList"/>
    <dgm:cxn modelId="{7EEEF64B-768B-4FD5-AE7E-A82DC9CA0C2D}" srcId="{DFC51205-3FEC-4B63-9F9A-80761C01E705}" destId="{96A18D79-9BF3-4F41-B27B-2E077502FBF0}" srcOrd="6" destOrd="0" parTransId="{AB013808-F5CD-4AAB-8F4E-ED6A5508D3D0}" sibTransId="{11E80909-8EE9-4117-A509-8023BEC772C9}"/>
    <dgm:cxn modelId="{245DAB6C-4C14-4686-9846-19C5982AE821}" srcId="{D5C953A8-A854-4BF4-9F37-ADD92DE7A20F}" destId="{FB420F7E-D963-4684-8DF8-1D7F2C65659B}" srcOrd="5" destOrd="0" parTransId="{2CFE191A-44C7-4958-9E22-54AEC9E4FCE9}" sibTransId="{A92E9664-7753-46E5-8992-043FCDD01CBD}"/>
    <dgm:cxn modelId="{2A4F254E-7E9A-4949-9C4E-81BF54EC1005}" type="presOf" srcId="{DFC51205-3FEC-4B63-9F9A-80761C01E705}" destId="{2EB07732-CD40-46DB-BDB5-805C05E6FC16}" srcOrd="0" destOrd="0" presId="urn:microsoft.com/office/officeart/2018/2/layout/IconLabelDescriptionList"/>
    <dgm:cxn modelId="{3A6DF470-F7C0-495C-AB10-BFACA1C29C5B}" type="presOf" srcId="{FA88445A-A01F-4A2A-AD29-FA7D3431075B}" destId="{0B327686-A8B5-40BE-8418-DB96ADB2673D}" srcOrd="0" destOrd="3" presId="urn:microsoft.com/office/officeart/2018/2/layout/IconLabelDescriptionList"/>
    <dgm:cxn modelId="{FCFEFC70-25E3-4569-AE36-2A69B9B834D3}" type="presOf" srcId="{73C0E41C-8A6C-4D6B-A3F7-BD65C78967A4}" destId="{515FF503-3020-43AA-8704-2019A35B8231}" srcOrd="0" destOrd="5" presId="urn:microsoft.com/office/officeart/2018/2/layout/IconLabelDescriptionList"/>
    <dgm:cxn modelId="{868F8B74-03CE-4026-A60A-68C774867D14}" srcId="{DFC51205-3FEC-4B63-9F9A-80761C01E705}" destId="{D6B8AA74-1CF9-4A01-AB89-392236509D11}" srcOrd="3" destOrd="0" parTransId="{277596E4-F1B6-440F-9D81-D620BE56FD4A}" sibTransId="{DAB0AD0E-9CD8-4665-98FB-9482A6322722}"/>
    <dgm:cxn modelId="{8493C875-50DA-499C-80AF-0C7F35BBD53A}" type="presOf" srcId="{3D52349E-6810-4AFA-A5A6-1E7549230DED}" destId="{0B327686-A8B5-40BE-8418-DB96ADB2673D}" srcOrd="0" destOrd="4" presId="urn:microsoft.com/office/officeart/2018/2/layout/IconLabelDescriptionList"/>
    <dgm:cxn modelId="{3E845C87-F1D2-4EDB-A200-A54892B11CEA}" type="presOf" srcId="{3F4AC097-82C2-4BBA-AA07-42B6CF86F6D2}" destId="{515FF503-3020-43AA-8704-2019A35B8231}" srcOrd="0" destOrd="2" presId="urn:microsoft.com/office/officeart/2018/2/layout/IconLabelDescriptionList"/>
    <dgm:cxn modelId="{4ACF8591-38F3-472D-A71B-6EDE2EACF038}" type="presOf" srcId="{8C8C8514-AF56-4C88-AFB1-5CDFE6878076}" destId="{0B327686-A8B5-40BE-8418-DB96ADB2673D}" srcOrd="0" destOrd="2" presId="urn:microsoft.com/office/officeart/2018/2/layout/IconLabelDescriptionList"/>
    <dgm:cxn modelId="{815DD994-389C-4757-AA89-B3B3A06A771F}" srcId="{DFC51205-3FEC-4B63-9F9A-80761C01E705}" destId="{464ABDF1-39D1-412B-B561-B683D8C27928}" srcOrd="4" destOrd="0" parTransId="{15D1CF84-18E4-49C5-A19E-E220349F9EFC}" sibTransId="{3CF26D7E-54F3-42E6-9C14-4F68D31F6C59}"/>
    <dgm:cxn modelId="{DAF62197-AA82-424D-B1DC-255BDBED1117}" type="presOf" srcId="{D5C953A8-A854-4BF4-9F37-ADD92DE7A20F}" destId="{86E43B67-37EF-4D45-875E-38F80FB35605}" srcOrd="0" destOrd="0" presId="urn:microsoft.com/office/officeart/2018/2/layout/IconLabelDescriptionList"/>
    <dgm:cxn modelId="{01AE7B97-304A-4C1D-BA11-A5D13B6EAAE5}" type="presOf" srcId="{0CF878DF-2303-4C3C-A717-03DE99268A5F}" destId="{515FF503-3020-43AA-8704-2019A35B8231}" srcOrd="0" destOrd="0" presId="urn:microsoft.com/office/officeart/2018/2/layout/IconLabelDescriptionList"/>
    <dgm:cxn modelId="{C1927CA1-3809-4A65-93C8-8594BB19A299}" type="presOf" srcId="{2CE12EE1-972A-CF4F-917E-4DCA579805BB}" destId="{0B327686-A8B5-40BE-8418-DB96ADB2673D}" srcOrd="0" destOrd="6" presId="urn:microsoft.com/office/officeart/2018/2/layout/IconLabelDescriptionList"/>
    <dgm:cxn modelId="{E8D20CA8-E4FA-4097-ABDD-96F611CA8C02}" srcId="{D5C953A8-A854-4BF4-9F37-ADD92DE7A20F}" destId="{2CE12EE1-972A-CF4F-917E-4DCA579805BB}" srcOrd="6" destOrd="0" parTransId="{9E51E4B1-3298-E24E-B21B-5D3FE9529BEF}" sibTransId="{BA70A00C-2124-FA49-907E-1C12AD4C508A}"/>
    <dgm:cxn modelId="{832A14A8-6035-4BB6-9C18-740C9A0E1649}" srcId="{D5C953A8-A854-4BF4-9F37-ADD92DE7A20F}" destId="{1994833A-9EF7-4FA6-A2C1-FE959871EED8}" srcOrd="1" destOrd="0" parTransId="{A3BD16E0-A30B-49D9-BB85-32CABE75F6F4}" sibTransId="{11E5925E-82E0-4BDA-B922-66D3332F78DF}"/>
    <dgm:cxn modelId="{99AA39AD-5AAA-44F7-968A-AD54CB94D56D}" srcId="{DFC51205-3FEC-4B63-9F9A-80761C01E705}" destId="{0CF878DF-2303-4C3C-A717-03DE99268A5F}" srcOrd="0" destOrd="0" parTransId="{1ABDFAC2-CDD1-4102-A355-420DBFA6D2BA}" sibTransId="{ECB7EC0E-365A-4B9E-ACCC-FCE286D52A00}"/>
    <dgm:cxn modelId="{3F678CB6-FE08-4950-8067-BDF3C717CC9B}" srcId="{83618649-B3FD-4561-A1AB-35B642CF0BFA}" destId="{D5C953A8-A854-4BF4-9F37-ADD92DE7A20F}" srcOrd="0" destOrd="0" parTransId="{1A153B81-6717-437B-9A61-B01341955B3A}" sibTransId="{E080A383-B58B-450B-B2C3-7B47CEFA28C6}"/>
    <dgm:cxn modelId="{434579BE-5D7C-4FA6-86A5-45B78D8B39A3}" type="presOf" srcId="{83618649-B3FD-4561-A1AB-35B642CF0BFA}" destId="{A4BDB8BE-8941-4FC4-B1A9-B7B52E9E1F8E}" srcOrd="0" destOrd="0" presId="urn:microsoft.com/office/officeart/2018/2/layout/IconLabelDescriptionList"/>
    <dgm:cxn modelId="{91CB1FC2-D060-4F76-8F83-8D5C3ACCB12C}" srcId="{DFC51205-3FEC-4B63-9F9A-80761C01E705}" destId="{73C0E41C-8A6C-4D6B-A3F7-BD65C78967A4}" srcOrd="5" destOrd="0" parTransId="{B83074C5-594D-4947-87E3-733B908C9B91}" sibTransId="{2AE8AB10-F6B4-4639-AE43-E2A83F275252}"/>
    <dgm:cxn modelId="{90890CD1-400D-45D8-B411-BD2F47F5E17F}" type="presOf" srcId="{323FC421-9FDD-4FA5-A7F5-8795F5C05A8D}" destId="{515FF503-3020-43AA-8704-2019A35B8231}" srcOrd="0" destOrd="1" presId="urn:microsoft.com/office/officeart/2018/2/layout/IconLabelDescriptionList"/>
    <dgm:cxn modelId="{85F616D4-2413-4020-9777-B18ED5AF1A69}" type="presOf" srcId="{464ABDF1-39D1-412B-B561-B683D8C27928}" destId="{515FF503-3020-43AA-8704-2019A35B8231}" srcOrd="0" destOrd="4" presId="urn:microsoft.com/office/officeart/2018/2/layout/IconLabelDescriptionList"/>
    <dgm:cxn modelId="{6EEE4ED8-C99B-4524-985C-AE814AA93807}" type="presOf" srcId="{651E8171-1D5C-4F83-8E85-7259E6596B19}" destId="{0B327686-A8B5-40BE-8418-DB96ADB2673D}" srcOrd="0" destOrd="0" presId="urn:microsoft.com/office/officeart/2018/2/layout/IconLabelDescriptionList"/>
    <dgm:cxn modelId="{F099F3DB-5A07-4A8C-A588-DEA5741325B7}" type="presOf" srcId="{96A18D79-9BF3-4F41-B27B-2E077502FBF0}" destId="{515FF503-3020-43AA-8704-2019A35B8231}" srcOrd="0" destOrd="6" presId="urn:microsoft.com/office/officeart/2018/2/layout/IconLabelDescriptionList"/>
    <dgm:cxn modelId="{D8F307F2-6A46-4C1F-8707-3DD876C1191E}" srcId="{DFC51205-3FEC-4B63-9F9A-80761C01E705}" destId="{323FC421-9FDD-4FA5-A7F5-8795F5C05A8D}" srcOrd="1" destOrd="0" parTransId="{2982EE05-41F8-40BE-8D78-71216B15E49C}" sibTransId="{2631143A-9F80-4CBC-8F9C-E41C8CBC8227}"/>
    <dgm:cxn modelId="{4FD779F8-9E00-4FF5-AEEB-3D250EAB7761}" srcId="{D5C953A8-A854-4BF4-9F37-ADD92DE7A20F}" destId="{3D52349E-6810-4AFA-A5A6-1E7549230DED}" srcOrd="4" destOrd="0" parTransId="{F49A25E9-4F6A-4AB6-89AC-7CA84DA82A02}" sibTransId="{7E4A56BE-8DEE-4314-868F-F886CD1A7829}"/>
    <dgm:cxn modelId="{F613FA52-BCFD-4868-91CC-09DF24FAF07E}" type="presParOf" srcId="{A4BDB8BE-8941-4FC4-B1A9-B7B52E9E1F8E}" destId="{9539C4AB-F51F-409C-BA2A-2C08B0F2BFB1}" srcOrd="0" destOrd="0" presId="urn:microsoft.com/office/officeart/2018/2/layout/IconLabelDescriptionList"/>
    <dgm:cxn modelId="{9C95357D-455C-4169-BB40-A70586B02BEC}" type="presParOf" srcId="{9539C4AB-F51F-409C-BA2A-2C08B0F2BFB1}" destId="{C8392B6F-87B4-4054-A1D9-BA214AF134B1}" srcOrd="0" destOrd="0" presId="urn:microsoft.com/office/officeart/2018/2/layout/IconLabelDescriptionList"/>
    <dgm:cxn modelId="{ED7523C9-6F54-455E-997F-C96FFDF0EBF7}" type="presParOf" srcId="{9539C4AB-F51F-409C-BA2A-2C08B0F2BFB1}" destId="{3C775A41-5FBB-4B0E-AAEC-2D554F291688}" srcOrd="1" destOrd="0" presId="urn:microsoft.com/office/officeart/2018/2/layout/IconLabelDescriptionList"/>
    <dgm:cxn modelId="{07FC8B6D-F7BE-4C7F-A249-B843D2D4A6EB}" type="presParOf" srcId="{9539C4AB-F51F-409C-BA2A-2C08B0F2BFB1}" destId="{86E43B67-37EF-4D45-875E-38F80FB35605}" srcOrd="2" destOrd="0" presId="urn:microsoft.com/office/officeart/2018/2/layout/IconLabelDescriptionList"/>
    <dgm:cxn modelId="{11011155-F432-46D6-9B64-7CA6C0CA70DB}" type="presParOf" srcId="{9539C4AB-F51F-409C-BA2A-2C08B0F2BFB1}" destId="{A555E415-87CE-4E1C-A6C6-6BA4BFF26482}" srcOrd="3" destOrd="0" presId="urn:microsoft.com/office/officeart/2018/2/layout/IconLabelDescriptionList"/>
    <dgm:cxn modelId="{913FCA61-199C-4ACE-9C61-228D5DAD89F1}" type="presParOf" srcId="{9539C4AB-F51F-409C-BA2A-2C08B0F2BFB1}" destId="{0B327686-A8B5-40BE-8418-DB96ADB2673D}" srcOrd="4" destOrd="0" presId="urn:microsoft.com/office/officeart/2018/2/layout/IconLabelDescriptionList"/>
    <dgm:cxn modelId="{00AE1038-BAA2-483F-BE32-332AB3F52C46}" type="presParOf" srcId="{A4BDB8BE-8941-4FC4-B1A9-B7B52E9E1F8E}" destId="{F945AF78-37E3-4D32-97B3-76DC3724462C}" srcOrd="1" destOrd="0" presId="urn:microsoft.com/office/officeart/2018/2/layout/IconLabelDescriptionList"/>
    <dgm:cxn modelId="{20A9DF02-1951-42E9-84FD-933DDF8D0EAE}" type="presParOf" srcId="{A4BDB8BE-8941-4FC4-B1A9-B7B52E9E1F8E}" destId="{553F1CC8-CDF3-4BEE-AEA3-B6838678D54C}" srcOrd="2" destOrd="0" presId="urn:microsoft.com/office/officeart/2018/2/layout/IconLabelDescriptionList"/>
    <dgm:cxn modelId="{47A1E201-F3B4-43FE-9D5B-3E0CBA530D15}" type="presParOf" srcId="{553F1CC8-CDF3-4BEE-AEA3-B6838678D54C}" destId="{C0D95FD4-0E1F-4458-A4B2-BA91B9A03EC2}" srcOrd="0" destOrd="0" presId="urn:microsoft.com/office/officeart/2018/2/layout/IconLabelDescriptionList"/>
    <dgm:cxn modelId="{E8DA6224-D364-448B-960A-F3672573162D}" type="presParOf" srcId="{553F1CC8-CDF3-4BEE-AEA3-B6838678D54C}" destId="{15F8C788-7BAD-4640-A99D-4999650DA73D}" srcOrd="1" destOrd="0" presId="urn:microsoft.com/office/officeart/2018/2/layout/IconLabelDescriptionList"/>
    <dgm:cxn modelId="{A35CAEFE-51A7-4697-8D60-FB7D63FA9F40}" type="presParOf" srcId="{553F1CC8-CDF3-4BEE-AEA3-B6838678D54C}" destId="{2EB07732-CD40-46DB-BDB5-805C05E6FC16}" srcOrd="2" destOrd="0" presId="urn:microsoft.com/office/officeart/2018/2/layout/IconLabelDescriptionList"/>
    <dgm:cxn modelId="{16914115-62F0-4DA3-B81C-AE1B8A36B6BE}" type="presParOf" srcId="{553F1CC8-CDF3-4BEE-AEA3-B6838678D54C}" destId="{614A9AF4-D437-420C-AA8B-55BA52220533}" srcOrd="3" destOrd="0" presId="urn:microsoft.com/office/officeart/2018/2/layout/IconLabelDescriptionList"/>
    <dgm:cxn modelId="{6626B0E6-2E0D-4DF8-BDFD-58E39F730D37}" type="presParOf" srcId="{553F1CC8-CDF3-4BEE-AEA3-B6838678D54C}" destId="{515FF503-3020-43AA-8704-2019A35B823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B38F7C-B195-4430-A62B-0B47F1B450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38ECA4E-5FE5-4A80-932A-A5272D514C6A}">
      <dgm:prSet/>
      <dgm:spPr/>
      <dgm:t>
        <a:bodyPr/>
        <a:lstStyle/>
        <a:p>
          <a:pPr>
            <a:lnSpc>
              <a:spcPct val="100000"/>
            </a:lnSpc>
          </a:pPr>
          <a:r>
            <a:rPr lang="en-US"/>
            <a:t>User might say…</a:t>
          </a:r>
        </a:p>
      </dgm:t>
    </dgm:pt>
    <dgm:pt modelId="{A6DBD129-A69A-4586-AFF1-4F96F5729ACB}" type="parTrans" cxnId="{24F74DD2-7BB4-4FE6-AA3B-1683134643DA}">
      <dgm:prSet/>
      <dgm:spPr/>
      <dgm:t>
        <a:bodyPr/>
        <a:lstStyle/>
        <a:p>
          <a:endParaRPr lang="en-US"/>
        </a:p>
      </dgm:t>
    </dgm:pt>
    <dgm:pt modelId="{4294CE2A-E9E0-40F5-8CA0-5123E950AF95}" type="sibTrans" cxnId="{24F74DD2-7BB4-4FE6-AA3B-1683134643DA}">
      <dgm:prSet/>
      <dgm:spPr/>
      <dgm:t>
        <a:bodyPr/>
        <a:lstStyle/>
        <a:p>
          <a:endParaRPr lang="en-US"/>
        </a:p>
      </dgm:t>
    </dgm:pt>
    <dgm:pt modelId="{04BA8F34-E116-4AA9-BB3C-452D25167E0C}">
      <dgm:prSet/>
      <dgm:spPr/>
      <dgm:t>
        <a:bodyPr/>
        <a:lstStyle/>
        <a:p>
          <a:pPr>
            <a:lnSpc>
              <a:spcPct val="100000"/>
            </a:lnSpc>
          </a:pPr>
          <a:r>
            <a:rPr lang="en-US"/>
            <a:t>Airplane</a:t>
          </a:r>
        </a:p>
      </dgm:t>
    </dgm:pt>
    <dgm:pt modelId="{49BD52E5-8A9A-498E-A78E-092EC3DF0C97}" type="parTrans" cxnId="{EE040730-DD76-417A-A3B3-C0076493FA6B}">
      <dgm:prSet/>
      <dgm:spPr/>
      <dgm:t>
        <a:bodyPr/>
        <a:lstStyle/>
        <a:p>
          <a:endParaRPr lang="en-US"/>
        </a:p>
      </dgm:t>
    </dgm:pt>
    <dgm:pt modelId="{B9B71ACD-513A-4C55-960E-6D8CC001A338}" type="sibTrans" cxnId="{EE040730-DD76-417A-A3B3-C0076493FA6B}">
      <dgm:prSet/>
      <dgm:spPr/>
      <dgm:t>
        <a:bodyPr/>
        <a:lstStyle/>
        <a:p>
          <a:endParaRPr lang="en-US"/>
        </a:p>
      </dgm:t>
    </dgm:pt>
    <dgm:pt modelId="{C24E8E5D-3154-4A8A-AC48-0B914403C03F}">
      <dgm:prSet/>
      <dgm:spPr/>
      <dgm:t>
        <a:bodyPr/>
        <a:lstStyle/>
        <a:p>
          <a:pPr>
            <a:lnSpc>
              <a:spcPct val="100000"/>
            </a:lnSpc>
          </a:pPr>
          <a:r>
            <a:rPr lang="en-US"/>
            <a:t>I want to take an airplane</a:t>
          </a:r>
        </a:p>
      </dgm:t>
    </dgm:pt>
    <dgm:pt modelId="{9E030B9A-B5DD-4F76-8C71-F49B604BB6D4}" type="parTrans" cxnId="{FA038E71-02A1-4ADA-9CF4-AEB6E4F8D59B}">
      <dgm:prSet/>
      <dgm:spPr/>
      <dgm:t>
        <a:bodyPr/>
        <a:lstStyle/>
        <a:p>
          <a:endParaRPr lang="en-US"/>
        </a:p>
      </dgm:t>
    </dgm:pt>
    <dgm:pt modelId="{6B57A246-80F8-460D-BFB9-104F7D6921DD}" type="sibTrans" cxnId="{FA038E71-02A1-4ADA-9CF4-AEB6E4F8D59B}">
      <dgm:prSet/>
      <dgm:spPr/>
      <dgm:t>
        <a:bodyPr/>
        <a:lstStyle/>
        <a:p>
          <a:endParaRPr lang="en-US"/>
        </a:p>
      </dgm:t>
    </dgm:pt>
    <dgm:pt modelId="{94D18617-90BE-4EFD-BFE3-881BD7D8C0FA}">
      <dgm:prSet/>
      <dgm:spPr/>
      <dgm:t>
        <a:bodyPr/>
        <a:lstStyle/>
        <a:p>
          <a:pPr>
            <a:lnSpc>
              <a:spcPct val="100000"/>
            </a:lnSpc>
          </a:pPr>
          <a:r>
            <a:rPr lang="en-US"/>
            <a:t>flight</a:t>
          </a:r>
        </a:p>
      </dgm:t>
    </dgm:pt>
    <dgm:pt modelId="{3807B8D4-EA04-4C89-943D-C79B05A7655C}" type="parTrans" cxnId="{E1CF889A-7099-429E-9DEF-2B315E2E9913}">
      <dgm:prSet/>
      <dgm:spPr/>
      <dgm:t>
        <a:bodyPr/>
        <a:lstStyle/>
        <a:p>
          <a:endParaRPr lang="en-US"/>
        </a:p>
      </dgm:t>
    </dgm:pt>
    <dgm:pt modelId="{A85919AD-647B-4B89-B448-167773DBE5F8}" type="sibTrans" cxnId="{E1CF889A-7099-429E-9DEF-2B315E2E9913}">
      <dgm:prSet/>
      <dgm:spPr/>
      <dgm:t>
        <a:bodyPr/>
        <a:lstStyle/>
        <a:p>
          <a:endParaRPr lang="en-US"/>
        </a:p>
      </dgm:t>
    </dgm:pt>
    <dgm:pt modelId="{905524BC-2A2F-4F3B-9D36-F7A316CD8063}">
      <dgm:prSet/>
      <dgm:spPr/>
      <dgm:t>
        <a:bodyPr/>
        <a:lstStyle/>
        <a:p>
          <a:pPr>
            <a:lnSpc>
              <a:spcPct val="100000"/>
            </a:lnSpc>
          </a:pPr>
          <a:r>
            <a:rPr lang="en-US"/>
            <a:t>Airplane to Seattle</a:t>
          </a:r>
        </a:p>
      </dgm:t>
    </dgm:pt>
    <dgm:pt modelId="{EB07CB7A-26E6-48E2-8148-7F8149D957C3}" type="parTrans" cxnId="{1F13C113-624B-4431-B5DA-915E5AA796EA}">
      <dgm:prSet/>
      <dgm:spPr/>
      <dgm:t>
        <a:bodyPr/>
        <a:lstStyle/>
        <a:p>
          <a:endParaRPr lang="en-US"/>
        </a:p>
      </dgm:t>
    </dgm:pt>
    <dgm:pt modelId="{DF9F7DE9-55AC-4613-A642-440044B590DC}" type="sibTrans" cxnId="{1F13C113-624B-4431-B5DA-915E5AA796EA}">
      <dgm:prSet/>
      <dgm:spPr/>
      <dgm:t>
        <a:bodyPr/>
        <a:lstStyle/>
        <a:p>
          <a:endParaRPr lang="en-US"/>
        </a:p>
      </dgm:t>
    </dgm:pt>
    <dgm:pt modelId="{6F9A49EF-C063-4A4F-BBA2-CC826231AB7C}">
      <dgm:prSet/>
      <dgm:spPr/>
      <dgm:t>
        <a:bodyPr/>
        <a:lstStyle/>
        <a:p>
          <a:pPr>
            <a:lnSpc>
              <a:spcPct val="100000"/>
            </a:lnSpc>
          </a:pPr>
          <a:r>
            <a:rPr lang="en-US"/>
            <a:t>Sorry, economy class flight ticket please</a:t>
          </a:r>
        </a:p>
      </dgm:t>
    </dgm:pt>
    <dgm:pt modelId="{14F008CC-0367-40E6-B737-CC48CEC398C2}" type="parTrans" cxnId="{416CE8F3-E561-4955-B4D2-4681FFB615CD}">
      <dgm:prSet/>
      <dgm:spPr/>
      <dgm:t>
        <a:bodyPr/>
        <a:lstStyle/>
        <a:p>
          <a:endParaRPr lang="en-US"/>
        </a:p>
      </dgm:t>
    </dgm:pt>
    <dgm:pt modelId="{C2D6E3F8-B9C3-431A-BF98-FE74987F4919}" type="sibTrans" cxnId="{416CE8F3-E561-4955-B4D2-4681FFB615CD}">
      <dgm:prSet/>
      <dgm:spPr/>
      <dgm:t>
        <a:bodyPr/>
        <a:lstStyle/>
        <a:p>
          <a:endParaRPr lang="en-US"/>
        </a:p>
      </dgm:t>
    </dgm:pt>
    <dgm:pt modelId="{277002E4-B810-447C-8754-C60055E29C60}">
      <dgm:prSet/>
      <dgm:spPr/>
      <dgm:t>
        <a:bodyPr/>
        <a:lstStyle/>
        <a:p>
          <a:pPr>
            <a:lnSpc>
              <a:spcPct val="100000"/>
            </a:lnSpc>
          </a:pPr>
          <a:r>
            <a:rPr lang="en-US"/>
            <a:t>Understand user input to the specific question and select the value for the variables.</a:t>
          </a:r>
          <a:br>
            <a:rPr lang="en-US"/>
          </a:br>
          <a:endParaRPr lang="en-US"/>
        </a:p>
      </dgm:t>
    </dgm:pt>
    <dgm:pt modelId="{10FD4734-4917-4E35-9FFB-0D03C673BC1B}" type="parTrans" cxnId="{BB117010-F83F-4A49-990C-B8292A5C152D}">
      <dgm:prSet/>
      <dgm:spPr/>
      <dgm:t>
        <a:bodyPr/>
        <a:lstStyle/>
        <a:p>
          <a:endParaRPr lang="en-US"/>
        </a:p>
      </dgm:t>
    </dgm:pt>
    <dgm:pt modelId="{1BB408DA-4E16-48DC-B99F-2901B184A1CC}" type="sibTrans" cxnId="{BB117010-F83F-4A49-990C-B8292A5C152D}">
      <dgm:prSet/>
      <dgm:spPr/>
      <dgm:t>
        <a:bodyPr/>
        <a:lstStyle/>
        <a:p>
          <a:endParaRPr lang="en-US"/>
        </a:p>
      </dgm:t>
    </dgm:pt>
    <dgm:pt modelId="{3827CB80-01CE-44A4-9DFE-D6C407619BDB}">
      <dgm:prSet/>
      <dgm:spPr/>
      <dgm:t>
        <a:bodyPr/>
        <a:lstStyle/>
        <a:p>
          <a:pPr>
            <a:lnSpc>
              <a:spcPct val="100000"/>
            </a:lnSpc>
          </a:pPr>
          <a:r>
            <a:rPr lang="en-US"/>
            <a:t>Variable types</a:t>
          </a:r>
        </a:p>
      </dgm:t>
    </dgm:pt>
    <dgm:pt modelId="{589B9730-A4F9-4253-B16B-7FCCB8EB92E4}" type="parTrans" cxnId="{C09FD178-752A-4409-A5A8-3B4C38C42CA5}">
      <dgm:prSet/>
      <dgm:spPr/>
      <dgm:t>
        <a:bodyPr/>
        <a:lstStyle/>
        <a:p>
          <a:endParaRPr lang="en-US"/>
        </a:p>
      </dgm:t>
    </dgm:pt>
    <dgm:pt modelId="{58507DF1-9980-48E4-8D86-796E9684E3F1}" type="sibTrans" cxnId="{C09FD178-752A-4409-A5A8-3B4C38C42CA5}">
      <dgm:prSet/>
      <dgm:spPr/>
      <dgm:t>
        <a:bodyPr/>
        <a:lstStyle/>
        <a:p>
          <a:endParaRPr lang="en-US"/>
        </a:p>
      </dgm:t>
    </dgm:pt>
    <dgm:pt modelId="{61AA9BFF-D3E0-452E-80F8-DB0141995240}">
      <dgm:prSet/>
      <dgm:spPr/>
      <dgm:t>
        <a:bodyPr/>
        <a:lstStyle/>
        <a:p>
          <a:pPr>
            <a:lnSpc>
              <a:spcPct val="100000"/>
            </a:lnSpc>
          </a:pPr>
          <a:r>
            <a:rPr lang="en-US"/>
            <a:t>Current variable</a:t>
          </a:r>
        </a:p>
      </dgm:t>
    </dgm:pt>
    <dgm:pt modelId="{BD5165E8-7424-47E7-AE49-239450572045}" type="parTrans" cxnId="{DCDA2A0F-B59D-475B-B070-609A59B5B571}">
      <dgm:prSet/>
      <dgm:spPr/>
      <dgm:t>
        <a:bodyPr/>
        <a:lstStyle/>
        <a:p>
          <a:endParaRPr lang="en-US"/>
        </a:p>
      </dgm:t>
    </dgm:pt>
    <dgm:pt modelId="{3ACCBD4F-F510-483E-AD5F-395E7A46FF24}" type="sibTrans" cxnId="{DCDA2A0F-B59D-475B-B070-609A59B5B571}">
      <dgm:prSet/>
      <dgm:spPr/>
      <dgm:t>
        <a:bodyPr/>
        <a:lstStyle/>
        <a:p>
          <a:endParaRPr lang="en-US"/>
        </a:p>
      </dgm:t>
    </dgm:pt>
    <dgm:pt modelId="{20E8AFE1-1A7F-4816-BA60-D049EFCEA07D}">
      <dgm:prSet/>
      <dgm:spPr/>
      <dgm:t>
        <a:bodyPr/>
        <a:lstStyle/>
        <a:p>
          <a:pPr>
            <a:lnSpc>
              <a:spcPct val="100000"/>
            </a:lnSpc>
          </a:pPr>
          <a:r>
            <a:rPr lang="en-US"/>
            <a:t>Future variable (Greedy slot filling)</a:t>
          </a:r>
        </a:p>
      </dgm:t>
    </dgm:pt>
    <dgm:pt modelId="{B452D0DC-AFC7-4F23-9D5E-EC906B577392}" type="parTrans" cxnId="{2A463D2C-0CA2-43CC-9789-939E625F0D71}">
      <dgm:prSet/>
      <dgm:spPr/>
      <dgm:t>
        <a:bodyPr/>
        <a:lstStyle/>
        <a:p>
          <a:endParaRPr lang="en-US"/>
        </a:p>
      </dgm:t>
    </dgm:pt>
    <dgm:pt modelId="{B70F70C6-5F96-4E6C-B175-A211CCA2A649}" type="sibTrans" cxnId="{2A463D2C-0CA2-43CC-9789-939E625F0D71}">
      <dgm:prSet/>
      <dgm:spPr/>
      <dgm:t>
        <a:bodyPr/>
        <a:lstStyle/>
        <a:p>
          <a:endParaRPr lang="en-US"/>
        </a:p>
      </dgm:t>
    </dgm:pt>
    <dgm:pt modelId="{EC919085-61BF-4B81-AAB4-120CD73D87E3}" type="pres">
      <dgm:prSet presAssocID="{6DB38F7C-B195-4430-A62B-0B47F1B450C8}" presName="root" presStyleCnt="0">
        <dgm:presLayoutVars>
          <dgm:dir/>
          <dgm:resizeHandles val="exact"/>
        </dgm:presLayoutVars>
      </dgm:prSet>
      <dgm:spPr/>
    </dgm:pt>
    <dgm:pt modelId="{2A0DA6E4-3891-4B1D-90D0-EB4B1DE6887A}" type="pres">
      <dgm:prSet presAssocID="{638ECA4E-5FE5-4A80-932A-A5272D514C6A}" presName="compNode" presStyleCnt="0"/>
      <dgm:spPr/>
    </dgm:pt>
    <dgm:pt modelId="{E0C17CF7-83D9-4BEA-A9FC-ED3831AEA366}" type="pres">
      <dgm:prSet presAssocID="{638ECA4E-5FE5-4A80-932A-A5272D514C6A}" presName="bgRect" presStyleLbl="bgShp" presStyleIdx="0" presStyleCnt="3"/>
      <dgm:spPr/>
    </dgm:pt>
    <dgm:pt modelId="{49A9A2C3-EF07-49FF-A01A-BABE6D7D494F}" type="pres">
      <dgm:prSet presAssocID="{638ECA4E-5FE5-4A80-932A-A5272D514C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irplane"/>
        </a:ext>
      </dgm:extLst>
    </dgm:pt>
    <dgm:pt modelId="{DF71BAEC-E461-49F6-87FE-C3A26F81D717}" type="pres">
      <dgm:prSet presAssocID="{638ECA4E-5FE5-4A80-932A-A5272D514C6A}" presName="spaceRect" presStyleCnt="0"/>
      <dgm:spPr/>
    </dgm:pt>
    <dgm:pt modelId="{262F5E06-2004-4AD0-8DED-0F0FC0D41AFD}" type="pres">
      <dgm:prSet presAssocID="{638ECA4E-5FE5-4A80-932A-A5272D514C6A}" presName="parTx" presStyleLbl="revTx" presStyleIdx="0" presStyleCnt="5">
        <dgm:presLayoutVars>
          <dgm:chMax val="0"/>
          <dgm:chPref val="0"/>
        </dgm:presLayoutVars>
      </dgm:prSet>
      <dgm:spPr/>
    </dgm:pt>
    <dgm:pt modelId="{CEE6B392-1D1E-4245-A6E7-2E227371D33D}" type="pres">
      <dgm:prSet presAssocID="{638ECA4E-5FE5-4A80-932A-A5272D514C6A}" presName="desTx" presStyleLbl="revTx" presStyleIdx="1" presStyleCnt="5">
        <dgm:presLayoutVars/>
      </dgm:prSet>
      <dgm:spPr/>
    </dgm:pt>
    <dgm:pt modelId="{0A5171D3-8BF0-4954-863D-99C355CBD78E}" type="pres">
      <dgm:prSet presAssocID="{4294CE2A-E9E0-40F5-8CA0-5123E950AF95}" presName="sibTrans" presStyleCnt="0"/>
      <dgm:spPr/>
    </dgm:pt>
    <dgm:pt modelId="{007DE79D-81C5-4E4D-882C-190D109BB3AF}" type="pres">
      <dgm:prSet presAssocID="{277002E4-B810-447C-8754-C60055E29C60}" presName="compNode" presStyleCnt="0"/>
      <dgm:spPr/>
    </dgm:pt>
    <dgm:pt modelId="{63D9E6E6-BF7A-4C42-8E4D-CEFF677F4E81}" type="pres">
      <dgm:prSet presAssocID="{277002E4-B810-447C-8754-C60055E29C60}" presName="bgRect" presStyleLbl="bgShp" presStyleIdx="1" presStyleCnt="3"/>
      <dgm:spPr/>
    </dgm:pt>
    <dgm:pt modelId="{FB153E1E-290D-4208-8B49-78FE79918817}" type="pres">
      <dgm:prSet presAssocID="{277002E4-B810-447C-8754-C60055E29C6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 mark"/>
        </a:ext>
      </dgm:extLst>
    </dgm:pt>
    <dgm:pt modelId="{683A15DC-1352-4EA7-9FB6-83C75956DBE7}" type="pres">
      <dgm:prSet presAssocID="{277002E4-B810-447C-8754-C60055E29C60}" presName="spaceRect" presStyleCnt="0"/>
      <dgm:spPr/>
    </dgm:pt>
    <dgm:pt modelId="{6405746B-B38E-40A3-9DA9-6EAE835DC9AA}" type="pres">
      <dgm:prSet presAssocID="{277002E4-B810-447C-8754-C60055E29C60}" presName="parTx" presStyleLbl="revTx" presStyleIdx="2" presStyleCnt="5">
        <dgm:presLayoutVars>
          <dgm:chMax val="0"/>
          <dgm:chPref val="0"/>
        </dgm:presLayoutVars>
      </dgm:prSet>
      <dgm:spPr/>
    </dgm:pt>
    <dgm:pt modelId="{76762333-FEFE-4FA8-A53A-73FC220DE424}" type="pres">
      <dgm:prSet presAssocID="{1BB408DA-4E16-48DC-B99F-2901B184A1CC}" presName="sibTrans" presStyleCnt="0"/>
      <dgm:spPr/>
    </dgm:pt>
    <dgm:pt modelId="{324A80F7-E3D9-4EF5-90ED-893242FD5347}" type="pres">
      <dgm:prSet presAssocID="{3827CB80-01CE-44A4-9DFE-D6C407619BDB}" presName="compNode" presStyleCnt="0"/>
      <dgm:spPr/>
    </dgm:pt>
    <dgm:pt modelId="{870CB8FC-44DA-49F6-87C2-55CEB9B3AA32}" type="pres">
      <dgm:prSet presAssocID="{3827CB80-01CE-44A4-9DFE-D6C407619BDB}" presName="bgRect" presStyleLbl="bgShp" presStyleIdx="2" presStyleCnt="3"/>
      <dgm:spPr/>
    </dgm:pt>
    <dgm:pt modelId="{BBACAF9C-C611-4B24-B387-B17EC4C3DA6A}" type="pres">
      <dgm:prSet presAssocID="{3827CB80-01CE-44A4-9DFE-D6C407619B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FCE66207-9278-4623-8E1A-21D9F3B48887}" type="pres">
      <dgm:prSet presAssocID="{3827CB80-01CE-44A4-9DFE-D6C407619BDB}" presName="spaceRect" presStyleCnt="0"/>
      <dgm:spPr/>
    </dgm:pt>
    <dgm:pt modelId="{2BDB9325-4CE4-4CDB-94DE-086675D05855}" type="pres">
      <dgm:prSet presAssocID="{3827CB80-01CE-44A4-9DFE-D6C407619BDB}" presName="parTx" presStyleLbl="revTx" presStyleIdx="3" presStyleCnt="5">
        <dgm:presLayoutVars>
          <dgm:chMax val="0"/>
          <dgm:chPref val="0"/>
        </dgm:presLayoutVars>
      </dgm:prSet>
      <dgm:spPr/>
    </dgm:pt>
    <dgm:pt modelId="{31489DC0-11D0-4766-9EA1-84146774DB9B}" type="pres">
      <dgm:prSet presAssocID="{3827CB80-01CE-44A4-9DFE-D6C407619BDB}" presName="desTx" presStyleLbl="revTx" presStyleIdx="4" presStyleCnt="5">
        <dgm:presLayoutVars/>
      </dgm:prSet>
      <dgm:spPr/>
    </dgm:pt>
  </dgm:ptLst>
  <dgm:cxnLst>
    <dgm:cxn modelId="{DCDA2A0F-B59D-475B-B070-609A59B5B571}" srcId="{3827CB80-01CE-44A4-9DFE-D6C407619BDB}" destId="{61AA9BFF-D3E0-452E-80F8-DB0141995240}" srcOrd="0" destOrd="0" parTransId="{BD5165E8-7424-47E7-AE49-239450572045}" sibTransId="{3ACCBD4F-F510-483E-AD5F-395E7A46FF24}"/>
    <dgm:cxn modelId="{BB117010-F83F-4A49-990C-B8292A5C152D}" srcId="{6DB38F7C-B195-4430-A62B-0B47F1B450C8}" destId="{277002E4-B810-447C-8754-C60055E29C60}" srcOrd="1" destOrd="0" parTransId="{10FD4734-4917-4E35-9FFB-0D03C673BC1B}" sibTransId="{1BB408DA-4E16-48DC-B99F-2901B184A1CC}"/>
    <dgm:cxn modelId="{1F13C113-624B-4431-B5DA-915E5AA796EA}" srcId="{638ECA4E-5FE5-4A80-932A-A5272D514C6A}" destId="{905524BC-2A2F-4F3B-9D36-F7A316CD8063}" srcOrd="3" destOrd="0" parTransId="{EB07CB7A-26E6-48E2-8148-7F8149D957C3}" sibTransId="{DF9F7DE9-55AC-4613-A642-440044B590DC}"/>
    <dgm:cxn modelId="{DB67AA15-F698-4921-98F0-81E3F7561AFE}" type="presOf" srcId="{6F9A49EF-C063-4A4F-BBA2-CC826231AB7C}" destId="{CEE6B392-1D1E-4245-A6E7-2E227371D33D}" srcOrd="0" destOrd="4" presId="urn:microsoft.com/office/officeart/2018/2/layout/IconVerticalSolidList"/>
    <dgm:cxn modelId="{2E8BC820-96B0-4897-843D-E9E79B0E7E1F}" type="presOf" srcId="{277002E4-B810-447C-8754-C60055E29C60}" destId="{6405746B-B38E-40A3-9DA9-6EAE835DC9AA}" srcOrd="0" destOrd="0" presId="urn:microsoft.com/office/officeart/2018/2/layout/IconVerticalSolidList"/>
    <dgm:cxn modelId="{26907027-0934-4FC9-8703-50985CFA1629}" type="presOf" srcId="{905524BC-2A2F-4F3B-9D36-F7A316CD8063}" destId="{CEE6B392-1D1E-4245-A6E7-2E227371D33D}" srcOrd="0" destOrd="3" presId="urn:microsoft.com/office/officeart/2018/2/layout/IconVerticalSolidList"/>
    <dgm:cxn modelId="{2A463D2C-0CA2-43CC-9789-939E625F0D71}" srcId="{3827CB80-01CE-44A4-9DFE-D6C407619BDB}" destId="{20E8AFE1-1A7F-4816-BA60-D049EFCEA07D}" srcOrd="1" destOrd="0" parTransId="{B452D0DC-AFC7-4F23-9D5E-EC906B577392}" sibTransId="{B70F70C6-5F96-4E6C-B175-A211CCA2A649}"/>
    <dgm:cxn modelId="{D7B7432D-0424-4D8F-ABA9-C87A2C4AE4C6}" type="presOf" srcId="{638ECA4E-5FE5-4A80-932A-A5272D514C6A}" destId="{262F5E06-2004-4AD0-8DED-0F0FC0D41AFD}" srcOrd="0" destOrd="0" presId="urn:microsoft.com/office/officeart/2018/2/layout/IconVerticalSolidList"/>
    <dgm:cxn modelId="{EE040730-DD76-417A-A3B3-C0076493FA6B}" srcId="{638ECA4E-5FE5-4A80-932A-A5272D514C6A}" destId="{04BA8F34-E116-4AA9-BB3C-452D25167E0C}" srcOrd="0" destOrd="0" parTransId="{49BD52E5-8A9A-498E-A78E-092EC3DF0C97}" sibTransId="{B9B71ACD-513A-4C55-960E-6D8CC001A338}"/>
    <dgm:cxn modelId="{F2639250-D9AC-4FF6-88D1-5692399E31F0}" type="presOf" srcId="{04BA8F34-E116-4AA9-BB3C-452D25167E0C}" destId="{CEE6B392-1D1E-4245-A6E7-2E227371D33D}" srcOrd="0" destOrd="0" presId="urn:microsoft.com/office/officeart/2018/2/layout/IconVerticalSolidList"/>
    <dgm:cxn modelId="{FA038E71-02A1-4ADA-9CF4-AEB6E4F8D59B}" srcId="{638ECA4E-5FE5-4A80-932A-A5272D514C6A}" destId="{C24E8E5D-3154-4A8A-AC48-0B914403C03F}" srcOrd="1" destOrd="0" parTransId="{9E030B9A-B5DD-4F76-8C71-F49B604BB6D4}" sibTransId="{6B57A246-80F8-460D-BFB9-104F7D6921DD}"/>
    <dgm:cxn modelId="{C09FD178-752A-4409-A5A8-3B4C38C42CA5}" srcId="{6DB38F7C-B195-4430-A62B-0B47F1B450C8}" destId="{3827CB80-01CE-44A4-9DFE-D6C407619BDB}" srcOrd="2" destOrd="0" parTransId="{589B9730-A4F9-4253-B16B-7FCCB8EB92E4}" sibTransId="{58507DF1-9980-48E4-8D86-796E9684E3F1}"/>
    <dgm:cxn modelId="{E1CF889A-7099-429E-9DEF-2B315E2E9913}" srcId="{638ECA4E-5FE5-4A80-932A-A5272D514C6A}" destId="{94D18617-90BE-4EFD-BFE3-881BD7D8C0FA}" srcOrd="2" destOrd="0" parTransId="{3807B8D4-EA04-4C89-943D-C79B05A7655C}" sibTransId="{A85919AD-647B-4B89-B448-167773DBE5F8}"/>
    <dgm:cxn modelId="{69E3B1A0-06B3-4586-A4DF-FB02F4FC5104}" type="presOf" srcId="{3827CB80-01CE-44A4-9DFE-D6C407619BDB}" destId="{2BDB9325-4CE4-4CDB-94DE-086675D05855}" srcOrd="0" destOrd="0" presId="urn:microsoft.com/office/officeart/2018/2/layout/IconVerticalSolidList"/>
    <dgm:cxn modelId="{959E07C4-6079-453A-8EEF-B36A9C0FCC23}" type="presOf" srcId="{C24E8E5D-3154-4A8A-AC48-0B914403C03F}" destId="{CEE6B392-1D1E-4245-A6E7-2E227371D33D}" srcOrd="0" destOrd="1" presId="urn:microsoft.com/office/officeart/2018/2/layout/IconVerticalSolidList"/>
    <dgm:cxn modelId="{38DF80CD-F6D5-4B36-B7F9-7EA9971832A3}" type="presOf" srcId="{61AA9BFF-D3E0-452E-80F8-DB0141995240}" destId="{31489DC0-11D0-4766-9EA1-84146774DB9B}" srcOrd="0" destOrd="0" presId="urn:microsoft.com/office/officeart/2018/2/layout/IconVerticalSolidList"/>
    <dgm:cxn modelId="{24F74DD2-7BB4-4FE6-AA3B-1683134643DA}" srcId="{6DB38F7C-B195-4430-A62B-0B47F1B450C8}" destId="{638ECA4E-5FE5-4A80-932A-A5272D514C6A}" srcOrd="0" destOrd="0" parTransId="{A6DBD129-A69A-4586-AFF1-4F96F5729ACB}" sibTransId="{4294CE2A-E9E0-40F5-8CA0-5123E950AF95}"/>
    <dgm:cxn modelId="{4A007CD8-0A76-4E3B-B95D-0C311379CBC4}" type="presOf" srcId="{6DB38F7C-B195-4430-A62B-0B47F1B450C8}" destId="{EC919085-61BF-4B81-AAB4-120CD73D87E3}" srcOrd="0" destOrd="0" presId="urn:microsoft.com/office/officeart/2018/2/layout/IconVerticalSolidList"/>
    <dgm:cxn modelId="{CFE4CFEA-56B2-4C55-8184-DD2094BB9ADF}" type="presOf" srcId="{20E8AFE1-1A7F-4816-BA60-D049EFCEA07D}" destId="{31489DC0-11D0-4766-9EA1-84146774DB9B}" srcOrd="0" destOrd="1" presId="urn:microsoft.com/office/officeart/2018/2/layout/IconVerticalSolidList"/>
    <dgm:cxn modelId="{416CE8F3-E561-4955-B4D2-4681FFB615CD}" srcId="{638ECA4E-5FE5-4A80-932A-A5272D514C6A}" destId="{6F9A49EF-C063-4A4F-BBA2-CC826231AB7C}" srcOrd="4" destOrd="0" parTransId="{14F008CC-0367-40E6-B737-CC48CEC398C2}" sibTransId="{C2D6E3F8-B9C3-431A-BF98-FE74987F4919}"/>
    <dgm:cxn modelId="{104553FA-8A6F-4704-BB0B-C735E4524C27}" type="presOf" srcId="{94D18617-90BE-4EFD-BFE3-881BD7D8C0FA}" destId="{CEE6B392-1D1E-4245-A6E7-2E227371D33D}" srcOrd="0" destOrd="2" presId="urn:microsoft.com/office/officeart/2018/2/layout/IconVerticalSolidList"/>
    <dgm:cxn modelId="{906724AA-6552-429E-87A3-B81C6666394E}" type="presParOf" srcId="{EC919085-61BF-4B81-AAB4-120CD73D87E3}" destId="{2A0DA6E4-3891-4B1D-90D0-EB4B1DE6887A}" srcOrd="0" destOrd="0" presId="urn:microsoft.com/office/officeart/2018/2/layout/IconVerticalSolidList"/>
    <dgm:cxn modelId="{03C9704B-7CF3-4FC9-9775-3CB642569540}" type="presParOf" srcId="{2A0DA6E4-3891-4B1D-90D0-EB4B1DE6887A}" destId="{E0C17CF7-83D9-4BEA-A9FC-ED3831AEA366}" srcOrd="0" destOrd="0" presId="urn:microsoft.com/office/officeart/2018/2/layout/IconVerticalSolidList"/>
    <dgm:cxn modelId="{665A0F29-8917-40AB-A6A5-9334B2F483E7}" type="presParOf" srcId="{2A0DA6E4-3891-4B1D-90D0-EB4B1DE6887A}" destId="{49A9A2C3-EF07-49FF-A01A-BABE6D7D494F}" srcOrd="1" destOrd="0" presId="urn:microsoft.com/office/officeart/2018/2/layout/IconVerticalSolidList"/>
    <dgm:cxn modelId="{71171E26-6206-4C87-AA04-818177BD9BD0}" type="presParOf" srcId="{2A0DA6E4-3891-4B1D-90D0-EB4B1DE6887A}" destId="{DF71BAEC-E461-49F6-87FE-C3A26F81D717}" srcOrd="2" destOrd="0" presId="urn:microsoft.com/office/officeart/2018/2/layout/IconVerticalSolidList"/>
    <dgm:cxn modelId="{55B0F20B-5A62-499B-B0AF-7B7D6BB0A4F6}" type="presParOf" srcId="{2A0DA6E4-3891-4B1D-90D0-EB4B1DE6887A}" destId="{262F5E06-2004-4AD0-8DED-0F0FC0D41AFD}" srcOrd="3" destOrd="0" presId="urn:microsoft.com/office/officeart/2018/2/layout/IconVerticalSolidList"/>
    <dgm:cxn modelId="{221AA996-F72F-434A-ABB0-D952F98CC4B4}" type="presParOf" srcId="{2A0DA6E4-3891-4B1D-90D0-EB4B1DE6887A}" destId="{CEE6B392-1D1E-4245-A6E7-2E227371D33D}" srcOrd="4" destOrd="0" presId="urn:microsoft.com/office/officeart/2018/2/layout/IconVerticalSolidList"/>
    <dgm:cxn modelId="{FC30AA79-A48D-48B1-BD39-B76E7F9097CF}" type="presParOf" srcId="{EC919085-61BF-4B81-AAB4-120CD73D87E3}" destId="{0A5171D3-8BF0-4954-863D-99C355CBD78E}" srcOrd="1" destOrd="0" presId="urn:microsoft.com/office/officeart/2018/2/layout/IconVerticalSolidList"/>
    <dgm:cxn modelId="{E63A0323-A7C4-4AAA-9739-EC58F3B13899}" type="presParOf" srcId="{EC919085-61BF-4B81-AAB4-120CD73D87E3}" destId="{007DE79D-81C5-4E4D-882C-190D109BB3AF}" srcOrd="2" destOrd="0" presId="urn:microsoft.com/office/officeart/2018/2/layout/IconVerticalSolidList"/>
    <dgm:cxn modelId="{B7247C3A-3A07-439D-B2B4-27CC426F7C8A}" type="presParOf" srcId="{007DE79D-81C5-4E4D-882C-190D109BB3AF}" destId="{63D9E6E6-BF7A-4C42-8E4D-CEFF677F4E81}" srcOrd="0" destOrd="0" presId="urn:microsoft.com/office/officeart/2018/2/layout/IconVerticalSolidList"/>
    <dgm:cxn modelId="{35A05F09-961B-4FE3-9B26-A4A6B6B9818F}" type="presParOf" srcId="{007DE79D-81C5-4E4D-882C-190D109BB3AF}" destId="{FB153E1E-290D-4208-8B49-78FE79918817}" srcOrd="1" destOrd="0" presId="urn:microsoft.com/office/officeart/2018/2/layout/IconVerticalSolidList"/>
    <dgm:cxn modelId="{41521861-31B4-48C7-B578-501741A14B1C}" type="presParOf" srcId="{007DE79D-81C5-4E4D-882C-190D109BB3AF}" destId="{683A15DC-1352-4EA7-9FB6-83C75956DBE7}" srcOrd="2" destOrd="0" presId="urn:microsoft.com/office/officeart/2018/2/layout/IconVerticalSolidList"/>
    <dgm:cxn modelId="{C60EC6FC-124D-4CB0-8E49-0E039880AFD4}" type="presParOf" srcId="{007DE79D-81C5-4E4D-882C-190D109BB3AF}" destId="{6405746B-B38E-40A3-9DA9-6EAE835DC9AA}" srcOrd="3" destOrd="0" presId="urn:microsoft.com/office/officeart/2018/2/layout/IconVerticalSolidList"/>
    <dgm:cxn modelId="{84212FB5-86D9-49C2-BCFC-6FA043F613F6}" type="presParOf" srcId="{EC919085-61BF-4B81-AAB4-120CD73D87E3}" destId="{76762333-FEFE-4FA8-A53A-73FC220DE424}" srcOrd="3" destOrd="0" presId="urn:microsoft.com/office/officeart/2018/2/layout/IconVerticalSolidList"/>
    <dgm:cxn modelId="{B5151B90-AE25-4F07-9826-AAA8D4992E21}" type="presParOf" srcId="{EC919085-61BF-4B81-AAB4-120CD73D87E3}" destId="{324A80F7-E3D9-4EF5-90ED-893242FD5347}" srcOrd="4" destOrd="0" presId="urn:microsoft.com/office/officeart/2018/2/layout/IconVerticalSolidList"/>
    <dgm:cxn modelId="{9C10E474-60F4-4EE5-86B2-920DEE6A07AD}" type="presParOf" srcId="{324A80F7-E3D9-4EF5-90ED-893242FD5347}" destId="{870CB8FC-44DA-49F6-87C2-55CEB9B3AA32}" srcOrd="0" destOrd="0" presId="urn:microsoft.com/office/officeart/2018/2/layout/IconVerticalSolidList"/>
    <dgm:cxn modelId="{B5F07465-76C4-4CF1-BFD4-D0C472CC00EA}" type="presParOf" srcId="{324A80F7-E3D9-4EF5-90ED-893242FD5347}" destId="{BBACAF9C-C611-4B24-B387-B17EC4C3DA6A}" srcOrd="1" destOrd="0" presId="urn:microsoft.com/office/officeart/2018/2/layout/IconVerticalSolidList"/>
    <dgm:cxn modelId="{AD5F3821-8E19-49D6-8680-118F7213574D}" type="presParOf" srcId="{324A80F7-E3D9-4EF5-90ED-893242FD5347}" destId="{FCE66207-9278-4623-8E1A-21D9F3B48887}" srcOrd="2" destOrd="0" presId="urn:microsoft.com/office/officeart/2018/2/layout/IconVerticalSolidList"/>
    <dgm:cxn modelId="{AFF06E32-C6B1-47AF-BB8A-215D8B14B589}" type="presParOf" srcId="{324A80F7-E3D9-4EF5-90ED-893242FD5347}" destId="{2BDB9325-4CE4-4CDB-94DE-086675D05855}" srcOrd="3" destOrd="0" presId="urn:microsoft.com/office/officeart/2018/2/layout/IconVerticalSolidList"/>
    <dgm:cxn modelId="{4EB61758-84C2-49CB-A2D6-140964F5345D}" type="presParOf" srcId="{324A80F7-E3D9-4EF5-90ED-893242FD5347}" destId="{31489DC0-11D0-4766-9EA1-84146774DB9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B38F7C-B195-4430-A62B-0B47F1B450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38ECA4E-5FE5-4A80-932A-A5272D514C6A}">
      <dgm:prSet/>
      <dgm:spPr/>
      <dgm:t>
        <a:bodyPr/>
        <a:lstStyle/>
        <a:p>
          <a:pPr>
            <a:lnSpc>
              <a:spcPct val="100000"/>
            </a:lnSpc>
          </a:pPr>
          <a:r>
            <a:rPr lang="en-US"/>
            <a:t>User might say…</a:t>
          </a:r>
        </a:p>
      </dgm:t>
    </dgm:pt>
    <dgm:pt modelId="{A6DBD129-A69A-4586-AFF1-4F96F5729ACB}" type="parTrans" cxnId="{24F74DD2-7BB4-4FE6-AA3B-1683134643DA}">
      <dgm:prSet/>
      <dgm:spPr/>
      <dgm:t>
        <a:bodyPr/>
        <a:lstStyle/>
        <a:p>
          <a:endParaRPr lang="en-US"/>
        </a:p>
      </dgm:t>
    </dgm:pt>
    <dgm:pt modelId="{4294CE2A-E9E0-40F5-8CA0-5123E950AF95}" type="sibTrans" cxnId="{24F74DD2-7BB4-4FE6-AA3B-1683134643DA}">
      <dgm:prSet/>
      <dgm:spPr/>
      <dgm:t>
        <a:bodyPr/>
        <a:lstStyle/>
        <a:p>
          <a:endParaRPr lang="en-US"/>
        </a:p>
      </dgm:t>
    </dgm:pt>
    <dgm:pt modelId="{04BA8F34-E116-4AA9-BB3C-452D25167E0C}">
      <dgm:prSet/>
      <dgm:spPr/>
      <dgm:t>
        <a:bodyPr/>
        <a:lstStyle/>
        <a:p>
          <a:pPr>
            <a:lnSpc>
              <a:spcPct val="100000"/>
            </a:lnSpc>
          </a:pPr>
          <a:r>
            <a:rPr lang="en-US"/>
            <a:t>Airplane</a:t>
          </a:r>
        </a:p>
      </dgm:t>
    </dgm:pt>
    <dgm:pt modelId="{49BD52E5-8A9A-498E-A78E-092EC3DF0C97}" type="parTrans" cxnId="{EE040730-DD76-417A-A3B3-C0076493FA6B}">
      <dgm:prSet/>
      <dgm:spPr/>
      <dgm:t>
        <a:bodyPr/>
        <a:lstStyle/>
        <a:p>
          <a:endParaRPr lang="en-US"/>
        </a:p>
      </dgm:t>
    </dgm:pt>
    <dgm:pt modelId="{B9B71ACD-513A-4C55-960E-6D8CC001A338}" type="sibTrans" cxnId="{EE040730-DD76-417A-A3B3-C0076493FA6B}">
      <dgm:prSet/>
      <dgm:spPr/>
      <dgm:t>
        <a:bodyPr/>
        <a:lstStyle/>
        <a:p>
          <a:endParaRPr lang="en-US"/>
        </a:p>
      </dgm:t>
    </dgm:pt>
    <dgm:pt modelId="{C24E8E5D-3154-4A8A-AC48-0B914403C03F}">
      <dgm:prSet/>
      <dgm:spPr/>
      <dgm:t>
        <a:bodyPr/>
        <a:lstStyle/>
        <a:p>
          <a:pPr>
            <a:lnSpc>
              <a:spcPct val="100000"/>
            </a:lnSpc>
          </a:pPr>
          <a:r>
            <a:rPr lang="en-US"/>
            <a:t>I want to take an airplane</a:t>
          </a:r>
        </a:p>
      </dgm:t>
    </dgm:pt>
    <dgm:pt modelId="{9E030B9A-B5DD-4F76-8C71-F49B604BB6D4}" type="parTrans" cxnId="{FA038E71-02A1-4ADA-9CF4-AEB6E4F8D59B}">
      <dgm:prSet/>
      <dgm:spPr/>
      <dgm:t>
        <a:bodyPr/>
        <a:lstStyle/>
        <a:p>
          <a:endParaRPr lang="en-US"/>
        </a:p>
      </dgm:t>
    </dgm:pt>
    <dgm:pt modelId="{6B57A246-80F8-460D-BFB9-104F7D6921DD}" type="sibTrans" cxnId="{FA038E71-02A1-4ADA-9CF4-AEB6E4F8D59B}">
      <dgm:prSet/>
      <dgm:spPr/>
      <dgm:t>
        <a:bodyPr/>
        <a:lstStyle/>
        <a:p>
          <a:endParaRPr lang="en-US"/>
        </a:p>
      </dgm:t>
    </dgm:pt>
    <dgm:pt modelId="{94D18617-90BE-4EFD-BFE3-881BD7D8C0FA}">
      <dgm:prSet/>
      <dgm:spPr/>
      <dgm:t>
        <a:bodyPr/>
        <a:lstStyle/>
        <a:p>
          <a:pPr>
            <a:lnSpc>
              <a:spcPct val="100000"/>
            </a:lnSpc>
          </a:pPr>
          <a:r>
            <a:rPr lang="en-US"/>
            <a:t>flight</a:t>
          </a:r>
        </a:p>
      </dgm:t>
    </dgm:pt>
    <dgm:pt modelId="{3807B8D4-EA04-4C89-943D-C79B05A7655C}" type="parTrans" cxnId="{E1CF889A-7099-429E-9DEF-2B315E2E9913}">
      <dgm:prSet/>
      <dgm:spPr/>
      <dgm:t>
        <a:bodyPr/>
        <a:lstStyle/>
        <a:p>
          <a:endParaRPr lang="en-US"/>
        </a:p>
      </dgm:t>
    </dgm:pt>
    <dgm:pt modelId="{A85919AD-647B-4B89-B448-167773DBE5F8}" type="sibTrans" cxnId="{E1CF889A-7099-429E-9DEF-2B315E2E9913}">
      <dgm:prSet/>
      <dgm:spPr/>
      <dgm:t>
        <a:bodyPr/>
        <a:lstStyle/>
        <a:p>
          <a:endParaRPr lang="en-US"/>
        </a:p>
      </dgm:t>
    </dgm:pt>
    <dgm:pt modelId="{905524BC-2A2F-4F3B-9D36-F7A316CD8063}">
      <dgm:prSet/>
      <dgm:spPr/>
      <dgm:t>
        <a:bodyPr/>
        <a:lstStyle/>
        <a:p>
          <a:pPr>
            <a:lnSpc>
              <a:spcPct val="100000"/>
            </a:lnSpc>
          </a:pPr>
          <a:r>
            <a:rPr lang="en-US"/>
            <a:t>Airplane to Seattle</a:t>
          </a:r>
        </a:p>
      </dgm:t>
    </dgm:pt>
    <dgm:pt modelId="{EB07CB7A-26E6-48E2-8148-7F8149D957C3}" type="parTrans" cxnId="{1F13C113-624B-4431-B5DA-915E5AA796EA}">
      <dgm:prSet/>
      <dgm:spPr/>
      <dgm:t>
        <a:bodyPr/>
        <a:lstStyle/>
        <a:p>
          <a:endParaRPr lang="en-US"/>
        </a:p>
      </dgm:t>
    </dgm:pt>
    <dgm:pt modelId="{DF9F7DE9-55AC-4613-A642-440044B590DC}" type="sibTrans" cxnId="{1F13C113-624B-4431-B5DA-915E5AA796EA}">
      <dgm:prSet/>
      <dgm:spPr/>
      <dgm:t>
        <a:bodyPr/>
        <a:lstStyle/>
        <a:p>
          <a:endParaRPr lang="en-US"/>
        </a:p>
      </dgm:t>
    </dgm:pt>
    <dgm:pt modelId="{6F9A49EF-C063-4A4F-BBA2-CC826231AB7C}">
      <dgm:prSet/>
      <dgm:spPr/>
      <dgm:t>
        <a:bodyPr/>
        <a:lstStyle/>
        <a:p>
          <a:pPr>
            <a:lnSpc>
              <a:spcPct val="100000"/>
            </a:lnSpc>
          </a:pPr>
          <a:r>
            <a:rPr lang="en-US"/>
            <a:t>Sorry, economy class flight ticket please</a:t>
          </a:r>
        </a:p>
      </dgm:t>
    </dgm:pt>
    <dgm:pt modelId="{14F008CC-0367-40E6-B737-CC48CEC398C2}" type="parTrans" cxnId="{416CE8F3-E561-4955-B4D2-4681FFB615CD}">
      <dgm:prSet/>
      <dgm:spPr/>
      <dgm:t>
        <a:bodyPr/>
        <a:lstStyle/>
        <a:p>
          <a:endParaRPr lang="en-US"/>
        </a:p>
      </dgm:t>
    </dgm:pt>
    <dgm:pt modelId="{C2D6E3F8-B9C3-431A-BF98-FE74987F4919}" type="sibTrans" cxnId="{416CE8F3-E561-4955-B4D2-4681FFB615CD}">
      <dgm:prSet/>
      <dgm:spPr/>
      <dgm:t>
        <a:bodyPr/>
        <a:lstStyle/>
        <a:p>
          <a:endParaRPr lang="en-US"/>
        </a:p>
      </dgm:t>
    </dgm:pt>
    <dgm:pt modelId="{277002E4-B810-447C-8754-C60055E29C60}">
      <dgm:prSet/>
      <dgm:spPr/>
      <dgm:t>
        <a:bodyPr/>
        <a:lstStyle/>
        <a:p>
          <a:pPr>
            <a:lnSpc>
              <a:spcPct val="100000"/>
            </a:lnSpc>
          </a:pPr>
          <a:r>
            <a:rPr lang="en-US"/>
            <a:t>Understand user input to the specific question and select the value for the variables.</a:t>
          </a:r>
          <a:br>
            <a:rPr lang="en-US"/>
          </a:br>
          <a:endParaRPr lang="en-US"/>
        </a:p>
      </dgm:t>
    </dgm:pt>
    <dgm:pt modelId="{10FD4734-4917-4E35-9FFB-0D03C673BC1B}" type="parTrans" cxnId="{BB117010-F83F-4A49-990C-B8292A5C152D}">
      <dgm:prSet/>
      <dgm:spPr/>
      <dgm:t>
        <a:bodyPr/>
        <a:lstStyle/>
        <a:p>
          <a:endParaRPr lang="en-US"/>
        </a:p>
      </dgm:t>
    </dgm:pt>
    <dgm:pt modelId="{1BB408DA-4E16-48DC-B99F-2901B184A1CC}" type="sibTrans" cxnId="{BB117010-F83F-4A49-990C-B8292A5C152D}">
      <dgm:prSet/>
      <dgm:spPr/>
      <dgm:t>
        <a:bodyPr/>
        <a:lstStyle/>
        <a:p>
          <a:endParaRPr lang="en-US"/>
        </a:p>
      </dgm:t>
    </dgm:pt>
    <dgm:pt modelId="{3827CB80-01CE-44A4-9DFE-D6C407619BDB}">
      <dgm:prSet/>
      <dgm:spPr/>
      <dgm:t>
        <a:bodyPr/>
        <a:lstStyle/>
        <a:p>
          <a:pPr>
            <a:lnSpc>
              <a:spcPct val="100000"/>
            </a:lnSpc>
          </a:pPr>
          <a:r>
            <a:rPr lang="en-US"/>
            <a:t>Variable types</a:t>
          </a:r>
        </a:p>
      </dgm:t>
    </dgm:pt>
    <dgm:pt modelId="{589B9730-A4F9-4253-B16B-7FCCB8EB92E4}" type="parTrans" cxnId="{C09FD178-752A-4409-A5A8-3B4C38C42CA5}">
      <dgm:prSet/>
      <dgm:spPr/>
      <dgm:t>
        <a:bodyPr/>
        <a:lstStyle/>
        <a:p>
          <a:endParaRPr lang="en-US"/>
        </a:p>
      </dgm:t>
    </dgm:pt>
    <dgm:pt modelId="{58507DF1-9980-48E4-8D86-796E9684E3F1}" type="sibTrans" cxnId="{C09FD178-752A-4409-A5A8-3B4C38C42CA5}">
      <dgm:prSet/>
      <dgm:spPr/>
      <dgm:t>
        <a:bodyPr/>
        <a:lstStyle/>
        <a:p>
          <a:endParaRPr lang="en-US"/>
        </a:p>
      </dgm:t>
    </dgm:pt>
    <dgm:pt modelId="{61AA9BFF-D3E0-452E-80F8-DB0141995240}">
      <dgm:prSet/>
      <dgm:spPr/>
      <dgm:t>
        <a:bodyPr/>
        <a:lstStyle/>
        <a:p>
          <a:pPr>
            <a:lnSpc>
              <a:spcPct val="100000"/>
            </a:lnSpc>
          </a:pPr>
          <a:r>
            <a:rPr lang="en-US"/>
            <a:t>Current variable</a:t>
          </a:r>
        </a:p>
      </dgm:t>
    </dgm:pt>
    <dgm:pt modelId="{BD5165E8-7424-47E7-AE49-239450572045}" type="parTrans" cxnId="{DCDA2A0F-B59D-475B-B070-609A59B5B571}">
      <dgm:prSet/>
      <dgm:spPr/>
      <dgm:t>
        <a:bodyPr/>
        <a:lstStyle/>
        <a:p>
          <a:endParaRPr lang="en-US"/>
        </a:p>
      </dgm:t>
    </dgm:pt>
    <dgm:pt modelId="{3ACCBD4F-F510-483E-AD5F-395E7A46FF24}" type="sibTrans" cxnId="{DCDA2A0F-B59D-475B-B070-609A59B5B571}">
      <dgm:prSet/>
      <dgm:spPr/>
      <dgm:t>
        <a:bodyPr/>
        <a:lstStyle/>
        <a:p>
          <a:endParaRPr lang="en-US"/>
        </a:p>
      </dgm:t>
    </dgm:pt>
    <dgm:pt modelId="{20E8AFE1-1A7F-4816-BA60-D049EFCEA07D}">
      <dgm:prSet/>
      <dgm:spPr/>
      <dgm:t>
        <a:bodyPr/>
        <a:lstStyle/>
        <a:p>
          <a:pPr>
            <a:lnSpc>
              <a:spcPct val="100000"/>
            </a:lnSpc>
          </a:pPr>
          <a:r>
            <a:rPr lang="en-US"/>
            <a:t>Future variable (Greedy slot filling)</a:t>
          </a:r>
        </a:p>
      </dgm:t>
    </dgm:pt>
    <dgm:pt modelId="{B452D0DC-AFC7-4F23-9D5E-EC906B577392}" type="parTrans" cxnId="{2A463D2C-0CA2-43CC-9789-939E625F0D71}">
      <dgm:prSet/>
      <dgm:spPr/>
      <dgm:t>
        <a:bodyPr/>
        <a:lstStyle/>
        <a:p>
          <a:endParaRPr lang="en-US"/>
        </a:p>
      </dgm:t>
    </dgm:pt>
    <dgm:pt modelId="{B70F70C6-5F96-4E6C-B175-A211CCA2A649}" type="sibTrans" cxnId="{2A463D2C-0CA2-43CC-9789-939E625F0D71}">
      <dgm:prSet/>
      <dgm:spPr/>
      <dgm:t>
        <a:bodyPr/>
        <a:lstStyle/>
        <a:p>
          <a:endParaRPr lang="en-US"/>
        </a:p>
      </dgm:t>
    </dgm:pt>
    <dgm:pt modelId="{EC919085-61BF-4B81-AAB4-120CD73D87E3}" type="pres">
      <dgm:prSet presAssocID="{6DB38F7C-B195-4430-A62B-0B47F1B450C8}" presName="root" presStyleCnt="0">
        <dgm:presLayoutVars>
          <dgm:dir/>
          <dgm:resizeHandles val="exact"/>
        </dgm:presLayoutVars>
      </dgm:prSet>
      <dgm:spPr/>
    </dgm:pt>
    <dgm:pt modelId="{2A0DA6E4-3891-4B1D-90D0-EB4B1DE6887A}" type="pres">
      <dgm:prSet presAssocID="{638ECA4E-5FE5-4A80-932A-A5272D514C6A}" presName="compNode" presStyleCnt="0"/>
      <dgm:spPr/>
    </dgm:pt>
    <dgm:pt modelId="{E0C17CF7-83D9-4BEA-A9FC-ED3831AEA366}" type="pres">
      <dgm:prSet presAssocID="{638ECA4E-5FE5-4A80-932A-A5272D514C6A}" presName="bgRect" presStyleLbl="bgShp" presStyleIdx="0" presStyleCnt="3"/>
      <dgm:spPr/>
    </dgm:pt>
    <dgm:pt modelId="{49A9A2C3-EF07-49FF-A01A-BABE6D7D494F}" type="pres">
      <dgm:prSet presAssocID="{638ECA4E-5FE5-4A80-932A-A5272D514C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irplane"/>
        </a:ext>
      </dgm:extLst>
    </dgm:pt>
    <dgm:pt modelId="{DF71BAEC-E461-49F6-87FE-C3A26F81D717}" type="pres">
      <dgm:prSet presAssocID="{638ECA4E-5FE5-4A80-932A-A5272D514C6A}" presName="spaceRect" presStyleCnt="0"/>
      <dgm:spPr/>
    </dgm:pt>
    <dgm:pt modelId="{262F5E06-2004-4AD0-8DED-0F0FC0D41AFD}" type="pres">
      <dgm:prSet presAssocID="{638ECA4E-5FE5-4A80-932A-A5272D514C6A}" presName="parTx" presStyleLbl="revTx" presStyleIdx="0" presStyleCnt="5">
        <dgm:presLayoutVars>
          <dgm:chMax val="0"/>
          <dgm:chPref val="0"/>
        </dgm:presLayoutVars>
      </dgm:prSet>
      <dgm:spPr/>
    </dgm:pt>
    <dgm:pt modelId="{CEE6B392-1D1E-4245-A6E7-2E227371D33D}" type="pres">
      <dgm:prSet presAssocID="{638ECA4E-5FE5-4A80-932A-A5272D514C6A}" presName="desTx" presStyleLbl="revTx" presStyleIdx="1" presStyleCnt="5">
        <dgm:presLayoutVars/>
      </dgm:prSet>
      <dgm:spPr/>
    </dgm:pt>
    <dgm:pt modelId="{0A5171D3-8BF0-4954-863D-99C355CBD78E}" type="pres">
      <dgm:prSet presAssocID="{4294CE2A-E9E0-40F5-8CA0-5123E950AF95}" presName="sibTrans" presStyleCnt="0"/>
      <dgm:spPr/>
    </dgm:pt>
    <dgm:pt modelId="{007DE79D-81C5-4E4D-882C-190D109BB3AF}" type="pres">
      <dgm:prSet presAssocID="{277002E4-B810-447C-8754-C60055E29C60}" presName="compNode" presStyleCnt="0"/>
      <dgm:spPr/>
    </dgm:pt>
    <dgm:pt modelId="{63D9E6E6-BF7A-4C42-8E4D-CEFF677F4E81}" type="pres">
      <dgm:prSet presAssocID="{277002E4-B810-447C-8754-C60055E29C60}" presName="bgRect" presStyleLbl="bgShp" presStyleIdx="1" presStyleCnt="3"/>
      <dgm:spPr/>
    </dgm:pt>
    <dgm:pt modelId="{FB153E1E-290D-4208-8B49-78FE79918817}" type="pres">
      <dgm:prSet presAssocID="{277002E4-B810-447C-8754-C60055E29C6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 mark"/>
        </a:ext>
      </dgm:extLst>
    </dgm:pt>
    <dgm:pt modelId="{683A15DC-1352-4EA7-9FB6-83C75956DBE7}" type="pres">
      <dgm:prSet presAssocID="{277002E4-B810-447C-8754-C60055E29C60}" presName="spaceRect" presStyleCnt="0"/>
      <dgm:spPr/>
    </dgm:pt>
    <dgm:pt modelId="{6405746B-B38E-40A3-9DA9-6EAE835DC9AA}" type="pres">
      <dgm:prSet presAssocID="{277002E4-B810-447C-8754-C60055E29C60}" presName="parTx" presStyleLbl="revTx" presStyleIdx="2" presStyleCnt="5">
        <dgm:presLayoutVars>
          <dgm:chMax val="0"/>
          <dgm:chPref val="0"/>
        </dgm:presLayoutVars>
      </dgm:prSet>
      <dgm:spPr/>
    </dgm:pt>
    <dgm:pt modelId="{76762333-FEFE-4FA8-A53A-73FC220DE424}" type="pres">
      <dgm:prSet presAssocID="{1BB408DA-4E16-48DC-B99F-2901B184A1CC}" presName="sibTrans" presStyleCnt="0"/>
      <dgm:spPr/>
    </dgm:pt>
    <dgm:pt modelId="{324A80F7-E3D9-4EF5-90ED-893242FD5347}" type="pres">
      <dgm:prSet presAssocID="{3827CB80-01CE-44A4-9DFE-D6C407619BDB}" presName="compNode" presStyleCnt="0"/>
      <dgm:spPr/>
    </dgm:pt>
    <dgm:pt modelId="{870CB8FC-44DA-49F6-87C2-55CEB9B3AA32}" type="pres">
      <dgm:prSet presAssocID="{3827CB80-01CE-44A4-9DFE-D6C407619BDB}" presName="bgRect" presStyleLbl="bgShp" presStyleIdx="2" presStyleCnt="3"/>
      <dgm:spPr/>
    </dgm:pt>
    <dgm:pt modelId="{BBACAF9C-C611-4B24-B387-B17EC4C3DA6A}" type="pres">
      <dgm:prSet presAssocID="{3827CB80-01CE-44A4-9DFE-D6C407619B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FCE66207-9278-4623-8E1A-21D9F3B48887}" type="pres">
      <dgm:prSet presAssocID="{3827CB80-01CE-44A4-9DFE-D6C407619BDB}" presName="spaceRect" presStyleCnt="0"/>
      <dgm:spPr/>
    </dgm:pt>
    <dgm:pt modelId="{2BDB9325-4CE4-4CDB-94DE-086675D05855}" type="pres">
      <dgm:prSet presAssocID="{3827CB80-01CE-44A4-9DFE-D6C407619BDB}" presName="parTx" presStyleLbl="revTx" presStyleIdx="3" presStyleCnt="5">
        <dgm:presLayoutVars>
          <dgm:chMax val="0"/>
          <dgm:chPref val="0"/>
        </dgm:presLayoutVars>
      </dgm:prSet>
      <dgm:spPr/>
    </dgm:pt>
    <dgm:pt modelId="{31489DC0-11D0-4766-9EA1-84146774DB9B}" type="pres">
      <dgm:prSet presAssocID="{3827CB80-01CE-44A4-9DFE-D6C407619BDB}" presName="desTx" presStyleLbl="revTx" presStyleIdx="4" presStyleCnt="5">
        <dgm:presLayoutVars/>
      </dgm:prSet>
      <dgm:spPr/>
    </dgm:pt>
  </dgm:ptLst>
  <dgm:cxnLst>
    <dgm:cxn modelId="{DCDA2A0F-B59D-475B-B070-609A59B5B571}" srcId="{3827CB80-01CE-44A4-9DFE-D6C407619BDB}" destId="{61AA9BFF-D3E0-452E-80F8-DB0141995240}" srcOrd="0" destOrd="0" parTransId="{BD5165E8-7424-47E7-AE49-239450572045}" sibTransId="{3ACCBD4F-F510-483E-AD5F-395E7A46FF24}"/>
    <dgm:cxn modelId="{BB117010-F83F-4A49-990C-B8292A5C152D}" srcId="{6DB38F7C-B195-4430-A62B-0B47F1B450C8}" destId="{277002E4-B810-447C-8754-C60055E29C60}" srcOrd="1" destOrd="0" parTransId="{10FD4734-4917-4E35-9FFB-0D03C673BC1B}" sibTransId="{1BB408DA-4E16-48DC-B99F-2901B184A1CC}"/>
    <dgm:cxn modelId="{1F13C113-624B-4431-B5DA-915E5AA796EA}" srcId="{638ECA4E-5FE5-4A80-932A-A5272D514C6A}" destId="{905524BC-2A2F-4F3B-9D36-F7A316CD8063}" srcOrd="3" destOrd="0" parTransId="{EB07CB7A-26E6-48E2-8148-7F8149D957C3}" sibTransId="{DF9F7DE9-55AC-4613-A642-440044B590DC}"/>
    <dgm:cxn modelId="{DB67AA15-F698-4921-98F0-81E3F7561AFE}" type="presOf" srcId="{6F9A49EF-C063-4A4F-BBA2-CC826231AB7C}" destId="{CEE6B392-1D1E-4245-A6E7-2E227371D33D}" srcOrd="0" destOrd="4" presId="urn:microsoft.com/office/officeart/2018/2/layout/IconVerticalSolidList"/>
    <dgm:cxn modelId="{2E8BC820-96B0-4897-843D-E9E79B0E7E1F}" type="presOf" srcId="{277002E4-B810-447C-8754-C60055E29C60}" destId="{6405746B-B38E-40A3-9DA9-6EAE835DC9AA}" srcOrd="0" destOrd="0" presId="urn:microsoft.com/office/officeart/2018/2/layout/IconVerticalSolidList"/>
    <dgm:cxn modelId="{26907027-0934-4FC9-8703-50985CFA1629}" type="presOf" srcId="{905524BC-2A2F-4F3B-9D36-F7A316CD8063}" destId="{CEE6B392-1D1E-4245-A6E7-2E227371D33D}" srcOrd="0" destOrd="3" presId="urn:microsoft.com/office/officeart/2018/2/layout/IconVerticalSolidList"/>
    <dgm:cxn modelId="{2A463D2C-0CA2-43CC-9789-939E625F0D71}" srcId="{3827CB80-01CE-44A4-9DFE-D6C407619BDB}" destId="{20E8AFE1-1A7F-4816-BA60-D049EFCEA07D}" srcOrd="1" destOrd="0" parTransId="{B452D0DC-AFC7-4F23-9D5E-EC906B577392}" sibTransId="{B70F70C6-5F96-4E6C-B175-A211CCA2A649}"/>
    <dgm:cxn modelId="{D7B7432D-0424-4D8F-ABA9-C87A2C4AE4C6}" type="presOf" srcId="{638ECA4E-5FE5-4A80-932A-A5272D514C6A}" destId="{262F5E06-2004-4AD0-8DED-0F0FC0D41AFD}" srcOrd="0" destOrd="0" presId="urn:microsoft.com/office/officeart/2018/2/layout/IconVerticalSolidList"/>
    <dgm:cxn modelId="{EE040730-DD76-417A-A3B3-C0076493FA6B}" srcId="{638ECA4E-5FE5-4A80-932A-A5272D514C6A}" destId="{04BA8F34-E116-4AA9-BB3C-452D25167E0C}" srcOrd="0" destOrd="0" parTransId="{49BD52E5-8A9A-498E-A78E-092EC3DF0C97}" sibTransId="{B9B71ACD-513A-4C55-960E-6D8CC001A338}"/>
    <dgm:cxn modelId="{F2639250-D9AC-4FF6-88D1-5692399E31F0}" type="presOf" srcId="{04BA8F34-E116-4AA9-BB3C-452D25167E0C}" destId="{CEE6B392-1D1E-4245-A6E7-2E227371D33D}" srcOrd="0" destOrd="0" presId="urn:microsoft.com/office/officeart/2018/2/layout/IconVerticalSolidList"/>
    <dgm:cxn modelId="{FA038E71-02A1-4ADA-9CF4-AEB6E4F8D59B}" srcId="{638ECA4E-5FE5-4A80-932A-A5272D514C6A}" destId="{C24E8E5D-3154-4A8A-AC48-0B914403C03F}" srcOrd="1" destOrd="0" parTransId="{9E030B9A-B5DD-4F76-8C71-F49B604BB6D4}" sibTransId="{6B57A246-80F8-460D-BFB9-104F7D6921DD}"/>
    <dgm:cxn modelId="{C09FD178-752A-4409-A5A8-3B4C38C42CA5}" srcId="{6DB38F7C-B195-4430-A62B-0B47F1B450C8}" destId="{3827CB80-01CE-44A4-9DFE-D6C407619BDB}" srcOrd="2" destOrd="0" parTransId="{589B9730-A4F9-4253-B16B-7FCCB8EB92E4}" sibTransId="{58507DF1-9980-48E4-8D86-796E9684E3F1}"/>
    <dgm:cxn modelId="{E1CF889A-7099-429E-9DEF-2B315E2E9913}" srcId="{638ECA4E-5FE5-4A80-932A-A5272D514C6A}" destId="{94D18617-90BE-4EFD-BFE3-881BD7D8C0FA}" srcOrd="2" destOrd="0" parTransId="{3807B8D4-EA04-4C89-943D-C79B05A7655C}" sibTransId="{A85919AD-647B-4B89-B448-167773DBE5F8}"/>
    <dgm:cxn modelId="{69E3B1A0-06B3-4586-A4DF-FB02F4FC5104}" type="presOf" srcId="{3827CB80-01CE-44A4-9DFE-D6C407619BDB}" destId="{2BDB9325-4CE4-4CDB-94DE-086675D05855}" srcOrd="0" destOrd="0" presId="urn:microsoft.com/office/officeart/2018/2/layout/IconVerticalSolidList"/>
    <dgm:cxn modelId="{959E07C4-6079-453A-8EEF-B36A9C0FCC23}" type="presOf" srcId="{C24E8E5D-3154-4A8A-AC48-0B914403C03F}" destId="{CEE6B392-1D1E-4245-A6E7-2E227371D33D}" srcOrd="0" destOrd="1" presId="urn:microsoft.com/office/officeart/2018/2/layout/IconVerticalSolidList"/>
    <dgm:cxn modelId="{38DF80CD-F6D5-4B36-B7F9-7EA9971832A3}" type="presOf" srcId="{61AA9BFF-D3E0-452E-80F8-DB0141995240}" destId="{31489DC0-11D0-4766-9EA1-84146774DB9B}" srcOrd="0" destOrd="0" presId="urn:microsoft.com/office/officeart/2018/2/layout/IconVerticalSolidList"/>
    <dgm:cxn modelId="{24F74DD2-7BB4-4FE6-AA3B-1683134643DA}" srcId="{6DB38F7C-B195-4430-A62B-0B47F1B450C8}" destId="{638ECA4E-5FE5-4A80-932A-A5272D514C6A}" srcOrd="0" destOrd="0" parTransId="{A6DBD129-A69A-4586-AFF1-4F96F5729ACB}" sibTransId="{4294CE2A-E9E0-40F5-8CA0-5123E950AF95}"/>
    <dgm:cxn modelId="{4A007CD8-0A76-4E3B-B95D-0C311379CBC4}" type="presOf" srcId="{6DB38F7C-B195-4430-A62B-0B47F1B450C8}" destId="{EC919085-61BF-4B81-AAB4-120CD73D87E3}" srcOrd="0" destOrd="0" presId="urn:microsoft.com/office/officeart/2018/2/layout/IconVerticalSolidList"/>
    <dgm:cxn modelId="{CFE4CFEA-56B2-4C55-8184-DD2094BB9ADF}" type="presOf" srcId="{20E8AFE1-1A7F-4816-BA60-D049EFCEA07D}" destId="{31489DC0-11D0-4766-9EA1-84146774DB9B}" srcOrd="0" destOrd="1" presId="urn:microsoft.com/office/officeart/2018/2/layout/IconVerticalSolidList"/>
    <dgm:cxn modelId="{416CE8F3-E561-4955-B4D2-4681FFB615CD}" srcId="{638ECA4E-5FE5-4A80-932A-A5272D514C6A}" destId="{6F9A49EF-C063-4A4F-BBA2-CC826231AB7C}" srcOrd="4" destOrd="0" parTransId="{14F008CC-0367-40E6-B737-CC48CEC398C2}" sibTransId="{C2D6E3F8-B9C3-431A-BF98-FE74987F4919}"/>
    <dgm:cxn modelId="{104553FA-8A6F-4704-BB0B-C735E4524C27}" type="presOf" srcId="{94D18617-90BE-4EFD-BFE3-881BD7D8C0FA}" destId="{CEE6B392-1D1E-4245-A6E7-2E227371D33D}" srcOrd="0" destOrd="2" presId="urn:microsoft.com/office/officeart/2018/2/layout/IconVerticalSolidList"/>
    <dgm:cxn modelId="{906724AA-6552-429E-87A3-B81C6666394E}" type="presParOf" srcId="{EC919085-61BF-4B81-AAB4-120CD73D87E3}" destId="{2A0DA6E4-3891-4B1D-90D0-EB4B1DE6887A}" srcOrd="0" destOrd="0" presId="urn:microsoft.com/office/officeart/2018/2/layout/IconVerticalSolidList"/>
    <dgm:cxn modelId="{03C9704B-7CF3-4FC9-9775-3CB642569540}" type="presParOf" srcId="{2A0DA6E4-3891-4B1D-90D0-EB4B1DE6887A}" destId="{E0C17CF7-83D9-4BEA-A9FC-ED3831AEA366}" srcOrd="0" destOrd="0" presId="urn:microsoft.com/office/officeart/2018/2/layout/IconVerticalSolidList"/>
    <dgm:cxn modelId="{665A0F29-8917-40AB-A6A5-9334B2F483E7}" type="presParOf" srcId="{2A0DA6E4-3891-4B1D-90D0-EB4B1DE6887A}" destId="{49A9A2C3-EF07-49FF-A01A-BABE6D7D494F}" srcOrd="1" destOrd="0" presId="urn:microsoft.com/office/officeart/2018/2/layout/IconVerticalSolidList"/>
    <dgm:cxn modelId="{71171E26-6206-4C87-AA04-818177BD9BD0}" type="presParOf" srcId="{2A0DA6E4-3891-4B1D-90D0-EB4B1DE6887A}" destId="{DF71BAEC-E461-49F6-87FE-C3A26F81D717}" srcOrd="2" destOrd="0" presId="urn:microsoft.com/office/officeart/2018/2/layout/IconVerticalSolidList"/>
    <dgm:cxn modelId="{55B0F20B-5A62-499B-B0AF-7B7D6BB0A4F6}" type="presParOf" srcId="{2A0DA6E4-3891-4B1D-90D0-EB4B1DE6887A}" destId="{262F5E06-2004-4AD0-8DED-0F0FC0D41AFD}" srcOrd="3" destOrd="0" presId="urn:microsoft.com/office/officeart/2018/2/layout/IconVerticalSolidList"/>
    <dgm:cxn modelId="{221AA996-F72F-434A-ABB0-D952F98CC4B4}" type="presParOf" srcId="{2A0DA6E4-3891-4B1D-90D0-EB4B1DE6887A}" destId="{CEE6B392-1D1E-4245-A6E7-2E227371D33D}" srcOrd="4" destOrd="0" presId="urn:microsoft.com/office/officeart/2018/2/layout/IconVerticalSolidList"/>
    <dgm:cxn modelId="{FC30AA79-A48D-48B1-BD39-B76E7F9097CF}" type="presParOf" srcId="{EC919085-61BF-4B81-AAB4-120CD73D87E3}" destId="{0A5171D3-8BF0-4954-863D-99C355CBD78E}" srcOrd="1" destOrd="0" presId="urn:microsoft.com/office/officeart/2018/2/layout/IconVerticalSolidList"/>
    <dgm:cxn modelId="{E63A0323-A7C4-4AAA-9739-EC58F3B13899}" type="presParOf" srcId="{EC919085-61BF-4B81-AAB4-120CD73D87E3}" destId="{007DE79D-81C5-4E4D-882C-190D109BB3AF}" srcOrd="2" destOrd="0" presId="urn:microsoft.com/office/officeart/2018/2/layout/IconVerticalSolidList"/>
    <dgm:cxn modelId="{B7247C3A-3A07-439D-B2B4-27CC426F7C8A}" type="presParOf" srcId="{007DE79D-81C5-4E4D-882C-190D109BB3AF}" destId="{63D9E6E6-BF7A-4C42-8E4D-CEFF677F4E81}" srcOrd="0" destOrd="0" presId="urn:microsoft.com/office/officeart/2018/2/layout/IconVerticalSolidList"/>
    <dgm:cxn modelId="{35A05F09-961B-4FE3-9B26-A4A6B6B9818F}" type="presParOf" srcId="{007DE79D-81C5-4E4D-882C-190D109BB3AF}" destId="{FB153E1E-290D-4208-8B49-78FE79918817}" srcOrd="1" destOrd="0" presId="urn:microsoft.com/office/officeart/2018/2/layout/IconVerticalSolidList"/>
    <dgm:cxn modelId="{41521861-31B4-48C7-B578-501741A14B1C}" type="presParOf" srcId="{007DE79D-81C5-4E4D-882C-190D109BB3AF}" destId="{683A15DC-1352-4EA7-9FB6-83C75956DBE7}" srcOrd="2" destOrd="0" presId="urn:microsoft.com/office/officeart/2018/2/layout/IconVerticalSolidList"/>
    <dgm:cxn modelId="{C60EC6FC-124D-4CB0-8E49-0E039880AFD4}" type="presParOf" srcId="{007DE79D-81C5-4E4D-882C-190D109BB3AF}" destId="{6405746B-B38E-40A3-9DA9-6EAE835DC9AA}" srcOrd="3" destOrd="0" presId="urn:microsoft.com/office/officeart/2018/2/layout/IconVerticalSolidList"/>
    <dgm:cxn modelId="{84212FB5-86D9-49C2-BCFC-6FA043F613F6}" type="presParOf" srcId="{EC919085-61BF-4B81-AAB4-120CD73D87E3}" destId="{76762333-FEFE-4FA8-A53A-73FC220DE424}" srcOrd="3" destOrd="0" presId="urn:microsoft.com/office/officeart/2018/2/layout/IconVerticalSolidList"/>
    <dgm:cxn modelId="{B5151B90-AE25-4F07-9826-AAA8D4992E21}" type="presParOf" srcId="{EC919085-61BF-4B81-AAB4-120CD73D87E3}" destId="{324A80F7-E3D9-4EF5-90ED-893242FD5347}" srcOrd="4" destOrd="0" presId="urn:microsoft.com/office/officeart/2018/2/layout/IconVerticalSolidList"/>
    <dgm:cxn modelId="{9C10E474-60F4-4EE5-86B2-920DEE6A07AD}" type="presParOf" srcId="{324A80F7-E3D9-4EF5-90ED-893242FD5347}" destId="{870CB8FC-44DA-49F6-87C2-55CEB9B3AA32}" srcOrd="0" destOrd="0" presId="urn:microsoft.com/office/officeart/2018/2/layout/IconVerticalSolidList"/>
    <dgm:cxn modelId="{B5F07465-76C4-4CF1-BFD4-D0C472CC00EA}" type="presParOf" srcId="{324A80F7-E3D9-4EF5-90ED-893242FD5347}" destId="{BBACAF9C-C611-4B24-B387-B17EC4C3DA6A}" srcOrd="1" destOrd="0" presId="urn:microsoft.com/office/officeart/2018/2/layout/IconVerticalSolidList"/>
    <dgm:cxn modelId="{AD5F3821-8E19-49D6-8680-118F7213574D}" type="presParOf" srcId="{324A80F7-E3D9-4EF5-90ED-893242FD5347}" destId="{FCE66207-9278-4623-8E1A-21D9F3B48887}" srcOrd="2" destOrd="0" presId="urn:microsoft.com/office/officeart/2018/2/layout/IconVerticalSolidList"/>
    <dgm:cxn modelId="{AFF06E32-C6B1-47AF-BB8A-215D8B14B589}" type="presParOf" srcId="{324A80F7-E3D9-4EF5-90ED-893242FD5347}" destId="{2BDB9325-4CE4-4CDB-94DE-086675D05855}" srcOrd="3" destOrd="0" presId="urn:microsoft.com/office/officeart/2018/2/layout/IconVerticalSolidList"/>
    <dgm:cxn modelId="{4EB61758-84C2-49CB-A2D6-140964F5345D}" type="presParOf" srcId="{324A80F7-E3D9-4EF5-90ED-893242FD5347}" destId="{31489DC0-11D0-4766-9EA1-84146774DB9B}" srcOrd="4"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2EA976E-22B2-4B80-927A-BE0AE67251CA}"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CA"/>
        </a:p>
      </dgm:t>
    </dgm:pt>
    <dgm:pt modelId="{1DEBD8AC-AE41-4A42-A527-29B5A58E32B1}">
      <dgm:prSet phldrT="[Text]" phldr="0"/>
      <dgm:spPr/>
      <dgm:t>
        <a:bodyPr/>
        <a:lstStyle/>
        <a:p>
          <a:r>
            <a:rPr lang="en-US"/>
            <a:t>Power Automate</a:t>
          </a:r>
          <a:endParaRPr lang="en-CA"/>
        </a:p>
      </dgm:t>
    </dgm:pt>
    <dgm:pt modelId="{E5371F39-10FA-48EC-B478-4EE8702977EB}" type="parTrans" cxnId="{BF2CEA21-5762-4247-845A-C775DB2F74DF}">
      <dgm:prSet/>
      <dgm:spPr/>
      <dgm:t>
        <a:bodyPr/>
        <a:lstStyle/>
        <a:p>
          <a:endParaRPr lang="en-CA"/>
        </a:p>
      </dgm:t>
    </dgm:pt>
    <dgm:pt modelId="{9FCD7B34-C292-4192-93F8-273BB75B9851}" type="sibTrans" cxnId="{BF2CEA21-5762-4247-845A-C775DB2F74DF}">
      <dgm:prSet/>
      <dgm:spPr/>
      <dgm:t>
        <a:bodyPr/>
        <a:lstStyle/>
        <a:p>
          <a:endParaRPr lang="en-CA"/>
        </a:p>
      </dgm:t>
    </dgm:pt>
    <dgm:pt modelId="{AB41DF7D-865D-4103-91DF-34A96B4C2EEE}">
      <dgm:prSet phldrT="[Text]" phldr="0"/>
      <dgm:spPr/>
      <dgm:t>
        <a:bodyPr/>
        <a:lstStyle/>
        <a:p>
          <a:r>
            <a:rPr lang="en-US"/>
            <a:t>Bot Framework Composer</a:t>
          </a:r>
          <a:endParaRPr lang="en-CA"/>
        </a:p>
      </dgm:t>
    </dgm:pt>
    <dgm:pt modelId="{C74916EC-5809-4298-9374-0030145F4FE0}" type="parTrans" cxnId="{EF43BC51-8868-41A9-9EFE-B516DD6FBEB9}">
      <dgm:prSet/>
      <dgm:spPr/>
      <dgm:t>
        <a:bodyPr/>
        <a:lstStyle/>
        <a:p>
          <a:endParaRPr lang="en-CA"/>
        </a:p>
      </dgm:t>
    </dgm:pt>
    <dgm:pt modelId="{CD12F060-A52E-40E6-B089-39105EA34002}" type="sibTrans" cxnId="{EF43BC51-8868-41A9-9EFE-B516DD6FBEB9}">
      <dgm:prSet/>
      <dgm:spPr/>
      <dgm:t>
        <a:bodyPr/>
        <a:lstStyle/>
        <a:p>
          <a:endParaRPr lang="en-CA"/>
        </a:p>
      </dgm:t>
    </dgm:pt>
    <dgm:pt modelId="{29775FBD-13DE-44DF-96C5-8C5FC4DFE80C}">
      <dgm:prSet phldrT="[Text]" phldr="0"/>
      <dgm:spPr/>
      <dgm:t>
        <a:bodyPr/>
        <a:lstStyle/>
        <a:p>
          <a:r>
            <a:rPr lang="en-US"/>
            <a:t>Bot Framework Skills</a:t>
          </a:r>
          <a:endParaRPr lang="en-CA"/>
        </a:p>
      </dgm:t>
    </dgm:pt>
    <dgm:pt modelId="{1B3E7C30-2BC3-43C5-8C0C-15F384723EF9}" type="parTrans" cxnId="{FD78E45F-79E8-44CF-9742-48125CBDD661}">
      <dgm:prSet/>
      <dgm:spPr/>
      <dgm:t>
        <a:bodyPr/>
        <a:lstStyle/>
        <a:p>
          <a:endParaRPr lang="en-CA"/>
        </a:p>
      </dgm:t>
    </dgm:pt>
    <dgm:pt modelId="{8D349247-12AA-4FD0-8572-1C3CBA3FE8DD}" type="sibTrans" cxnId="{FD78E45F-79E8-44CF-9742-48125CBDD661}">
      <dgm:prSet/>
      <dgm:spPr/>
      <dgm:t>
        <a:bodyPr/>
        <a:lstStyle/>
        <a:p>
          <a:endParaRPr lang="en-CA"/>
        </a:p>
      </dgm:t>
    </dgm:pt>
    <dgm:pt modelId="{D1AB0859-AAE5-4C71-A6D2-AEA976BA3A1F}" type="pres">
      <dgm:prSet presAssocID="{F2EA976E-22B2-4B80-927A-BE0AE67251CA}" presName="Name0" presStyleCnt="0">
        <dgm:presLayoutVars>
          <dgm:dir/>
          <dgm:animLvl val="lvl"/>
          <dgm:resizeHandles val="exact"/>
        </dgm:presLayoutVars>
      </dgm:prSet>
      <dgm:spPr/>
    </dgm:pt>
    <dgm:pt modelId="{F401986B-3904-40E2-9935-E30B6502491D}" type="pres">
      <dgm:prSet presAssocID="{1DEBD8AC-AE41-4A42-A527-29B5A58E32B1}" presName="parTxOnly" presStyleLbl="node1" presStyleIdx="0" presStyleCnt="3">
        <dgm:presLayoutVars>
          <dgm:chMax val="0"/>
          <dgm:chPref val="0"/>
          <dgm:bulletEnabled val="1"/>
        </dgm:presLayoutVars>
      </dgm:prSet>
      <dgm:spPr/>
    </dgm:pt>
    <dgm:pt modelId="{2F87226F-A3EE-49AB-A327-A013CCE991ED}" type="pres">
      <dgm:prSet presAssocID="{9FCD7B34-C292-4192-93F8-273BB75B9851}" presName="parTxOnlySpace" presStyleCnt="0"/>
      <dgm:spPr/>
    </dgm:pt>
    <dgm:pt modelId="{0B8A7C2B-2393-4C6F-BC70-0DFBBC1984F4}" type="pres">
      <dgm:prSet presAssocID="{AB41DF7D-865D-4103-91DF-34A96B4C2EEE}" presName="parTxOnly" presStyleLbl="node1" presStyleIdx="1" presStyleCnt="3">
        <dgm:presLayoutVars>
          <dgm:chMax val="0"/>
          <dgm:chPref val="0"/>
          <dgm:bulletEnabled val="1"/>
        </dgm:presLayoutVars>
      </dgm:prSet>
      <dgm:spPr/>
    </dgm:pt>
    <dgm:pt modelId="{3A4E5E17-C437-4D72-A21F-68737143FBA6}" type="pres">
      <dgm:prSet presAssocID="{CD12F060-A52E-40E6-B089-39105EA34002}" presName="parTxOnlySpace" presStyleCnt="0"/>
      <dgm:spPr/>
    </dgm:pt>
    <dgm:pt modelId="{B16883F0-2371-4227-A2E9-07D2B93C1DAA}" type="pres">
      <dgm:prSet presAssocID="{29775FBD-13DE-44DF-96C5-8C5FC4DFE80C}" presName="parTxOnly" presStyleLbl="node1" presStyleIdx="2" presStyleCnt="3">
        <dgm:presLayoutVars>
          <dgm:chMax val="0"/>
          <dgm:chPref val="0"/>
          <dgm:bulletEnabled val="1"/>
        </dgm:presLayoutVars>
      </dgm:prSet>
      <dgm:spPr/>
    </dgm:pt>
  </dgm:ptLst>
  <dgm:cxnLst>
    <dgm:cxn modelId="{7EC98D18-6047-4DD2-9C6C-E9720E9C89CB}" type="presOf" srcId="{29775FBD-13DE-44DF-96C5-8C5FC4DFE80C}" destId="{B16883F0-2371-4227-A2E9-07D2B93C1DAA}" srcOrd="0" destOrd="0" presId="urn:microsoft.com/office/officeart/2005/8/layout/chevron1"/>
    <dgm:cxn modelId="{BF2CEA21-5762-4247-845A-C775DB2F74DF}" srcId="{F2EA976E-22B2-4B80-927A-BE0AE67251CA}" destId="{1DEBD8AC-AE41-4A42-A527-29B5A58E32B1}" srcOrd="0" destOrd="0" parTransId="{E5371F39-10FA-48EC-B478-4EE8702977EB}" sibTransId="{9FCD7B34-C292-4192-93F8-273BB75B9851}"/>
    <dgm:cxn modelId="{FD78E45F-79E8-44CF-9742-48125CBDD661}" srcId="{F2EA976E-22B2-4B80-927A-BE0AE67251CA}" destId="{29775FBD-13DE-44DF-96C5-8C5FC4DFE80C}" srcOrd="2" destOrd="0" parTransId="{1B3E7C30-2BC3-43C5-8C0C-15F384723EF9}" sibTransId="{8D349247-12AA-4FD0-8572-1C3CBA3FE8DD}"/>
    <dgm:cxn modelId="{EF43BC51-8868-41A9-9EFE-B516DD6FBEB9}" srcId="{F2EA976E-22B2-4B80-927A-BE0AE67251CA}" destId="{AB41DF7D-865D-4103-91DF-34A96B4C2EEE}" srcOrd="1" destOrd="0" parTransId="{C74916EC-5809-4298-9374-0030145F4FE0}" sibTransId="{CD12F060-A52E-40E6-B089-39105EA34002}"/>
    <dgm:cxn modelId="{C0D5E192-1476-4A87-A1CB-BC0B0319C751}" type="presOf" srcId="{F2EA976E-22B2-4B80-927A-BE0AE67251CA}" destId="{D1AB0859-AAE5-4C71-A6D2-AEA976BA3A1F}" srcOrd="0" destOrd="0" presId="urn:microsoft.com/office/officeart/2005/8/layout/chevron1"/>
    <dgm:cxn modelId="{6B306495-7AD9-44C6-B316-0972945D5888}" type="presOf" srcId="{1DEBD8AC-AE41-4A42-A527-29B5A58E32B1}" destId="{F401986B-3904-40E2-9935-E30B6502491D}" srcOrd="0" destOrd="0" presId="urn:microsoft.com/office/officeart/2005/8/layout/chevron1"/>
    <dgm:cxn modelId="{1EB3EFAB-E520-476D-AA04-3FEE1B286980}" type="presOf" srcId="{AB41DF7D-865D-4103-91DF-34A96B4C2EEE}" destId="{0B8A7C2B-2393-4C6F-BC70-0DFBBC1984F4}" srcOrd="0" destOrd="0" presId="urn:microsoft.com/office/officeart/2005/8/layout/chevron1"/>
    <dgm:cxn modelId="{DFC0A20B-06DA-42EA-8B3F-ECDE65F1F30E}" type="presParOf" srcId="{D1AB0859-AAE5-4C71-A6D2-AEA976BA3A1F}" destId="{F401986B-3904-40E2-9935-E30B6502491D}" srcOrd="0" destOrd="0" presId="urn:microsoft.com/office/officeart/2005/8/layout/chevron1"/>
    <dgm:cxn modelId="{13130ACA-4846-4F71-972D-69401513A52A}" type="presParOf" srcId="{D1AB0859-AAE5-4C71-A6D2-AEA976BA3A1F}" destId="{2F87226F-A3EE-49AB-A327-A013CCE991ED}" srcOrd="1" destOrd="0" presId="urn:microsoft.com/office/officeart/2005/8/layout/chevron1"/>
    <dgm:cxn modelId="{9AD33AEB-A05F-4EED-8235-E6D17A96C4A2}" type="presParOf" srcId="{D1AB0859-AAE5-4C71-A6D2-AEA976BA3A1F}" destId="{0B8A7C2B-2393-4C6F-BC70-0DFBBC1984F4}" srcOrd="2" destOrd="0" presId="urn:microsoft.com/office/officeart/2005/8/layout/chevron1"/>
    <dgm:cxn modelId="{D7849711-6D3A-4685-BD66-64402A103D99}" type="presParOf" srcId="{D1AB0859-AAE5-4C71-A6D2-AEA976BA3A1F}" destId="{3A4E5E17-C437-4D72-A21F-68737143FBA6}" srcOrd="3" destOrd="0" presId="urn:microsoft.com/office/officeart/2005/8/layout/chevron1"/>
    <dgm:cxn modelId="{A22509E3-B7BB-4D7A-ACFB-67A32829054D}" type="presParOf" srcId="{D1AB0859-AAE5-4C71-A6D2-AEA976BA3A1F}" destId="{B16883F0-2371-4227-A2E9-07D2B93C1DAA}"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2EA976E-22B2-4B80-927A-BE0AE67251CA}"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n-CA"/>
        </a:p>
      </dgm:t>
    </dgm:pt>
    <dgm:pt modelId="{1DEBD8AC-AE41-4A42-A527-29B5A58E32B1}">
      <dgm:prSet phldrT="[Text]" phldr="0"/>
      <dgm:spPr/>
      <dgm:t>
        <a:bodyPr/>
        <a:lstStyle/>
        <a:p>
          <a:r>
            <a:rPr lang="en-US"/>
            <a:t>Power Automate</a:t>
          </a:r>
          <a:endParaRPr lang="en-CA"/>
        </a:p>
      </dgm:t>
    </dgm:pt>
    <dgm:pt modelId="{E5371F39-10FA-48EC-B478-4EE8702977EB}" type="parTrans" cxnId="{BF2CEA21-5762-4247-845A-C775DB2F74DF}">
      <dgm:prSet/>
      <dgm:spPr/>
      <dgm:t>
        <a:bodyPr/>
        <a:lstStyle/>
        <a:p>
          <a:endParaRPr lang="en-CA"/>
        </a:p>
      </dgm:t>
    </dgm:pt>
    <dgm:pt modelId="{9FCD7B34-C292-4192-93F8-273BB75B9851}" type="sibTrans" cxnId="{BF2CEA21-5762-4247-845A-C775DB2F74DF}">
      <dgm:prSet/>
      <dgm:spPr/>
      <dgm:t>
        <a:bodyPr/>
        <a:lstStyle/>
        <a:p>
          <a:endParaRPr lang="en-CA"/>
        </a:p>
      </dgm:t>
    </dgm:pt>
    <dgm:pt modelId="{AB41DF7D-865D-4103-91DF-34A96B4C2EEE}">
      <dgm:prSet phldrT="[Text]" phldr="0"/>
      <dgm:spPr/>
      <dgm:t>
        <a:bodyPr/>
        <a:lstStyle/>
        <a:p>
          <a:r>
            <a:rPr lang="en-US"/>
            <a:t>Bot Framework Composer</a:t>
          </a:r>
          <a:endParaRPr lang="en-CA"/>
        </a:p>
      </dgm:t>
    </dgm:pt>
    <dgm:pt modelId="{C74916EC-5809-4298-9374-0030145F4FE0}" type="parTrans" cxnId="{EF43BC51-8868-41A9-9EFE-B516DD6FBEB9}">
      <dgm:prSet/>
      <dgm:spPr/>
      <dgm:t>
        <a:bodyPr/>
        <a:lstStyle/>
        <a:p>
          <a:endParaRPr lang="en-CA"/>
        </a:p>
      </dgm:t>
    </dgm:pt>
    <dgm:pt modelId="{CD12F060-A52E-40E6-B089-39105EA34002}" type="sibTrans" cxnId="{EF43BC51-8868-41A9-9EFE-B516DD6FBEB9}">
      <dgm:prSet/>
      <dgm:spPr/>
      <dgm:t>
        <a:bodyPr/>
        <a:lstStyle/>
        <a:p>
          <a:endParaRPr lang="en-CA"/>
        </a:p>
      </dgm:t>
    </dgm:pt>
    <dgm:pt modelId="{29775FBD-13DE-44DF-96C5-8C5FC4DFE80C}">
      <dgm:prSet phldrT="[Text]" phldr="0"/>
      <dgm:spPr/>
      <dgm:t>
        <a:bodyPr/>
        <a:lstStyle/>
        <a:p>
          <a:r>
            <a:rPr lang="en-US"/>
            <a:t>Bot Framework Skills</a:t>
          </a:r>
          <a:endParaRPr lang="en-CA"/>
        </a:p>
      </dgm:t>
    </dgm:pt>
    <dgm:pt modelId="{1B3E7C30-2BC3-43C5-8C0C-15F384723EF9}" type="parTrans" cxnId="{FD78E45F-79E8-44CF-9742-48125CBDD661}">
      <dgm:prSet/>
      <dgm:spPr/>
      <dgm:t>
        <a:bodyPr/>
        <a:lstStyle/>
        <a:p>
          <a:endParaRPr lang="en-CA"/>
        </a:p>
      </dgm:t>
    </dgm:pt>
    <dgm:pt modelId="{8D349247-12AA-4FD0-8572-1C3CBA3FE8DD}" type="sibTrans" cxnId="{FD78E45F-79E8-44CF-9742-48125CBDD661}">
      <dgm:prSet/>
      <dgm:spPr/>
      <dgm:t>
        <a:bodyPr/>
        <a:lstStyle/>
        <a:p>
          <a:endParaRPr lang="en-CA"/>
        </a:p>
      </dgm:t>
    </dgm:pt>
    <dgm:pt modelId="{D1AB0859-AAE5-4C71-A6D2-AEA976BA3A1F}" type="pres">
      <dgm:prSet presAssocID="{F2EA976E-22B2-4B80-927A-BE0AE67251CA}" presName="Name0" presStyleCnt="0">
        <dgm:presLayoutVars>
          <dgm:dir/>
          <dgm:animLvl val="lvl"/>
          <dgm:resizeHandles val="exact"/>
        </dgm:presLayoutVars>
      </dgm:prSet>
      <dgm:spPr/>
    </dgm:pt>
    <dgm:pt modelId="{F401986B-3904-40E2-9935-E30B6502491D}" type="pres">
      <dgm:prSet presAssocID="{1DEBD8AC-AE41-4A42-A527-29B5A58E32B1}" presName="parTxOnly" presStyleLbl="node1" presStyleIdx="0" presStyleCnt="3">
        <dgm:presLayoutVars>
          <dgm:chMax val="0"/>
          <dgm:chPref val="0"/>
          <dgm:bulletEnabled val="1"/>
        </dgm:presLayoutVars>
      </dgm:prSet>
      <dgm:spPr/>
    </dgm:pt>
    <dgm:pt modelId="{2F87226F-A3EE-49AB-A327-A013CCE991ED}" type="pres">
      <dgm:prSet presAssocID="{9FCD7B34-C292-4192-93F8-273BB75B9851}" presName="parTxOnlySpace" presStyleCnt="0"/>
      <dgm:spPr/>
    </dgm:pt>
    <dgm:pt modelId="{0B8A7C2B-2393-4C6F-BC70-0DFBBC1984F4}" type="pres">
      <dgm:prSet presAssocID="{AB41DF7D-865D-4103-91DF-34A96B4C2EEE}" presName="parTxOnly" presStyleLbl="node1" presStyleIdx="1" presStyleCnt="3">
        <dgm:presLayoutVars>
          <dgm:chMax val="0"/>
          <dgm:chPref val="0"/>
          <dgm:bulletEnabled val="1"/>
        </dgm:presLayoutVars>
      </dgm:prSet>
      <dgm:spPr/>
    </dgm:pt>
    <dgm:pt modelId="{3A4E5E17-C437-4D72-A21F-68737143FBA6}" type="pres">
      <dgm:prSet presAssocID="{CD12F060-A52E-40E6-B089-39105EA34002}" presName="parTxOnlySpace" presStyleCnt="0"/>
      <dgm:spPr/>
    </dgm:pt>
    <dgm:pt modelId="{B16883F0-2371-4227-A2E9-07D2B93C1DAA}" type="pres">
      <dgm:prSet presAssocID="{29775FBD-13DE-44DF-96C5-8C5FC4DFE80C}" presName="parTxOnly" presStyleLbl="node1" presStyleIdx="2" presStyleCnt="3">
        <dgm:presLayoutVars>
          <dgm:chMax val="0"/>
          <dgm:chPref val="0"/>
          <dgm:bulletEnabled val="1"/>
        </dgm:presLayoutVars>
      </dgm:prSet>
      <dgm:spPr/>
    </dgm:pt>
  </dgm:ptLst>
  <dgm:cxnLst>
    <dgm:cxn modelId="{BF2CEA21-5762-4247-845A-C775DB2F74DF}" srcId="{F2EA976E-22B2-4B80-927A-BE0AE67251CA}" destId="{1DEBD8AC-AE41-4A42-A527-29B5A58E32B1}" srcOrd="0" destOrd="0" parTransId="{E5371F39-10FA-48EC-B478-4EE8702977EB}" sibTransId="{9FCD7B34-C292-4192-93F8-273BB75B9851}"/>
    <dgm:cxn modelId="{E4A63829-0624-432D-8AC1-220447460713}" type="presOf" srcId="{F2EA976E-22B2-4B80-927A-BE0AE67251CA}" destId="{D1AB0859-AAE5-4C71-A6D2-AEA976BA3A1F}" srcOrd="0" destOrd="0" presId="urn:microsoft.com/office/officeart/2005/8/layout/chevron1"/>
    <dgm:cxn modelId="{FD78E45F-79E8-44CF-9742-48125CBDD661}" srcId="{F2EA976E-22B2-4B80-927A-BE0AE67251CA}" destId="{29775FBD-13DE-44DF-96C5-8C5FC4DFE80C}" srcOrd="2" destOrd="0" parTransId="{1B3E7C30-2BC3-43C5-8C0C-15F384723EF9}" sibTransId="{8D349247-12AA-4FD0-8572-1C3CBA3FE8DD}"/>
    <dgm:cxn modelId="{EF43BC51-8868-41A9-9EFE-B516DD6FBEB9}" srcId="{F2EA976E-22B2-4B80-927A-BE0AE67251CA}" destId="{AB41DF7D-865D-4103-91DF-34A96B4C2EEE}" srcOrd="1" destOrd="0" parTransId="{C74916EC-5809-4298-9374-0030145F4FE0}" sibTransId="{CD12F060-A52E-40E6-B089-39105EA34002}"/>
    <dgm:cxn modelId="{F139E6B3-BA90-427B-AEEA-F8FC59C45235}" type="presOf" srcId="{1DEBD8AC-AE41-4A42-A527-29B5A58E32B1}" destId="{F401986B-3904-40E2-9935-E30B6502491D}" srcOrd="0" destOrd="0" presId="urn:microsoft.com/office/officeart/2005/8/layout/chevron1"/>
    <dgm:cxn modelId="{C9EA0AC0-57B2-4E19-AEFC-3935063FF4EC}" type="presOf" srcId="{29775FBD-13DE-44DF-96C5-8C5FC4DFE80C}" destId="{B16883F0-2371-4227-A2E9-07D2B93C1DAA}" srcOrd="0" destOrd="0" presId="urn:microsoft.com/office/officeart/2005/8/layout/chevron1"/>
    <dgm:cxn modelId="{ABE797E8-A5DA-4D98-9C48-F9B8112A171D}" type="presOf" srcId="{AB41DF7D-865D-4103-91DF-34A96B4C2EEE}" destId="{0B8A7C2B-2393-4C6F-BC70-0DFBBC1984F4}" srcOrd="0" destOrd="0" presId="urn:microsoft.com/office/officeart/2005/8/layout/chevron1"/>
    <dgm:cxn modelId="{147C77F7-07B5-460A-BB01-3B3507804B33}" type="presParOf" srcId="{D1AB0859-AAE5-4C71-A6D2-AEA976BA3A1F}" destId="{F401986B-3904-40E2-9935-E30B6502491D}" srcOrd="0" destOrd="0" presId="urn:microsoft.com/office/officeart/2005/8/layout/chevron1"/>
    <dgm:cxn modelId="{607FFC8E-9071-4609-81A7-FA7A24289655}" type="presParOf" srcId="{D1AB0859-AAE5-4C71-A6D2-AEA976BA3A1F}" destId="{2F87226F-A3EE-49AB-A327-A013CCE991ED}" srcOrd="1" destOrd="0" presId="urn:microsoft.com/office/officeart/2005/8/layout/chevron1"/>
    <dgm:cxn modelId="{3D7FF14A-A847-4CFC-BB9B-250289981B4B}" type="presParOf" srcId="{D1AB0859-AAE5-4C71-A6D2-AEA976BA3A1F}" destId="{0B8A7C2B-2393-4C6F-BC70-0DFBBC1984F4}" srcOrd="2" destOrd="0" presId="urn:microsoft.com/office/officeart/2005/8/layout/chevron1"/>
    <dgm:cxn modelId="{69D76328-C312-4487-8268-9BFEC922D7CB}" type="presParOf" srcId="{D1AB0859-AAE5-4C71-A6D2-AEA976BA3A1F}" destId="{3A4E5E17-C437-4D72-A21F-68737143FBA6}" srcOrd="3" destOrd="0" presId="urn:microsoft.com/office/officeart/2005/8/layout/chevron1"/>
    <dgm:cxn modelId="{0F3BF4B0-91B4-4ED7-9752-3F4D1F9EE54E}" type="presParOf" srcId="{D1AB0859-AAE5-4C71-A6D2-AEA976BA3A1F}" destId="{B16883F0-2371-4227-A2E9-07D2B93C1DAA}"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777B2D-5D77-4A89-98D5-27B10C9B71AB}"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633BA8D2-2BA5-4562-ADF6-FB2F0E896AB1}">
      <dgm:prSet phldrT="[Text]"/>
      <dgm:spPr/>
      <dgm:t>
        <a:bodyPr/>
        <a:lstStyle/>
        <a:p>
          <a:r>
            <a:rPr lang="en-US"/>
            <a:t>Power Automate</a:t>
          </a:r>
        </a:p>
      </dgm:t>
    </dgm:pt>
    <dgm:pt modelId="{0785D416-1DC9-4A83-A771-60DD7006DC4C}" type="parTrans" cxnId="{CF5CB3BC-3E28-40E1-8727-E8E92C2458D4}">
      <dgm:prSet/>
      <dgm:spPr/>
      <dgm:t>
        <a:bodyPr/>
        <a:lstStyle/>
        <a:p>
          <a:endParaRPr lang="en-US"/>
        </a:p>
      </dgm:t>
    </dgm:pt>
    <dgm:pt modelId="{27593814-4DAD-46F8-8667-F20C0C861AC2}" type="sibTrans" cxnId="{CF5CB3BC-3E28-40E1-8727-E8E92C2458D4}">
      <dgm:prSet/>
      <dgm:spPr/>
      <dgm:t>
        <a:bodyPr/>
        <a:lstStyle/>
        <a:p>
          <a:endParaRPr lang="en-US"/>
        </a:p>
      </dgm:t>
    </dgm:pt>
    <dgm:pt modelId="{661D13A0-3DCB-4583-B589-1E12FB2A86A2}">
      <dgm:prSet phldrT="[Text]"/>
      <dgm:spPr/>
      <dgm:t>
        <a:bodyPr/>
        <a:lstStyle/>
        <a:p>
          <a:r>
            <a:rPr lang="en-US"/>
            <a:t>Maintains Power Platform low-code experience</a:t>
          </a:r>
        </a:p>
      </dgm:t>
    </dgm:pt>
    <dgm:pt modelId="{CF1C7536-5853-4817-BFB9-324F8CFD770A}" type="parTrans" cxnId="{F9E5F1FE-5FFC-4358-9BC1-95140F406C4F}">
      <dgm:prSet/>
      <dgm:spPr/>
      <dgm:t>
        <a:bodyPr/>
        <a:lstStyle/>
        <a:p>
          <a:endParaRPr lang="en-US"/>
        </a:p>
      </dgm:t>
    </dgm:pt>
    <dgm:pt modelId="{AB237BC8-90E6-468F-903A-2F3A510C77B9}" type="sibTrans" cxnId="{F9E5F1FE-5FFC-4358-9BC1-95140F406C4F}">
      <dgm:prSet/>
      <dgm:spPr/>
      <dgm:t>
        <a:bodyPr/>
        <a:lstStyle/>
        <a:p>
          <a:endParaRPr lang="en-US"/>
        </a:p>
      </dgm:t>
    </dgm:pt>
    <dgm:pt modelId="{12A2D647-1342-423C-A51B-304BD013C27F}">
      <dgm:prSet phldrT="[Text]"/>
      <dgm:spPr/>
      <dgm:t>
        <a:bodyPr/>
        <a:lstStyle/>
        <a:p>
          <a:r>
            <a:rPr lang="en-US"/>
            <a:t>Use huge library of connectors</a:t>
          </a:r>
        </a:p>
      </dgm:t>
    </dgm:pt>
    <dgm:pt modelId="{D6FCDF08-4AF7-46C3-8698-9BBBAE175A95}" type="parTrans" cxnId="{1D32E4F2-B60E-4CA4-9E68-403ED6B76B89}">
      <dgm:prSet/>
      <dgm:spPr/>
      <dgm:t>
        <a:bodyPr/>
        <a:lstStyle/>
        <a:p>
          <a:endParaRPr lang="en-US"/>
        </a:p>
      </dgm:t>
    </dgm:pt>
    <dgm:pt modelId="{26BAB83E-E2FA-4CF2-98E9-E55EE7993A7A}" type="sibTrans" cxnId="{1D32E4F2-B60E-4CA4-9E68-403ED6B76B89}">
      <dgm:prSet/>
      <dgm:spPr/>
      <dgm:t>
        <a:bodyPr/>
        <a:lstStyle/>
        <a:p>
          <a:endParaRPr lang="en-US"/>
        </a:p>
      </dgm:t>
    </dgm:pt>
    <dgm:pt modelId="{23DE83B8-34D8-40F9-A608-03F7C4129F60}">
      <dgm:prSet phldrT="[Text]"/>
      <dgm:spPr/>
      <dgm:t>
        <a:bodyPr/>
        <a:lstStyle/>
        <a:p>
          <a:r>
            <a:rPr lang="en-US"/>
            <a:t>Bot Framework Composer</a:t>
          </a:r>
        </a:p>
      </dgm:t>
    </dgm:pt>
    <dgm:pt modelId="{1385D6E0-67C1-462F-B6D6-DB711041B786}" type="parTrans" cxnId="{6AE59A4D-2E9B-4181-ACBA-DDAE311A61CA}">
      <dgm:prSet/>
      <dgm:spPr/>
      <dgm:t>
        <a:bodyPr/>
        <a:lstStyle/>
        <a:p>
          <a:endParaRPr lang="en-US"/>
        </a:p>
      </dgm:t>
    </dgm:pt>
    <dgm:pt modelId="{F5221EE8-1E7A-4332-9FC8-3EE431AF5A40}" type="sibTrans" cxnId="{6AE59A4D-2E9B-4181-ACBA-DDAE311A61CA}">
      <dgm:prSet/>
      <dgm:spPr/>
      <dgm:t>
        <a:bodyPr/>
        <a:lstStyle/>
        <a:p>
          <a:endParaRPr lang="en-US"/>
        </a:p>
      </dgm:t>
    </dgm:pt>
    <dgm:pt modelId="{508850AE-3DE9-4B8A-9790-C905EF419084}">
      <dgm:prSet phldrT="[Text]"/>
      <dgm:spPr/>
      <dgm:t>
        <a:bodyPr/>
        <a:lstStyle/>
        <a:p>
          <a:r>
            <a:rPr lang="en-US"/>
            <a:t>Pro-dev low-code experience</a:t>
          </a:r>
        </a:p>
      </dgm:t>
    </dgm:pt>
    <dgm:pt modelId="{7BB836A1-13D7-44EE-9301-4099E56D2E9F}" type="parTrans" cxnId="{376E5276-8AAC-4390-AD3D-A1473A68B95C}">
      <dgm:prSet/>
      <dgm:spPr/>
      <dgm:t>
        <a:bodyPr/>
        <a:lstStyle/>
        <a:p>
          <a:endParaRPr lang="en-US"/>
        </a:p>
      </dgm:t>
    </dgm:pt>
    <dgm:pt modelId="{A525A4DE-A4EE-4B7A-9F95-891C98605E81}" type="sibTrans" cxnId="{376E5276-8AAC-4390-AD3D-A1473A68B95C}">
      <dgm:prSet/>
      <dgm:spPr/>
      <dgm:t>
        <a:bodyPr/>
        <a:lstStyle/>
        <a:p>
          <a:endParaRPr lang="en-US"/>
        </a:p>
      </dgm:t>
    </dgm:pt>
    <dgm:pt modelId="{B09BF391-F000-4CBC-94BB-B62B71D95B5A}">
      <dgm:prSet phldrT="[Text]"/>
      <dgm:spPr/>
      <dgm:t>
        <a:bodyPr/>
        <a:lstStyle/>
        <a:p>
          <a:r>
            <a:rPr lang="en-US"/>
            <a:t>Custom tooling running on desktop</a:t>
          </a:r>
        </a:p>
      </dgm:t>
    </dgm:pt>
    <dgm:pt modelId="{61209209-3539-4BE0-AF97-C1CEEC2EC945}" type="parTrans" cxnId="{8B734A8C-92CC-44C8-9046-47D437159447}">
      <dgm:prSet/>
      <dgm:spPr/>
      <dgm:t>
        <a:bodyPr/>
        <a:lstStyle/>
        <a:p>
          <a:endParaRPr lang="en-US"/>
        </a:p>
      </dgm:t>
    </dgm:pt>
    <dgm:pt modelId="{A2077E9A-946B-4571-A066-46CB0384F178}" type="sibTrans" cxnId="{8B734A8C-92CC-44C8-9046-47D437159447}">
      <dgm:prSet/>
      <dgm:spPr/>
      <dgm:t>
        <a:bodyPr/>
        <a:lstStyle/>
        <a:p>
          <a:endParaRPr lang="en-US"/>
        </a:p>
      </dgm:t>
    </dgm:pt>
    <dgm:pt modelId="{90DB660B-97F3-421A-A3FA-9C6FABE076DE}">
      <dgm:prSet phldrT="[Text]"/>
      <dgm:spPr/>
      <dgm:t>
        <a:bodyPr/>
        <a:lstStyle/>
        <a:p>
          <a:r>
            <a:rPr lang="en-US"/>
            <a:t>Bot Framework Skills</a:t>
          </a:r>
        </a:p>
      </dgm:t>
    </dgm:pt>
    <dgm:pt modelId="{1523FB0F-CD68-49E3-81AB-CB4A23888A80}" type="parTrans" cxnId="{95B5DC07-3082-4DB6-8B5F-C8A7B11E4154}">
      <dgm:prSet/>
      <dgm:spPr/>
      <dgm:t>
        <a:bodyPr/>
        <a:lstStyle/>
        <a:p>
          <a:endParaRPr lang="en-US"/>
        </a:p>
      </dgm:t>
    </dgm:pt>
    <dgm:pt modelId="{F2AE2696-F7BF-4D36-9221-42CF2E0E6D14}" type="sibTrans" cxnId="{95B5DC07-3082-4DB6-8B5F-C8A7B11E4154}">
      <dgm:prSet/>
      <dgm:spPr/>
      <dgm:t>
        <a:bodyPr/>
        <a:lstStyle/>
        <a:p>
          <a:endParaRPr lang="en-US"/>
        </a:p>
      </dgm:t>
    </dgm:pt>
    <dgm:pt modelId="{912C6A0F-2DC6-48F9-A484-1F84C0E6A13F}">
      <dgm:prSet phldrT="[Text]"/>
      <dgm:spPr/>
      <dgm:t>
        <a:bodyPr/>
        <a:lstStyle/>
        <a:p>
          <a:r>
            <a:rPr lang="en-US"/>
            <a:t>Pro-dev code experience</a:t>
          </a:r>
        </a:p>
      </dgm:t>
    </dgm:pt>
    <dgm:pt modelId="{3F0054A2-9FC2-44CC-BBB0-43A286D3D296}" type="parTrans" cxnId="{BE3600AE-9C8E-4B2B-BE3A-308512DB7CF9}">
      <dgm:prSet/>
      <dgm:spPr/>
      <dgm:t>
        <a:bodyPr/>
        <a:lstStyle/>
        <a:p>
          <a:endParaRPr lang="en-US"/>
        </a:p>
      </dgm:t>
    </dgm:pt>
    <dgm:pt modelId="{09C047F5-989B-415B-9DCE-68C27068D472}" type="sibTrans" cxnId="{BE3600AE-9C8E-4B2B-BE3A-308512DB7CF9}">
      <dgm:prSet/>
      <dgm:spPr/>
      <dgm:t>
        <a:bodyPr/>
        <a:lstStyle/>
        <a:p>
          <a:endParaRPr lang="en-US"/>
        </a:p>
      </dgm:t>
    </dgm:pt>
    <dgm:pt modelId="{50C35458-9D6E-4BE3-9845-2EE8FA6A1A54}">
      <dgm:prSet phldrT="[Text]"/>
      <dgm:spPr/>
      <dgm:t>
        <a:bodyPr/>
        <a:lstStyle/>
        <a:p>
          <a:r>
            <a:rPr lang="en-US"/>
            <a:t>Built using IDE (e.g. Visual Studio)</a:t>
          </a:r>
        </a:p>
      </dgm:t>
    </dgm:pt>
    <dgm:pt modelId="{71060459-D4E5-4141-A150-B88F148B9D6D}" type="parTrans" cxnId="{BD7FAA3E-10B8-49AF-B603-0DBBBACBFA25}">
      <dgm:prSet/>
      <dgm:spPr/>
      <dgm:t>
        <a:bodyPr/>
        <a:lstStyle/>
        <a:p>
          <a:endParaRPr lang="en-US"/>
        </a:p>
      </dgm:t>
    </dgm:pt>
    <dgm:pt modelId="{12925CC7-1747-4A52-A4B8-6C123326923B}" type="sibTrans" cxnId="{BD7FAA3E-10B8-49AF-B603-0DBBBACBFA25}">
      <dgm:prSet/>
      <dgm:spPr/>
      <dgm:t>
        <a:bodyPr/>
        <a:lstStyle/>
        <a:p>
          <a:endParaRPr lang="en-US"/>
        </a:p>
      </dgm:t>
    </dgm:pt>
    <dgm:pt modelId="{8361E994-3005-4E0D-AD37-D3831C06663C}">
      <dgm:prSet phldrT="[Text]"/>
      <dgm:spPr/>
      <dgm:t>
        <a:bodyPr/>
        <a:lstStyle/>
        <a:p>
          <a:endParaRPr lang="en-US"/>
        </a:p>
      </dgm:t>
    </dgm:pt>
    <dgm:pt modelId="{D641309D-DA91-49C4-8C40-FAF009D8BE57}" type="parTrans" cxnId="{F809B5F8-99AD-4CEB-BFE7-485FDA17403D}">
      <dgm:prSet/>
      <dgm:spPr/>
      <dgm:t>
        <a:bodyPr/>
        <a:lstStyle/>
        <a:p>
          <a:endParaRPr lang="en-US"/>
        </a:p>
      </dgm:t>
    </dgm:pt>
    <dgm:pt modelId="{B89CAB82-E821-4D31-AFB8-B16B86668A79}" type="sibTrans" cxnId="{F809B5F8-99AD-4CEB-BFE7-485FDA17403D}">
      <dgm:prSet/>
      <dgm:spPr/>
      <dgm:t>
        <a:bodyPr/>
        <a:lstStyle/>
        <a:p>
          <a:endParaRPr lang="en-US"/>
        </a:p>
      </dgm:t>
    </dgm:pt>
    <dgm:pt modelId="{0F3C1B7C-6401-4982-9B0B-E4134F02F415}">
      <dgm:prSet phldrT="[Text]"/>
      <dgm:spPr/>
      <dgm:t>
        <a:bodyPr/>
        <a:lstStyle/>
        <a:p>
          <a:r>
            <a:rPr lang="en-US"/>
            <a:t>Runs in Power Automate process</a:t>
          </a:r>
        </a:p>
      </dgm:t>
    </dgm:pt>
    <dgm:pt modelId="{F5D5DBFF-D36B-482A-8084-6F23E1D409CD}" type="parTrans" cxnId="{E3D022E1-6CAA-4A2A-9E33-59A5920A55AE}">
      <dgm:prSet/>
      <dgm:spPr/>
      <dgm:t>
        <a:bodyPr/>
        <a:lstStyle/>
        <a:p>
          <a:endParaRPr lang="en-US"/>
        </a:p>
      </dgm:t>
    </dgm:pt>
    <dgm:pt modelId="{806BC33D-AA9F-4505-B271-F20B8D634748}" type="sibTrans" cxnId="{E3D022E1-6CAA-4A2A-9E33-59A5920A55AE}">
      <dgm:prSet/>
      <dgm:spPr/>
      <dgm:t>
        <a:bodyPr/>
        <a:lstStyle/>
        <a:p>
          <a:endParaRPr lang="en-US"/>
        </a:p>
      </dgm:t>
    </dgm:pt>
    <dgm:pt modelId="{D92543C1-8299-4513-A4B3-9DEA5A1E3728}">
      <dgm:prSet phldrT="[Text]"/>
      <dgm:spPr/>
      <dgm:t>
        <a:bodyPr/>
        <a:lstStyle/>
        <a:p>
          <a:r>
            <a:rPr lang="en-US"/>
            <a:t>Backend integration: yes</a:t>
          </a:r>
        </a:p>
      </dgm:t>
    </dgm:pt>
    <dgm:pt modelId="{AE3E7EB0-6D3E-4119-AC9B-B63CAC2DC4B5}" type="parTrans" cxnId="{5D8CA08D-84BC-4B46-8B73-2E4D8188A717}">
      <dgm:prSet/>
      <dgm:spPr/>
      <dgm:t>
        <a:bodyPr/>
        <a:lstStyle/>
        <a:p>
          <a:endParaRPr lang="en-US"/>
        </a:p>
      </dgm:t>
    </dgm:pt>
    <dgm:pt modelId="{2CD4A9D6-A26A-41D2-AE0C-7E0B3E88F80C}" type="sibTrans" cxnId="{5D8CA08D-84BC-4B46-8B73-2E4D8188A717}">
      <dgm:prSet/>
      <dgm:spPr/>
      <dgm:t>
        <a:bodyPr/>
        <a:lstStyle/>
        <a:p>
          <a:endParaRPr lang="en-US"/>
        </a:p>
      </dgm:t>
    </dgm:pt>
    <dgm:pt modelId="{8C6F692B-36F2-443B-B2F8-2F8AAA77C28D}">
      <dgm:prSet phldrT="[Text]"/>
      <dgm:spPr/>
      <dgm:t>
        <a:bodyPr/>
        <a:lstStyle/>
        <a:p>
          <a:r>
            <a:rPr lang="en-US"/>
            <a:t>Dialog control: no</a:t>
          </a:r>
        </a:p>
      </dgm:t>
    </dgm:pt>
    <dgm:pt modelId="{564885F5-8B0F-453E-8D0D-611D786DCD82}" type="parTrans" cxnId="{964EFDB9-32A4-4244-9A00-99D28B961BB4}">
      <dgm:prSet/>
      <dgm:spPr/>
      <dgm:t>
        <a:bodyPr/>
        <a:lstStyle/>
        <a:p>
          <a:endParaRPr lang="en-US"/>
        </a:p>
      </dgm:t>
    </dgm:pt>
    <dgm:pt modelId="{6CF40CF9-A6DA-4D84-BFAE-0FCDB9352FDC}" type="sibTrans" cxnId="{964EFDB9-32A4-4244-9A00-99D28B961BB4}">
      <dgm:prSet/>
      <dgm:spPr/>
      <dgm:t>
        <a:bodyPr/>
        <a:lstStyle/>
        <a:p>
          <a:endParaRPr lang="en-US"/>
        </a:p>
      </dgm:t>
    </dgm:pt>
    <dgm:pt modelId="{A4CB5E46-2245-4BE5-A6AC-91BC71A63D68}">
      <dgm:prSet phldrT="[Text]"/>
      <dgm:spPr/>
      <dgm:t>
        <a:bodyPr/>
        <a:lstStyle/>
        <a:p>
          <a:r>
            <a:rPr lang="en-US"/>
            <a:t>ALM using Solutions</a:t>
          </a:r>
        </a:p>
      </dgm:t>
    </dgm:pt>
    <dgm:pt modelId="{F805C370-9981-46E8-BA94-C0BAC1D9D033}" type="parTrans" cxnId="{F7A7AADF-106C-434B-999A-61191C6FDFFB}">
      <dgm:prSet/>
      <dgm:spPr/>
      <dgm:t>
        <a:bodyPr/>
        <a:lstStyle/>
        <a:p>
          <a:endParaRPr lang="en-US"/>
        </a:p>
      </dgm:t>
    </dgm:pt>
    <dgm:pt modelId="{8858EC64-8B0B-4999-98B2-55BF98296778}" type="sibTrans" cxnId="{F7A7AADF-106C-434B-999A-61191C6FDFFB}">
      <dgm:prSet/>
      <dgm:spPr/>
      <dgm:t>
        <a:bodyPr/>
        <a:lstStyle/>
        <a:p>
          <a:endParaRPr lang="en-US"/>
        </a:p>
      </dgm:t>
    </dgm:pt>
    <dgm:pt modelId="{AADFC34D-8B6D-467E-842A-B6C29A881D7A}">
      <dgm:prSet phldrT="[Text]"/>
      <dgm:spPr/>
      <dgm:t>
        <a:bodyPr/>
        <a:lstStyle/>
        <a:p>
          <a:r>
            <a:rPr lang="en-US"/>
            <a:t>Latency: higher</a:t>
          </a:r>
        </a:p>
      </dgm:t>
    </dgm:pt>
    <dgm:pt modelId="{34A6BE69-91B9-48B6-A954-CBD9C59CBACF}" type="parTrans" cxnId="{339940FF-9BFA-48C9-A8E7-7EF38DA72F21}">
      <dgm:prSet/>
      <dgm:spPr/>
      <dgm:t>
        <a:bodyPr/>
        <a:lstStyle/>
        <a:p>
          <a:endParaRPr lang="en-US"/>
        </a:p>
      </dgm:t>
    </dgm:pt>
    <dgm:pt modelId="{7B5FB1B9-3464-47CD-9819-5F749736D543}" type="sibTrans" cxnId="{339940FF-9BFA-48C9-A8E7-7EF38DA72F21}">
      <dgm:prSet/>
      <dgm:spPr/>
      <dgm:t>
        <a:bodyPr/>
        <a:lstStyle/>
        <a:p>
          <a:endParaRPr lang="en-US"/>
        </a:p>
      </dgm:t>
    </dgm:pt>
    <dgm:pt modelId="{9B0E1C9E-A08B-492E-AB16-2B45B4EB07B8}">
      <dgm:prSet phldrT="[Text]"/>
      <dgm:spPr/>
      <dgm:t>
        <a:bodyPr/>
        <a:lstStyle/>
        <a:p>
          <a:r>
            <a:rPr lang="en-US"/>
            <a:t>Runs in Power Virtual Agents process</a:t>
          </a:r>
        </a:p>
      </dgm:t>
    </dgm:pt>
    <dgm:pt modelId="{EB4E27BE-A4E8-4686-91BE-CC7402067AAC}" type="parTrans" cxnId="{5837968D-F76E-4839-A9CE-334D437A6D0B}">
      <dgm:prSet/>
      <dgm:spPr/>
      <dgm:t>
        <a:bodyPr/>
        <a:lstStyle/>
        <a:p>
          <a:endParaRPr lang="en-US"/>
        </a:p>
      </dgm:t>
    </dgm:pt>
    <dgm:pt modelId="{15FCB04B-390A-4E2E-8332-131DDAA7D8EC}" type="sibTrans" cxnId="{5837968D-F76E-4839-A9CE-334D437A6D0B}">
      <dgm:prSet/>
      <dgm:spPr/>
      <dgm:t>
        <a:bodyPr/>
        <a:lstStyle/>
        <a:p>
          <a:endParaRPr lang="en-US"/>
        </a:p>
      </dgm:t>
    </dgm:pt>
    <dgm:pt modelId="{C172D586-569B-4EE7-A48B-1A11B9FFF7D5}">
      <dgm:prSet phldrT="[Text]"/>
      <dgm:spPr/>
      <dgm:t>
        <a:bodyPr/>
        <a:lstStyle/>
        <a:p>
          <a:r>
            <a:rPr lang="en-US"/>
            <a:t>ALM using Solutions</a:t>
          </a:r>
        </a:p>
      </dgm:t>
    </dgm:pt>
    <dgm:pt modelId="{5498EE9B-7AB3-4F60-B10C-A88176A8528B}" type="parTrans" cxnId="{369A4733-B5EB-4E1C-871C-DA1C97BAC14E}">
      <dgm:prSet/>
      <dgm:spPr/>
      <dgm:t>
        <a:bodyPr/>
        <a:lstStyle/>
        <a:p>
          <a:endParaRPr lang="en-US"/>
        </a:p>
      </dgm:t>
    </dgm:pt>
    <dgm:pt modelId="{973B5C51-C770-4FBE-BCFE-86B1E2AF482D}" type="sibTrans" cxnId="{369A4733-B5EB-4E1C-871C-DA1C97BAC14E}">
      <dgm:prSet/>
      <dgm:spPr/>
      <dgm:t>
        <a:bodyPr/>
        <a:lstStyle/>
        <a:p>
          <a:endParaRPr lang="en-US"/>
        </a:p>
      </dgm:t>
    </dgm:pt>
    <dgm:pt modelId="{6BEB7250-512E-4237-90B2-2EE454E4B5C3}">
      <dgm:prSet phldrT="[Text]"/>
      <dgm:spPr/>
      <dgm:t>
        <a:bodyPr/>
        <a:lstStyle/>
        <a:p>
          <a:r>
            <a:rPr lang="en-US"/>
            <a:t>Backend integration: yes</a:t>
          </a:r>
        </a:p>
      </dgm:t>
    </dgm:pt>
    <dgm:pt modelId="{6068EA87-0A81-492C-8C68-5EE2E191E8FB}" type="parTrans" cxnId="{B9D20214-4231-4275-BD11-75258F27A044}">
      <dgm:prSet/>
      <dgm:spPr/>
      <dgm:t>
        <a:bodyPr/>
        <a:lstStyle/>
        <a:p>
          <a:endParaRPr lang="en-US"/>
        </a:p>
      </dgm:t>
    </dgm:pt>
    <dgm:pt modelId="{2F380359-8C5A-4AC8-ACD3-125413BE49B4}" type="sibTrans" cxnId="{B9D20214-4231-4275-BD11-75258F27A044}">
      <dgm:prSet/>
      <dgm:spPr/>
      <dgm:t>
        <a:bodyPr/>
        <a:lstStyle/>
        <a:p>
          <a:endParaRPr lang="en-US"/>
        </a:p>
      </dgm:t>
    </dgm:pt>
    <dgm:pt modelId="{104E56A2-4565-4B9E-B98A-375C84BFF190}">
      <dgm:prSet/>
      <dgm:spPr/>
      <dgm:t>
        <a:bodyPr/>
        <a:lstStyle/>
        <a:p>
          <a:r>
            <a:rPr lang="en-US"/>
            <a:t>Dialog control: yes</a:t>
          </a:r>
        </a:p>
      </dgm:t>
    </dgm:pt>
    <dgm:pt modelId="{0BE27AA1-729E-48B0-9871-33E058DB3798}" type="parTrans" cxnId="{26D9E795-8345-4BD7-B635-B02AE809DD43}">
      <dgm:prSet/>
      <dgm:spPr/>
      <dgm:t>
        <a:bodyPr/>
        <a:lstStyle/>
        <a:p>
          <a:endParaRPr lang="en-US"/>
        </a:p>
      </dgm:t>
    </dgm:pt>
    <dgm:pt modelId="{FD320BDC-F39D-45A1-B657-C9D42CDA6540}" type="sibTrans" cxnId="{26D9E795-8345-4BD7-B635-B02AE809DD43}">
      <dgm:prSet/>
      <dgm:spPr/>
      <dgm:t>
        <a:bodyPr/>
        <a:lstStyle/>
        <a:p>
          <a:endParaRPr lang="en-US"/>
        </a:p>
      </dgm:t>
    </dgm:pt>
    <dgm:pt modelId="{157F0981-9E99-43FB-940D-00EF8B597048}">
      <dgm:prSet/>
      <dgm:spPr/>
      <dgm:t>
        <a:bodyPr/>
        <a:lstStyle/>
        <a:p>
          <a:r>
            <a:rPr lang="en-US"/>
            <a:t>Latency: lower</a:t>
          </a:r>
        </a:p>
      </dgm:t>
    </dgm:pt>
    <dgm:pt modelId="{3B35000F-8C20-488D-9795-2461937E0F13}" type="parTrans" cxnId="{FC0FB912-6FEA-4232-93A9-900B6FDC0EFA}">
      <dgm:prSet/>
      <dgm:spPr/>
      <dgm:t>
        <a:bodyPr/>
        <a:lstStyle/>
        <a:p>
          <a:endParaRPr lang="en-US"/>
        </a:p>
      </dgm:t>
    </dgm:pt>
    <dgm:pt modelId="{A85D6B59-4EB0-497B-8870-AD2D76A658DF}" type="sibTrans" cxnId="{FC0FB912-6FEA-4232-93A9-900B6FDC0EFA}">
      <dgm:prSet/>
      <dgm:spPr/>
      <dgm:t>
        <a:bodyPr/>
        <a:lstStyle/>
        <a:p>
          <a:endParaRPr lang="en-US"/>
        </a:p>
      </dgm:t>
    </dgm:pt>
    <dgm:pt modelId="{18968166-3A76-4383-96E4-D351DEDD7D7C}">
      <dgm:prSet phldrT="[Text]"/>
      <dgm:spPr/>
      <dgm:t>
        <a:bodyPr/>
        <a:lstStyle/>
        <a:p>
          <a:r>
            <a:rPr lang="en-US"/>
            <a:t>Runs in Azure Bot Service (independently scaleable, additional cost)</a:t>
          </a:r>
        </a:p>
      </dgm:t>
    </dgm:pt>
    <dgm:pt modelId="{5F158F27-58B5-4156-A065-FC32A7F83DC7}" type="parTrans" cxnId="{FA2903BE-F6EC-4BF8-90D1-469EBF847473}">
      <dgm:prSet/>
      <dgm:spPr/>
      <dgm:t>
        <a:bodyPr/>
        <a:lstStyle/>
        <a:p>
          <a:endParaRPr lang="en-US"/>
        </a:p>
      </dgm:t>
    </dgm:pt>
    <dgm:pt modelId="{E2FB0002-79C7-4501-B961-CBC6C493B02E}" type="sibTrans" cxnId="{FA2903BE-F6EC-4BF8-90D1-469EBF847473}">
      <dgm:prSet/>
      <dgm:spPr/>
      <dgm:t>
        <a:bodyPr/>
        <a:lstStyle/>
        <a:p>
          <a:endParaRPr lang="en-US"/>
        </a:p>
      </dgm:t>
    </dgm:pt>
    <dgm:pt modelId="{1B480257-91DA-4D77-9401-5CE21369B478}">
      <dgm:prSet phldrT="[Text]"/>
      <dgm:spPr/>
      <dgm:t>
        <a:bodyPr/>
        <a:lstStyle/>
        <a:p>
          <a:r>
            <a:rPr lang="en-US"/>
            <a:t>ALM is developer's choice (</a:t>
          </a:r>
          <a:r>
            <a:rPr lang="en-US" err="1"/>
            <a:t>e.g</a:t>
          </a:r>
          <a:r>
            <a:rPr lang="en-US"/>
            <a:t> GitHub, Azure DevOps</a:t>
          </a:r>
        </a:p>
      </dgm:t>
    </dgm:pt>
    <dgm:pt modelId="{338E1EB7-1860-4E20-AEEA-D6ABD906A30B}" type="parTrans" cxnId="{76104E1C-7951-40E6-83C6-2BBD4D323D62}">
      <dgm:prSet/>
      <dgm:spPr/>
      <dgm:t>
        <a:bodyPr/>
        <a:lstStyle/>
        <a:p>
          <a:endParaRPr lang="en-US"/>
        </a:p>
      </dgm:t>
    </dgm:pt>
    <dgm:pt modelId="{42533E57-8FC8-4B62-955D-3DC8FF0E048F}" type="sibTrans" cxnId="{76104E1C-7951-40E6-83C6-2BBD4D323D62}">
      <dgm:prSet/>
      <dgm:spPr/>
      <dgm:t>
        <a:bodyPr/>
        <a:lstStyle/>
        <a:p>
          <a:endParaRPr lang="en-US"/>
        </a:p>
      </dgm:t>
    </dgm:pt>
    <dgm:pt modelId="{B900480A-E6F8-41F6-A51B-6CD1C6F1D5C5}">
      <dgm:prSet phldrT="[Text]"/>
      <dgm:spPr/>
      <dgm:t>
        <a:bodyPr/>
        <a:lstStyle/>
        <a:p>
          <a:r>
            <a:rPr lang="en-US"/>
            <a:t>Backend integration: yes</a:t>
          </a:r>
        </a:p>
      </dgm:t>
    </dgm:pt>
    <dgm:pt modelId="{82B5FA5B-DD67-4C7D-A49C-114FE548B91F}" type="parTrans" cxnId="{10CC66F0-F320-44B3-A36C-AD7D7DA95D58}">
      <dgm:prSet/>
      <dgm:spPr/>
      <dgm:t>
        <a:bodyPr/>
        <a:lstStyle/>
        <a:p>
          <a:endParaRPr lang="en-US"/>
        </a:p>
      </dgm:t>
    </dgm:pt>
    <dgm:pt modelId="{5FAD0F99-1CE0-4C81-8E2C-8ECF229D2C6C}" type="sibTrans" cxnId="{10CC66F0-F320-44B3-A36C-AD7D7DA95D58}">
      <dgm:prSet/>
      <dgm:spPr/>
      <dgm:t>
        <a:bodyPr/>
        <a:lstStyle/>
        <a:p>
          <a:endParaRPr lang="en-US"/>
        </a:p>
      </dgm:t>
    </dgm:pt>
    <dgm:pt modelId="{44F554AB-3A3F-4198-8579-584E29D6CD0B}">
      <dgm:prSet/>
      <dgm:spPr/>
      <dgm:t>
        <a:bodyPr/>
        <a:lstStyle/>
        <a:p>
          <a:r>
            <a:rPr lang="en-US"/>
            <a:t>Dialog control: yes</a:t>
          </a:r>
        </a:p>
      </dgm:t>
    </dgm:pt>
    <dgm:pt modelId="{8B59BF11-AB4D-4E4B-B4AE-3BE7D0B19090}" type="parTrans" cxnId="{06CB2525-745F-4A8E-B527-A767CEC58482}">
      <dgm:prSet/>
      <dgm:spPr/>
      <dgm:t>
        <a:bodyPr/>
        <a:lstStyle/>
        <a:p>
          <a:endParaRPr lang="en-US"/>
        </a:p>
      </dgm:t>
    </dgm:pt>
    <dgm:pt modelId="{0D61729C-80BF-4A17-8C73-004D8DAC8475}" type="sibTrans" cxnId="{06CB2525-745F-4A8E-B527-A767CEC58482}">
      <dgm:prSet/>
      <dgm:spPr/>
      <dgm:t>
        <a:bodyPr/>
        <a:lstStyle/>
        <a:p>
          <a:endParaRPr lang="en-US"/>
        </a:p>
      </dgm:t>
    </dgm:pt>
    <dgm:pt modelId="{BDD252E6-FE90-4D49-BC25-7CA04DE0D69B}">
      <dgm:prSet/>
      <dgm:spPr/>
      <dgm:t>
        <a:bodyPr/>
        <a:lstStyle/>
        <a:p>
          <a:r>
            <a:rPr lang="en-US"/>
            <a:t>Latency: lower</a:t>
          </a:r>
        </a:p>
      </dgm:t>
    </dgm:pt>
    <dgm:pt modelId="{7AAB8040-8AF4-4831-8EEA-7DBBED09FF48}" type="parTrans" cxnId="{3BFE938B-1E32-4278-8BA0-307297A59AA0}">
      <dgm:prSet/>
      <dgm:spPr/>
      <dgm:t>
        <a:bodyPr/>
        <a:lstStyle/>
        <a:p>
          <a:endParaRPr lang="en-US"/>
        </a:p>
      </dgm:t>
    </dgm:pt>
    <dgm:pt modelId="{CEC513C0-5284-460B-A4AF-453B270A1568}" type="sibTrans" cxnId="{3BFE938B-1E32-4278-8BA0-307297A59AA0}">
      <dgm:prSet/>
      <dgm:spPr/>
      <dgm:t>
        <a:bodyPr/>
        <a:lstStyle/>
        <a:p>
          <a:endParaRPr lang="en-US"/>
        </a:p>
      </dgm:t>
    </dgm:pt>
    <dgm:pt modelId="{C803E84D-112B-437D-BB5E-FD18D910BC03}">
      <dgm:prSet phldrT="[Text]"/>
      <dgm:spPr/>
      <dgm:t>
        <a:bodyPr/>
        <a:lstStyle/>
        <a:p>
          <a:r>
            <a:rPr lang="en-US"/>
            <a:t>AI engine: PVA</a:t>
          </a:r>
        </a:p>
      </dgm:t>
    </dgm:pt>
    <dgm:pt modelId="{E3FA16FC-18F0-407A-A4C3-FE0BEC47AB09}" type="parTrans" cxnId="{FC8A1FB4-8B05-406A-A06F-06D7AE67187E}">
      <dgm:prSet/>
      <dgm:spPr/>
      <dgm:t>
        <a:bodyPr/>
        <a:lstStyle/>
        <a:p>
          <a:endParaRPr lang="en-US"/>
        </a:p>
      </dgm:t>
    </dgm:pt>
    <dgm:pt modelId="{B03FC107-1B28-40D7-A7ED-7DC845370571}" type="sibTrans" cxnId="{FC8A1FB4-8B05-406A-A06F-06D7AE67187E}">
      <dgm:prSet/>
      <dgm:spPr/>
      <dgm:t>
        <a:bodyPr/>
        <a:lstStyle/>
        <a:p>
          <a:endParaRPr lang="en-US"/>
        </a:p>
      </dgm:t>
    </dgm:pt>
    <dgm:pt modelId="{546AA3EA-717E-4159-93E3-E5D9C3E2B8DD}">
      <dgm:prSet/>
      <dgm:spPr/>
      <dgm:t>
        <a:bodyPr/>
        <a:lstStyle/>
        <a:p>
          <a:r>
            <a:rPr lang="en-US"/>
            <a:t>AI engine: PVA</a:t>
          </a:r>
        </a:p>
      </dgm:t>
    </dgm:pt>
    <dgm:pt modelId="{1366F34E-8196-4E50-8EEC-F9DEAEC172BC}" type="parTrans" cxnId="{A653D5A7-F3AC-4E37-9CB9-DFDC8872D8CF}">
      <dgm:prSet/>
      <dgm:spPr/>
      <dgm:t>
        <a:bodyPr/>
        <a:lstStyle/>
        <a:p>
          <a:endParaRPr lang="en-US"/>
        </a:p>
      </dgm:t>
    </dgm:pt>
    <dgm:pt modelId="{EF1EC12C-87DB-4C11-9474-C4C4C583AE39}" type="sibTrans" cxnId="{A653D5A7-F3AC-4E37-9CB9-DFDC8872D8CF}">
      <dgm:prSet/>
      <dgm:spPr/>
      <dgm:t>
        <a:bodyPr/>
        <a:lstStyle/>
        <a:p>
          <a:endParaRPr lang="en-US"/>
        </a:p>
      </dgm:t>
    </dgm:pt>
    <dgm:pt modelId="{A90850CA-4069-4C56-B226-C6C564257A75}">
      <dgm:prSet/>
      <dgm:spPr/>
      <dgm:t>
        <a:bodyPr/>
        <a:lstStyle/>
        <a:p>
          <a:r>
            <a:rPr lang="en-US"/>
            <a:t>AI engine: custom (e.g. LUIS)</a:t>
          </a:r>
        </a:p>
      </dgm:t>
    </dgm:pt>
    <dgm:pt modelId="{01976354-2B28-4811-BC39-E5A7FDF3CE40}" type="parTrans" cxnId="{BAC7AAA4-DB88-44F9-A88A-97FB8BB3DE1E}">
      <dgm:prSet/>
      <dgm:spPr/>
      <dgm:t>
        <a:bodyPr/>
        <a:lstStyle/>
        <a:p>
          <a:endParaRPr lang="en-US"/>
        </a:p>
      </dgm:t>
    </dgm:pt>
    <dgm:pt modelId="{87BEC9C9-B3B9-4E18-8771-3036AEB55A65}" type="sibTrans" cxnId="{BAC7AAA4-DB88-44F9-A88A-97FB8BB3DE1E}">
      <dgm:prSet/>
      <dgm:spPr/>
      <dgm:t>
        <a:bodyPr/>
        <a:lstStyle/>
        <a:p>
          <a:endParaRPr lang="en-US"/>
        </a:p>
      </dgm:t>
    </dgm:pt>
    <dgm:pt modelId="{33ED4C05-D293-4B50-A4AD-852075EE362B}" type="pres">
      <dgm:prSet presAssocID="{8C777B2D-5D77-4A89-98D5-27B10C9B71AB}" presName="Name0" presStyleCnt="0">
        <dgm:presLayoutVars>
          <dgm:dir/>
          <dgm:animLvl val="lvl"/>
          <dgm:resizeHandles val="exact"/>
        </dgm:presLayoutVars>
      </dgm:prSet>
      <dgm:spPr/>
    </dgm:pt>
    <dgm:pt modelId="{196E5234-9668-4ADC-A17B-C3CEF209399C}" type="pres">
      <dgm:prSet presAssocID="{633BA8D2-2BA5-4562-ADF6-FB2F0E896AB1}" presName="composite" presStyleCnt="0"/>
      <dgm:spPr/>
    </dgm:pt>
    <dgm:pt modelId="{F6544D49-2E78-4FE2-89F7-AEFA36F9F139}" type="pres">
      <dgm:prSet presAssocID="{633BA8D2-2BA5-4562-ADF6-FB2F0E896AB1}" presName="parTx" presStyleLbl="alignNode1" presStyleIdx="0" presStyleCnt="3">
        <dgm:presLayoutVars>
          <dgm:chMax val="0"/>
          <dgm:chPref val="0"/>
          <dgm:bulletEnabled val="1"/>
        </dgm:presLayoutVars>
      </dgm:prSet>
      <dgm:spPr/>
    </dgm:pt>
    <dgm:pt modelId="{BBDFF950-3321-4540-9D5D-9769FC57D18C}" type="pres">
      <dgm:prSet presAssocID="{633BA8D2-2BA5-4562-ADF6-FB2F0E896AB1}" presName="desTx" presStyleLbl="alignAccFollowNode1" presStyleIdx="0" presStyleCnt="3">
        <dgm:presLayoutVars>
          <dgm:bulletEnabled val="1"/>
        </dgm:presLayoutVars>
      </dgm:prSet>
      <dgm:spPr/>
    </dgm:pt>
    <dgm:pt modelId="{76A0C8BE-0780-47B8-9DA6-281CCF9BC15B}" type="pres">
      <dgm:prSet presAssocID="{27593814-4DAD-46F8-8667-F20C0C861AC2}" presName="space" presStyleCnt="0"/>
      <dgm:spPr/>
    </dgm:pt>
    <dgm:pt modelId="{0C192B7D-D5D5-4ED2-8D86-B8E83D5EC83E}" type="pres">
      <dgm:prSet presAssocID="{23DE83B8-34D8-40F9-A608-03F7C4129F60}" presName="composite" presStyleCnt="0"/>
      <dgm:spPr/>
    </dgm:pt>
    <dgm:pt modelId="{1341F6B8-BEEA-4BE7-8E66-897FAA038ECB}" type="pres">
      <dgm:prSet presAssocID="{23DE83B8-34D8-40F9-A608-03F7C4129F60}" presName="parTx" presStyleLbl="alignNode1" presStyleIdx="1" presStyleCnt="3">
        <dgm:presLayoutVars>
          <dgm:chMax val="0"/>
          <dgm:chPref val="0"/>
          <dgm:bulletEnabled val="1"/>
        </dgm:presLayoutVars>
      </dgm:prSet>
      <dgm:spPr/>
    </dgm:pt>
    <dgm:pt modelId="{01B14AC3-DA64-41A5-9E84-D3B7C118C0B1}" type="pres">
      <dgm:prSet presAssocID="{23DE83B8-34D8-40F9-A608-03F7C4129F60}" presName="desTx" presStyleLbl="alignAccFollowNode1" presStyleIdx="1" presStyleCnt="3">
        <dgm:presLayoutVars>
          <dgm:bulletEnabled val="1"/>
        </dgm:presLayoutVars>
      </dgm:prSet>
      <dgm:spPr/>
    </dgm:pt>
    <dgm:pt modelId="{8A5CBD3C-96E6-4401-BCB6-4DB7069642D3}" type="pres">
      <dgm:prSet presAssocID="{F5221EE8-1E7A-4332-9FC8-3EE431AF5A40}" presName="space" presStyleCnt="0"/>
      <dgm:spPr/>
    </dgm:pt>
    <dgm:pt modelId="{9904A9DA-A727-4C16-BFB0-F525643033E7}" type="pres">
      <dgm:prSet presAssocID="{90DB660B-97F3-421A-A3FA-9C6FABE076DE}" presName="composite" presStyleCnt="0"/>
      <dgm:spPr/>
    </dgm:pt>
    <dgm:pt modelId="{E9974765-F742-49F3-A3DB-14142E34C4BB}" type="pres">
      <dgm:prSet presAssocID="{90DB660B-97F3-421A-A3FA-9C6FABE076DE}" presName="parTx" presStyleLbl="alignNode1" presStyleIdx="2" presStyleCnt="3">
        <dgm:presLayoutVars>
          <dgm:chMax val="0"/>
          <dgm:chPref val="0"/>
          <dgm:bulletEnabled val="1"/>
        </dgm:presLayoutVars>
      </dgm:prSet>
      <dgm:spPr/>
    </dgm:pt>
    <dgm:pt modelId="{A360FDBF-1DB8-4AEB-813E-9DCE403F57EC}" type="pres">
      <dgm:prSet presAssocID="{90DB660B-97F3-421A-A3FA-9C6FABE076DE}" presName="desTx" presStyleLbl="alignAccFollowNode1" presStyleIdx="2" presStyleCnt="3">
        <dgm:presLayoutVars>
          <dgm:bulletEnabled val="1"/>
        </dgm:presLayoutVars>
      </dgm:prSet>
      <dgm:spPr/>
    </dgm:pt>
  </dgm:ptLst>
  <dgm:cxnLst>
    <dgm:cxn modelId="{95B5DC07-3082-4DB6-8B5F-C8A7B11E4154}" srcId="{8C777B2D-5D77-4A89-98D5-27B10C9B71AB}" destId="{90DB660B-97F3-421A-A3FA-9C6FABE076DE}" srcOrd="2" destOrd="0" parTransId="{1523FB0F-CD68-49E3-81AB-CB4A23888A80}" sibTransId="{F2AE2696-F7BF-4D36-9221-42CF2E0E6D14}"/>
    <dgm:cxn modelId="{6AAF8009-9A25-48B4-BBA2-E87FA0774E4A}" type="presOf" srcId="{8361E994-3005-4E0D-AD37-D3831C06663C}" destId="{BBDFF950-3321-4540-9D5D-9769FC57D18C}" srcOrd="0" destOrd="8" presId="urn:microsoft.com/office/officeart/2005/8/layout/hList1"/>
    <dgm:cxn modelId="{D636600C-712D-4A75-A185-725A731A483B}" type="presOf" srcId="{B900480A-E6F8-41F6-A51B-6CD1C6F1D5C5}" destId="{A360FDBF-1DB8-4AEB-813E-9DCE403F57EC}" srcOrd="0" destOrd="4" presId="urn:microsoft.com/office/officeart/2005/8/layout/hList1"/>
    <dgm:cxn modelId="{FC0FB912-6FEA-4232-93A9-900B6FDC0EFA}" srcId="{23DE83B8-34D8-40F9-A608-03F7C4129F60}" destId="{157F0981-9E99-43FB-940D-00EF8B597048}" srcOrd="6" destOrd="0" parTransId="{3B35000F-8C20-488D-9795-2461937E0F13}" sibTransId="{A85D6B59-4EB0-497B-8870-AD2D76A658DF}"/>
    <dgm:cxn modelId="{B9D20214-4231-4275-BD11-75258F27A044}" srcId="{23DE83B8-34D8-40F9-A608-03F7C4129F60}" destId="{6BEB7250-512E-4237-90B2-2EE454E4B5C3}" srcOrd="4" destOrd="0" parTransId="{6068EA87-0A81-492C-8C68-5EE2E191E8FB}" sibTransId="{2F380359-8C5A-4AC8-ACD3-125413BE49B4}"/>
    <dgm:cxn modelId="{1CFEFD16-3AA8-48F1-B679-0793A7447E80}" type="presOf" srcId="{18968166-3A76-4383-96E4-D351DEDD7D7C}" destId="{A360FDBF-1DB8-4AEB-813E-9DCE403F57EC}" srcOrd="0" destOrd="2" presId="urn:microsoft.com/office/officeart/2005/8/layout/hList1"/>
    <dgm:cxn modelId="{D89B9D1A-834A-4F93-BBB3-8CE9F970FD37}" type="presOf" srcId="{104E56A2-4565-4B9E-B98A-375C84BFF190}" destId="{01B14AC3-DA64-41A5-9E84-D3B7C118C0B1}" srcOrd="0" destOrd="5" presId="urn:microsoft.com/office/officeart/2005/8/layout/hList1"/>
    <dgm:cxn modelId="{76104E1C-7951-40E6-83C6-2BBD4D323D62}" srcId="{90DB660B-97F3-421A-A3FA-9C6FABE076DE}" destId="{1B480257-91DA-4D77-9401-5CE21369B478}" srcOrd="3" destOrd="0" parTransId="{338E1EB7-1860-4E20-AEEA-D6ABD906A30B}" sibTransId="{42533E57-8FC8-4B62-955D-3DC8FF0E048F}"/>
    <dgm:cxn modelId="{CD93E51C-DC2C-4042-B316-F6A9B09A2719}" type="presOf" srcId="{50C35458-9D6E-4BE3-9845-2EE8FA6A1A54}" destId="{A360FDBF-1DB8-4AEB-813E-9DCE403F57EC}" srcOrd="0" destOrd="1" presId="urn:microsoft.com/office/officeart/2005/8/layout/hList1"/>
    <dgm:cxn modelId="{06CB2525-745F-4A8E-B527-A767CEC58482}" srcId="{90DB660B-97F3-421A-A3FA-9C6FABE076DE}" destId="{44F554AB-3A3F-4198-8579-584E29D6CD0B}" srcOrd="5" destOrd="0" parTransId="{8B59BF11-AB4D-4E4B-B4AE-3BE7D0B19090}" sibTransId="{0D61729C-80BF-4A17-8C73-004D8DAC8475}"/>
    <dgm:cxn modelId="{369A4733-B5EB-4E1C-871C-DA1C97BAC14E}" srcId="{23DE83B8-34D8-40F9-A608-03F7C4129F60}" destId="{C172D586-569B-4EE7-A48B-1A11B9FFF7D5}" srcOrd="3" destOrd="0" parTransId="{5498EE9B-7AB3-4F60-B10C-A88176A8528B}" sibTransId="{973B5C51-C770-4FBE-BCFE-86B1E2AF482D}"/>
    <dgm:cxn modelId="{BD7FAA3E-10B8-49AF-B603-0DBBBACBFA25}" srcId="{90DB660B-97F3-421A-A3FA-9C6FABE076DE}" destId="{50C35458-9D6E-4BE3-9845-2EE8FA6A1A54}" srcOrd="1" destOrd="0" parTransId="{71060459-D4E5-4141-A150-B88F148B9D6D}" sibTransId="{12925CC7-1747-4A52-A4B8-6C123326923B}"/>
    <dgm:cxn modelId="{BA1F4A5C-2704-4280-888C-0508F3B0A71F}" type="presOf" srcId="{44F554AB-3A3F-4198-8579-584E29D6CD0B}" destId="{A360FDBF-1DB8-4AEB-813E-9DCE403F57EC}" srcOrd="0" destOrd="5" presId="urn:microsoft.com/office/officeart/2005/8/layout/hList1"/>
    <dgm:cxn modelId="{1822E760-243A-4E7F-8CE5-DE1EB7D25C47}" type="presOf" srcId="{90DB660B-97F3-421A-A3FA-9C6FABE076DE}" destId="{E9974765-F742-49F3-A3DB-14142E34C4BB}" srcOrd="0" destOrd="0" presId="urn:microsoft.com/office/officeart/2005/8/layout/hList1"/>
    <dgm:cxn modelId="{44FB5D49-5C67-407B-9C3F-146A3FB7CC69}" type="presOf" srcId="{C803E84D-112B-437D-BB5E-FD18D910BC03}" destId="{BBDFF950-3321-4540-9D5D-9769FC57D18C}" srcOrd="0" destOrd="7" presId="urn:microsoft.com/office/officeart/2005/8/layout/hList1"/>
    <dgm:cxn modelId="{6AE59A4D-2E9B-4181-ACBA-DDAE311A61CA}" srcId="{8C777B2D-5D77-4A89-98D5-27B10C9B71AB}" destId="{23DE83B8-34D8-40F9-A608-03F7C4129F60}" srcOrd="1" destOrd="0" parTransId="{1385D6E0-67C1-462F-B6D6-DB711041B786}" sibTransId="{F5221EE8-1E7A-4332-9FC8-3EE431AF5A40}"/>
    <dgm:cxn modelId="{6FE83070-9074-4701-8FAB-736A54B123FC}" type="presOf" srcId="{BDD252E6-FE90-4D49-BC25-7CA04DE0D69B}" destId="{A360FDBF-1DB8-4AEB-813E-9DCE403F57EC}" srcOrd="0" destOrd="6" presId="urn:microsoft.com/office/officeart/2005/8/layout/hList1"/>
    <dgm:cxn modelId="{376E5276-8AAC-4390-AD3D-A1473A68B95C}" srcId="{23DE83B8-34D8-40F9-A608-03F7C4129F60}" destId="{508850AE-3DE9-4B8A-9790-C905EF419084}" srcOrd="0" destOrd="0" parTransId="{7BB836A1-13D7-44EE-9301-4099E56D2E9F}" sibTransId="{A525A4DE-A4EE-4B7A-9F95-891C98605E81}"/>
    <dgm:cxn modelId="{944F9059-E99A-44A2-AECA-7E36B9C62522}" type="presOf" srcId="{AADFC34D-8B6D-467E-842A-B6C29A881D7A}" destId="{BBDFF950-3321-4540-9D5D-9769FC57D18C}" srcOrd="0" destOrd="6" presId="urn:microsoft.com/office/officeart/2005/8/layout/hList1"/>
    <dgm:cxn modelId="{A7F1845A-B0ED-40B3-A1E9-3C002870B09D}" type="presOf" srcId="{23DE83B8-34D8-40F9-A608-03F7C4129F60}" destId="{1341F6B8-BEEA-4BE7-8E66-897FAA038ECB}" srcOrd="0" destOrd="0" presId="urn:microsoft.com/office/officeart/2005/8/layout/hList1"/>
    <dgm:cxn modelId="{33B2D37D-9D15-4071-862A-6201FF619DAF}" type="presOf" srcId="{B09BF391-F000-4CBC-94BB-B62B71D95B5A}" destId="{01B14AC3-DA64-41A5-9E84-D3B7C118C0B1}" srcOrd="0" destOrd="1" presId="urn:microsoft.com/office/officeart/2005/8/layout/hList1"/>
    <dgm:cxn modelId="{5DAE6F81-6DC7-47EA-AF9A-5278EED9DF4E}" type="presOf" srcId="{661D13A0-3DCB-4583-B589-1E12FB2A86A2}" destId="{BBDFF950-3321-4540-9D5D-9769FC57D18C}" srcOrd="0" destOrd="0" presId="urn:microsoft.com/office/officeart/2005/8/layout/hList1"/>
    <dgm:cxn modelId="{C2670783-74D2-426B-8FEE-9888A8586E12}" type="presOf" srcId="{8C777B2D-5D77-4A89-98D5-27B10C9B71AB}" destId="{33ED4C05-D293-4B50-A4AD-852075EE362B}" srcOrd="0" destOrd="0" presId="urn:microsoft.com/office/officeart/2005/8/layout/hList1"/>
    <dgm:cxn modelId="{3BFE938B-1E32-4278-8BA0-307297A59AA0}" srcId="{90DB660B-97F3-421A-A3FA-9C6FABE076DE}" destId="{BDD252E6-FE90-4D49-BC25-7CA04DE0D69B}" srcOrd="6" destOrd="0" parTransId="{7AAB8040-8AF4-4831-8EEA-7DBBED09FF48}" sibTransId="{CEC513C0-5284-460B-A4AF-453B270A1568}"/>
    <dgm:cxn modelId="{8B734A8C-92CC-44C8-9046-47D437159447}" srcId="{23DE83B8-34D8-40F9-A608-03F7C4129F60}" destId="{B09BF391-F000-4CBC-94BB-B62B71D95B5A}" srcOrd="1" destOrd="0" parTransId="{61209209-3539-4BE0-AF97-C1CEEC2EC945}" sibTransId="{A2077E9A-946B-4571-A066-46CB0384F178}"/>
    <dgm:cxn modelId="{5837968D-F76E-4839-A9CE-334D437A6D0B}" srcId="{23DE83B8-34D8-40F9-A608-03F7C4129F60}" destId="{9B0E1C9E-A08B-492E-AB16-2B45B4EB07B8}" srcOrd="2" destOrd="0" parTransId="{EB4E27BE-A4E8-4686-91BE-CC7402067AAC}" sibTransId="{15FCB04B-390A-4E2E-8332-131DDAA7D8EC}"/>
    <dgm:cxn modelId="{5D8CA08D-84BC-4B46-8B73-2E4D8188A717}" srcId="{633BA8D2-2BA5-4562-ADF6-FB2F0E896AB1}" destId="{D92543C1-8299-4513-A4B3-9DEA5A1E3728}" srcOrd="4" destOrd="0" parTransId="{AE3E7EB0-6D3E-4119-AC9B-B63CAC2DC4B5}" sibTransId="{2CD4A9D6-A26A-41D2-AE0C-7E0B3E88F80C}"/>
    <dgm:cxn modelId="{B55F038E-060F-4552-8D6E-8F2AF9C88567}" type="presOf" srcId="{A90850CA-4069-4C56-B226-C6C564257A75}" destId="{A360FDBF-1DB8-4AEB-813E-9DCE403F57EC}" srcOrd="0" destOrd="7" presId="urn:microsoft.com/office/officeart/2005/8/layout/hList1"/>
    <dgm:cxn modelId="{91983493-FD2D-4EEA-A33C-4673D9821470}" type="presOf" srcId="{1B480257-91DA-4D77-9401-5CE21369B478}" destId="{A360FDBF-1DB8-4AEB-813E-9DCE403F57EC}" srcOrd="0" destOrd="3" presId="urn:microsoft.com/office/officeart/2005/8/layout/hList1"/>
    <dgm:cxn modelId="{26D9E795-8345-4BD7-B635-B02AE809DD43}" srcId="{23DE83B8-34D8-40F9-A608-03F7C4129F60}" destId="{104E56A2-4565-4B9E-B98A-375C84BFF190}" srcOrd="5" destOrd="0" parTransId="{0BE27AA1-729E-48B0-9871-33E058DB3798}" sibTransId="{FD320BDC-F39D-45A1-B657-C9D42CDA6540}"/>
    <dgm:cxn modelId="{E0F4EE9E-5741-4A59-835E-7FC6C208F91B}" type="presOf" srcId="{6BEB7250-512E-4237-90B2-2EE454E4B5C3}" destId="{01B14AC3-DA64-41A5-9E84-D3B7C118C0B1}" srcOrd="0" destOrd="4" presId="urn:microsoft.com/office/officeart/2005/8/layout/hList1"/>
    <dgm:cxn modelId="{BAC7AAA4-DB88-44F9-A88A-97FB8BB3DE1E}" srcId="{90DB660B-97F3-421A-A3FA-9C6FABE076DE}" destId="{A90850CA-4069-4C56-B226-C6C564257A75}" srcOrd="7" destOrd="0" parTransId="{01976354-2B28-4811-BC39-E5A7FDF3CE40}" sibTransId="{87BEC9C9-B3B9-4E18-8771-3036AEB55A65}"/>
    <dgm:cxn modelId="{F16558A6-CC1C-4870-A4D1-E8043D2141D5}" type="presOf" srcId="{12A2D647-1342-423C-A51B-304BD013C27F}" destId="{BBDFF950-3321-4540-9D5D-9769FC57D18C}" srcOrd="0" destOrd="1" presId="urn:microsoft.com/office/officeart/2005/8/layout/hList1"/>
    <dgm:cxn modelId="{B85620A7-88C5-4DD6-91C3-F8E5DF94C067}" type="presOf" srcId="{633BA8D2-2BA5-4562-ADF6-FB2F0E896AB1}" destId="{F6544D49-2E78-4FE2-89F7-AEFA36F9F139}" srcOrd="0" destOrd="0" presId="urn:microsoft.com/office/officeart/2005/8/layout/hList1"/>
    <dgm:cxn modelId="{A653D5A7-F3AC-4E37-9CB9-DFDC8872D8CF}" srcId="{23DE83B8-34D8-40F9-A608-03F7C4129F60}" destId="{546AA3EA-717E-4159-93E3-E5D9C3E2B8DD}" srcOrd="7" destOrd="0" parTransId="{1366F34E-8196-4E50-8EEC-F9DEAEC172BC}" sibTransId="{EF1EC12C-87DB-4C11-9474-C4C4C583AE39}"/>
    <dgm:cxn modelId="{BE3600AE-9C8E-4B2B-BE3A-308512DB7CF9}" srcId="{90DB660B-97F3-421A-A3FA-9C6FABE076DE}" destId="{912C6A0F-2DC6-48F9-A484-1F84C0E6A13F}" srcOrd="0" destOrd="0" parTransId="{3F0054A2-9FC2-44CC-BBB0-43A286D3D296}" sibTransId="{09C047F5-989B-415B-9DCE-68C27068D472}"/>
    <dgm:cxn modelId="{FC8A1FB4-8B05-406A-A06F-06D7AE67187E}" srcId="{633BA8D2-2BA5-4562-ADF6-FB2F0E896AB1}" destId="{C803E84D-112B-437D-BB5E-FD18D910BC03}" srcOrd="7" destOrd="0" parTransId="{E3FA16FC-18F0-407A-A4C3-FE0BEC47AB09}" sibTransId="{B03FC107-1B28-40D7-A7ED-7DC845370571}"/>
    <dgm:cxn modelId="{22708DB7-2015-49BE-9905-1C9C7812DEA7}" type="presOf" srcId="{C172D586-569B-4EE7-A48B-1A11B9FFF7D5}" destId="{01B14AC3-DA64-41A5-9E84-D3B7C118C0B1}" srcOrd="0" destOrd="3" presId="urn:microsoft.com/office/officeart/2005/8/layout/hList1"/>
    <dgm:cxn modelId="{A35A04B8-EB02-4AE3-A2B3-5DBD666F10B4}" type="presOf" srcId="{546AA3EA-717E-4159-93E3-E5D9C3E2B8DD}" destId="{01B14AC3-DA64-41A5-9E84-D3B7C118C0B1}" srcOrd="0" destOrd="7" presId="urn:microsoft.com/office/officeart/2005/8/layout/hList1"/>
    <dgm:cxn modelId="{964EFDB9-32A4-4244-9A00-99D28B961BB4}" srcId="{633BA8D2-2BA5-4562-ADF6-FB2F0E896AB1}" destId="{8C6F692B-36F2-443B-B2F8-2F8AAA77C28D}" srcOrd="5" destOrd="0" parTransId="{564885F5-8B0F-453E-8D0D-611D786DCD82}" sibTransId="{6CF40CF9-A6DA-4D84-BFAE-0FCDB9352FDC}"/>
    <dgm:cxn modelId="{CF5CB3BC-3E28-40E1-8727-E8E92C2458D4}" srcId="{8C777B2D-5D77-4A89-98D5-27B10C9B71AB}" destId="{633BA8D2-2BA5-4562-ADF6-FB2F0E896AB1}" srcOrd="0" destOrd="0" parTransId="{0785D416-1DC9-4A83-A771-60DD7006DC4C}" sibTransId="{27593814-4DAD-46F8-8667-F20C0C861AC2}"/>
    <dgm:cxn modelId="{FA2903BE-F6EC-4BF8-90D1-469EBF847473}" srcId="{90DB660B-97F3-421A-A3FA-9C6FABE076DE}" destId="{18968166-3A76-4383-96E4-D351DEDD7D7C}" srcOrd="2" destOrd="0" parTransId="{5F158F27-58B5-4156-A065-FC32A7F83DC7}" sibTransId="{E2FB0002-79C7-4501-B961-CBC6C493B02E}"/>
    <dgm:cxn modelId="{7CB1E7BE-CD2D-4B0C-A3FA-9F96CE8757E3}" type="presOf" srcId="{9B0E1C9E-A08B-492E-AB16-2B45B4EB07B8}" destId="{01B14AC3-DA64-41A5-9E84-D3B7C118C0B1}" srcOrd="0" destOrd="2" presId="urn:microsoft.com/office/officeart/2005/8/layout/hList1"/>
    <dgm:cxn modelId="{2A1FFEC4-99CB-4856-BF67-8A144BE8D946}" type="presOf" srcId="{A4CB5E46-2245-4BE5-A6AC-91BC71A63D68}" destId="{BBDFF950-3321-4540-9D5D-9769FC57D18C}" srcOrd="0" destOrd="3" presId="urn:microsoft.com/office/officeart/2005/8/layout/hList1"/>
    <dgm:cxn modelId="{F7A7AADF-106C-434B-999A-61191C6FDFFB}" srcId="{633BA8D2-2BA5-4562-ADF6-FB2F0E896AB1}" destId="{A4CB5E46-2245-4BE5-A6AC-91BC71A63D68}" srcOrd="3" destOrd="0" parTransId="{F805C370-9981-46E8-BA94-C0BAC1D9D033}" sibTransId="{8858EC64-8B0B-4999-98B2-55BF98296778}"/>
    <dgm:cxn modelId="{2E24AFDF-5E11-43F6-BE87-59086D970EA6}" type="presOf" srcId="{0F3C1B7C-6401-4982-9B0B-E4134F02F415}" destId="{BBDFF950-3321-4540-9D5D-9769FC57D18C}" srcOrd="0" destOrd="2" presId="urn:microsoft.com/office/officeart/2005/8/layout/hList1"/>
    <dgm:cxn modelId="{E3D022E1-6CAA-4A2A-9E33-59A5920A55AE}" srcId="{633BA8D2-2BA5-4562-ADF6-FB2F0E896AB1}" destId="{0F3C1B7C-6401-4982-9B0B-E4134F02F415}" srcOrd="2" destOrd="0" parTransId="{F5D5DBFF-D36B-482A-8084-6F23E1D409CD}" sibTransId="{806BC33D-AA9F-4505-B271-F20B8D634748}"/>
    <dgm:cxn modelId="{03E83CE3-E824-437C-A5B2-3E6F16740CF8}" type="presOf" srcId="{D92543C1-8299-4513-A4B3-9DEA5A1E3728}" destId="{BBDFF950-3321-4540-9D5D-9769FC57D18C}" srcOrd="0" destOrd="4" presId="urn:microsoft.com/office/officeart/2005/8/layout/hList1"/>
    <dgm:cxn modelId="{4F3D56E4-BFB2-4912-9633-4DA522170C96}" type="presOf" srcId="{508850AE-3DE9-4B8A-9790-C905EF419084}" destId="{01B14AC3-DA64-41A5-9E84-D3B7C118C0B1}" srcOrd="0" destOrd="0" presId="urn:microsoft.com/office/officeart/2005/8/layout/hList1"/>
    <dgm:cxn modelId="{8C5A17E5-D3F0-49EC-9A29-18F8C44A28CD}" type="presOf" srcId="{8C6F692B-36F2-443B-B2F8-2F8AAA77C28D}" destId="{BBDFF950-3321-4540-9D5D-9769FC57D18C}" srcOrd="0" destOrd="5" presId="urn:microsoft.com/office/officeart/2005/8/layout/hList1"/>
    <dgm:cxn modelId="{B5527FE8-259D-41F4-9624-122B011FD565}" type="presOf" srcId="{912C6A0F-2DC6-48F9-A484-1F84C0E6A13F}" destId="{A360FDBF-1DB8-4AEB-813E-9DCE403F57EC}" srcOrd="0" destOrd="0" presId="urn:microsoft.com/office/officeart/2005/8/layout/hList1"/>
    <dgm:cxn modelId="{10CC66F0-F320-44B3-A36C-AD7D7DA95D58}" srcId="{90DB660B-97F3-421A-A3FA-9C6FABE076DE}" destId="{B900480A-E6F8-41F6-A51B-6CD1C6F1D5C5}" srcOrd="4" destOrd="0" parTransId="{82B5FA5B-DD67-4C7D-A49C-114FE548B91F}" sibTransId="{5FAD0F99-1CE0-4C81-8E2C-8ECF229D2C6C}"/>
    <dgm:cxn modelId="{1D32E4F2-B60E-4CA4-9E68-403ED6B76B89}" srcId="{633BA8D2-2BA5-4562-ADF6-FB2F0E896AB1}" destId="{12A2D647-1342-423C-A51B-304BD013C27F}" srcOrd="1" destOrd="0" parTransId="{D6FCDF08-4AF7-46C3-8698-9BBBAE175A95}" sibTransId="{26BAB83E-E2FA-4CF2-98E9-E55EE7993A7A}"/>
    <dgm:cxn modelId="{F809B5F8-99AD-4CEB-BFE7-485FDA17403D}" srcId="{633BA8D2-2BA5-4562-ADF6-FB2F0E896AB1}" destId="{8361E994-3005-4E0D-AD37-D3831C06663C}" srcOrd="8" destOrd="0" parTransId="{D641309D-DA91-49C4-8C40-FAF009D8BE57}" sibTransId="{B89CAB82-E821-4D31-AFB8-B16B86668A79}"/>
    <dgm:cxn modelId="{7602E5FD-D304-4D0B-940B-520D09734390}" type="presOf" srcId="{157F0981-9E99-43FB-940D-00EF8B597048}" destId="{01B14AC3-DA64-41A5-9E84-D3B7C118C0B1}" srcOrd="0" destOrd="6" presId="urn:microsoft.com/office/officeart/2005/8/layout/hList1"/>
    <dgm:cxn modelId="{F9E5F1FE-5FFC-4358-9BC1-95140F406C4F}" srcId="{633BA8D2-2BA5-4562-ADF6-FB2F0E896AB1}" destId="{661D13A0-3DCB-4583-B589-1E12FB2A86A2}" srcOrd="0" destOrd="0" parTransId="{CF1C7536-5853-4817-BFB9-324F8CFD770A}" sibTransId="{AB237BC8-90E6-468F-903A-2F3A510C77B9}"/>
    <dgm:cxn modelId="{339940FF-9BFA-48C9-A8E7-7EF38DA72F21}" srcId="{633BA8D2-2BA5-4562-ADF6-FB2F0E896AB1}" destId="{AADFC34D-8B6D-467E-842A-B6C29A881D7A}" srcOrd="6" destOrd="0" parTransId="{34A6BE69-91B9-48B6-A954-CBD9C59CBACF}" sibTransId="{7B5FB1B9-3464-47CD-9819-5F749736D543}"/>
    <dgm:cxn modelId="{2D3CDDCD-F758-4760-96A6-4A4E258F1A47}" type="presParOf" srcId="{33ED4C05-D293-4B50-A4AD-852075EE362B}" destId="{196E5234-9668-4ADC-A17B-C3CEF209399C}" srcOrd="0" destOrd="0" presId="urn:microsoft.com/office/officeart/2005/8/layout/hList1"/>
    <dgm:cxn modelId="{8B13EF3F-9D12-427A-94ED-6E43EC4A7F8E}" type="presParOf" srcId="{196E5234-9668-4ADC-A17B-C3CEF209399C}" destId="{F6544D49-2E78-4FE2-89F7-AEFA36F9F139}" srcOrd="0" destOrd="0" presId="urn:microsoft.com/office/officeart/2005/8/layout/hList1"/>
    <dgm:cxn modelId="{292F97A9-A5EE-49F7-BF4F-07FEAF602E3F}" type="presParOf" srcId="{196E5234-9668-4ADC-A17B-C3CEF209399C}" destId="{BBDFF950-3321-4540-9D5D-9769FC57D18C}" srcOrd="1" destOrd="0" presId="urn:microsoft.com/office/officeart/2005/8/layout/hList1"/>
    <dgm:cxn modelId="{7D8F041D-B2C3-49AF-BAB4-A11A613A786C}" type="presParOf" srcId="{33ED4C05-D293-4B50-A4AD-852075EE362B}" destId="{76A0C8BE-0780-47B8-9DA6-281CCF9BC15B}" srcOrd="1" destOrd="0" presId="urn:microsoft.com/office/officeart/2005/8/layout/hList1"/>
    <dgm:cxn modelId="{90F6BF2B-2018-4751-AFC6-F7899787FDCF}" type="presParOf" srcId="{33ED4C05-D293-4B50-A4AD-852075EE362B}" destId="{0C192B7D-D5D5-4ED2-8D86-B8E83D5EC83E}" srcOrd="2" destOrd="0" presId="urn:microsoft.com/office/officeart/2005/8/layout/hList1"/>
    <dgm:cxn modelId="{CBF4D034-AC41-4CF8-98D5-CF88683BA2EE}" type="presParOf" srcId="{0C192B7D-D5D5-4ED2-8D86-B8E83D5EC83E}" destId="{1341F6B8-BEEA-4BE7-8E66-897FAA038ECB}" srcOrd="0" destOrd="0" presId="urn:microsoft.com/office/officeart/2005/8/layout/hList1"/>
    <dgm:cxn modelId="{BBED9818-6B13-472A-9578-F3B3115C2AA4}" type="presParOf" srcId="{0C192B7D-D5D5-4ED2-8D86-B8E83D5EC83E}" destId="{01B14AC3-DA64-41A5-9E84-D3B7C118C0B1}" srcOrd="1" destOrd="0" presId="urn:microsoft.com/office/officeart/2005/8/layout/hList1"/>
    <dgm:cxn modelId="{B3D8A4C3-802B-4D04-995F-40E715770103}" type="presParOf" srcId="{33ED4C05-D293-4B50-A4AD-852075EE362B}" destId="{8A5CBD3C-96E6-4401-BCB6-4DB7069642D3}" srcOrd="3" destOrd="0" presId="urn:microsoft.com/office/officeart/2005/8/layout/hList1"/>
    <dgm:cxn modelId="{1A6851BC-372D-418C-947F-301E77C0EB63}" type="presParOf" srcId="{33ED4C05-D293-4B50-A4AD-852075EE362B}" destId="{9904A9DA-A727-4C16-BFB0-F525643033E7}" srcOrd="4" destOrd="0" presId="urn:microsoft.com/office/officeart/2005/8/layout/hList1"/>
    <dgm:cxn modelId="{EF9F66CB-BF65-462A-B520-4D14345047F9}" type="presParOf" srcId="{9904A9DA-A727-4C16-BFB0-F525643033E7}" destId="{E9974765-F742-49F3-A3DB-14142E34C4BB}" srcOrd="0" destOrd="0" presId="urn:microsoft.com/office/officeart/2005/8/layout/hList1"/>
    <dgm:cxn modelId="{57DD7573-F907-46A9-9412-B91C288DC386}" type="presParOf" srcId="{9904A9DA-A727-4C16-BFB0-F525643033E7}" destId="{A360FDBF-1DB8-4AEB-813E-9DCE403F57E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A11C7-62EC-44F1-A38C-203D78CE6CE2}">
      <dsp:nvSpPr>
        <dsp:cNvPr id="0" name=""/>
        <dsp:cNvSpPr/>
      </dsp:nvSpPr>
      <dsp:spPr>
        <a:xfrm>
          <a:off x="3177" y="62310"/>
          <a:ext cx="3098043"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Departmental Bot</a:t>
          </a:r>
        </a:p>
      </dsp:txBody>
      <dsp:txXfrm>
        <a:off x="3177" y="62310"/>
        <a:ext cx="3098043" cy="489600"/>
      </dsp:txXfrm>
    </dsp:sp>
    <dsp:sp modelId="{03B9D169-9A8B-4B2C-BA7E-2EFC3C363B63}">
      <dsp:nvSpPr>
        <dsp:cNvPr id="0" name=""/>
        <dsp:cNvSpPr/>
      </dsp:nvSpPr>
      <dsp:spPr>
        <a:xfrm>
          <a:off x="3177" y="551911"/>
          <a:ext cx="3098043" cy="307989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a:t>Created by SME/Citizen developer</a:t>
          </a:r>
        </a:p>
        <a:p>
          <a:pPr marL="171450" lvl="1" indent="-171450" algn="l" defTabSz="755650">
            <a:lnSpc>
              <a:spcPct val="90000"/>
            </a:lnSpc>
            <a:spcBef>
              <a:spcPct val="0"/>
            </a:spcBef>
            <a:spcAft>
              <a:spcPct val="15000"/>
            </a:spcAft>
            <a:buChar char="•"/>
          </a:pPr>
          <a:r>
            <a:rPr lang="en-US" sz="1700" kern="1200"/>
            <a:t>IT provide tools and infrastructure but is passive</a:t>
          </a:r>
        </a:p>
        <a:p>
          <a:pPr marL="171450" lvl="1" indent="-171450" algn="l" defTabSz="755650">
            <a:lnSpc>
              <a:spcPct val="90000"/>
            </a:lnSpc>
            <a:spcBef>
              <a:spcPct val="0"/>
            </a:spcBef>
            <a:spcAft>
              <a:spcPct val="15000"/>
            </a:spcAft>
            <a:buChar char="•"/>
          </a:pPr>
          <a:r>
            <a:rPr lang="en-US" sz="1700" kern="1200"/>
            <a:t>Fast to deliver</a:t>
          </a:r>
        </a:p>
        <a:p>
          <a:pPr marL="171450" lvl="1" indent="-171450" algn="l" defTabSz="755650">
            <a:lnSpc>
              <a:spcPct val="90000"/>
            </a:lnSpc>
            <a:spcBef>
              <a:spcPct val="0"/>
            </a:spcBef>
            <a:spcAft>
              <a:spcPct val="15000"/>
            </a:spcAft>
            <a:buChar char="•"/>
          </a:pPr>
          <a:r>
            <a:rPr lang="en-US" sz="1700" kern="1200"/>
            <a:t>Lower governance</a:t>
          </a:r>
        </a:p>
        <a:p>
          <a:pPr marL="171450" lvl="1" indent="-171450" algn="l" defTabSz="755650">
            <a:lnSpc>
              <a:spcPct val="90000"/>
            </a:lnSpc>
            <a:spcBef>
              <a:spcPct val="0"/>
            </a:spcBef>
            <a:spcAft>
              <a:spcPct val="15000"/>
            </a:spcAft>
            <a:buChar char="•"/>
          </a:pPr>
          <a:r>
            <a:rPr lang="en-US" sz="1700" kern="1200" err="1"/>
            <a:t>Dataverse</a:t>
          </a:r>
          <a:r>
            <a:rPr lang="en-US" sz="1700" kern="1200"/>
            <a:t> for Teams</a:t>
          </a:r>
        </a:p>
      </dsp:txBody>
      <dsp:txXfrm>
        <a:off x="3177" y="551911"/>
        <a:ext cx="3098043" cy="3079890"/>
      </dsp:txXfrm>
    </dsp:sp>
    <dsp:sp modelId="{1EA58686-AAB6-4404-8A1C-12EF6268B204}">
      <dsp:nvSpPr>
        <dsp:cNvPr id="0" name=""/>
        <dsp:cNvSpPr/>
      </dsp:nvSpPr>
      <dsp:spPr>
        <a:xfrm>
          <a:off x="3534946" y="62310"/>
          <a:ext cx="3098043"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Internal Bot</a:t>
          </a:r>
        </a:p>
      </dsp:txBody>
      <dsp:txXfrm>
        <a:off x="3534946" y="62310"/>
        <a:ext cx="3098043" cy="489600"/>
      </dsp:txXfrm>
    </dsp:sp>
    <dsp:sp modelId="{47EB5686-DAD6-4EC7-8CF6-AFF51CED4717}">
      <dsp:nvSpPr>
        <dsp:cNvPr id="0" name=""/>
        <dsp:cNvSpPr/>
      </dsp:nvSpPr>
      <dsp:spPr>
        <a:xfrm>
          <a:off x="3534946" y="551911"/>
          <a:ext cx="3098043" cy="307989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a:t>Collaboration between SMEs and IT</a:t>
          </a:r>
        </a:p>
        <a:p>
          <a:pPr marL="171450" lvl="1" indent="-171450" algn="l" defTabSz="755650">
            <a:lnSpc>
              <a:spcPct val="90000"/>
            </a:lnSpc>
            <a:spcBef>
              <a:spcPct val="0"/>
            </a:spcBef>
            <a:spcAft>
              <a:spcPct val="15000"/>
            </a:spcAft>
            <a:buChar char="•"/>
          </a:pPr>
          <a:r>
            <a:rPr lang="en-US" sz="1700" kern="1200"/>
            <a:t>IT provides ALM, deployment and develop interactivity</a:t>
          </a:r>
        </a:p>
        <a:p>
          <a:pPr marL="171450" lvl="1" indent="-171450" algn="l" defTabSz="755650">
            <a:lnSpc>
              <a:spcPct val="90000"/>
            </a:lnSpc>
            <a:spcBef>
              <a:spcPct val="0"/>
            </a:spcBef>
            <a:spcAft>
              <a:spcPct val="15000"/>
            </a:spcAft>
            <a:buChar char="•"/>
          </a:pPr>
          <a:r>
            <a:rPr lang="en-US" sz="1700" kern="1200"/>
            <a:t>SME develop/manage content</a:t>
          </a:r>
        </a:p>
        <a:p>
          <a:pPr marL="171450" lvl="1" indent="-171450" algn="l" defTabSz="755650">
            <a:lnSpc>
              <a:spcPct val="90000"/>
            </a:lnSpc>
            <a:spcBef>
              <a:spcPct val="0"/>
            </a:spcBef>
            <a:spcAft>
              <a:spcPct val="15000"/>
            </a:spcAft>
            <a:buChar char="•"/>
          </a:pPr>
          <a:r>
            <a:rPr lang="en-US" sz="1700" kern="1200"/>
            <a:t>Single sign-on/auth</a:t>
          </a:r>
        </a:p>
        <a:p>
          <a:pPr marL="171450" lvl="1" indent="-171450" algn="l" defTabSz="755650">
            <a:lnSpc>
              <a:spcPct val="90000"/>
            </a:lnSpc>
            <a:spcBef>
              <a:spcPct val="0"/>
            </a:spcBef>
            <a:spcAft>
              <a:spcPct val="15000"/>
            </a:spcAft>
            <a:buChar char="•"/>
          </a:pPr>
          <a:r>
            <a:rPr lang="en-US" sz="1700" kern="1200"/>
            <a:t>Connecting to SaaS, backend ERP, and Office suite</a:t>
          </a:r>
        </a:p>
        <a:p>
          <a:pPr marL="171450" lvl="1" indent="-171450" algn="l" defTabSz="755650">
            <a:lnSpc>
              <a:spcPct val="90000"/>
            </a:lnSpc>
            <a:spcBef>
              <a:spcPct val="0"/>
            </a:spcBef>
            <a:spcAft>
              <a:spcPct val="15000"/>
            </a:spcAft>
            <a:buChar char="•"/>
          </a:pPr>
          <a:r>
            <a:rPr lang="en-US" sz="1700" kern="1200"/>
            <a:t>Teams, Intranet</a:t>
          </a:r>
        </a:p>
      </dsp:txBody>
      <dsp:txXfrm>
        <a:off x="3534946" y="551911"/>
        <a:ext cx="3098043" cy="3079890"/>
      </dsp:txXfrm>
    </dsp:sp>
    <dsp:sp modelId="{9AE3510B-7025-4F38-9DDA-BAB1D0669945}">
      <dsp:nvSpPr>
        <dsp:cNvPr id="0" name=""/>
        <dsp:cNvSpPr/>
      </dsp:nvSpPr>
      <dsp:spPr>
        <a:xfrm>
          <a:off x="7066716" y="62310"/>
          <a:ext cx="3098043"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External Bot</a:t>
          </a:r>
        </a:p>
      </dsp:txBody>
      <dsp:txXfrm>
        <a:off x="7066716" y="62310"/>
        <a:ext cx="3098043" cy="489600"/>
      </dsp:txXfrm>
    </dsp:sp>
    <dsp:sp modelId="{A62DA204-F015-408F-8709-AC883ABA2B89}">
      <dsp:nvSpPr>
        <dsp:cNvPr id="0" name=""/>
        <dsp:cNvSpPr/>
      </dsp:nvSpPr>
      <dsp:spPr>
        <a:xfrm>
          <a:off x="7066716" y="551911"/>
          <a:ext cx="3098043" cy="307989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a:t>Driven by IT/Dev with SME input</a:t>
          </a:r>
        </a:p>
        <a:p>
          <a:pPr marL="171450" lvl="1" indent="-171450" algn="l" defTabSz="755650">
            <a:lnSpc>
              <a:spcPct val="90000"/>
            </a:lnSpc>
            <a:spcBef>
              <a:spcPct val="0"/>
            </a:spcBef>
            <a:spcAft>
              <a:spcPct val="15000"/>
            </a:spcAft>
            <a:buChar char="•"/>
          </a:pPr>
          <a:r>
            <a:rPr lang="en-US" sz="1700" kern="1200"/>
            <a:t>ALM, visual design , and scale planning all important</a:t>
          </a:r>
        </a:p>
        <a:p>
          <a:pPr marL="171450" lvl="1" indent="-171450" algn="l" defTabSz="755650">
            <a:lnSpc>
              <a:spcPct val="90000"/>
            </a:lnSpc>
            <a:spcBef>
              <a:spcPct val="0"/>
            </a:spcBef>
            <a:spcAft>
              <a:spcPct val="15000"/>
            </a:spcAft>
            <a:buChar char="•"/>
          </a:pPr>
          <a:r>
            <a:rPr lang="en-US" sz="1700" kern="1200"/>
            <a:t>Escalate to a live agent</a:t>
          </a:r>
        </a:p>
        <a:p>
          <a:pPr marL="171450" lvl="1" indent="-171450" algn="l" defTabSz="755650">
            <a:lnSpc>
              <a:spcPct val="90000"/>
            </a:lnSpc>
            <a:spcBef>
              <a:spcPct val="0"/>
            </a:spcBef>
            <a:spcAft>
              <a:spcPct val="15000"/>
            </a:spcAft>
            <a:buChar char="•"/>
          </a:pPr>
          <a:r>
            <a:rPr lang="en-US" sz="1700" kern="1200"/>
            <a:t>Connecting to backend APIs</a:t>
          </a:r>
        </a:p>
        <a:p>
          <a:pPr marL="171450" lvl="1" indent="-171450" algn="l" defTabSz="755650">
            <a:lnSpc>
              <a:spcPct val="90000"/>
            </a:lnSpc>
            <a:spcBef>
              <a:spcPct val="0"/>
            </a:spcBef>
            <a:spcAft>
              <a:spcPct val="15000"/>
            </a:spcAft>
            <a:buChar char="•"/>
          </a:pPr>
          <a:r>
            <a:rPr lang="en-US" sz="1700" kern="1200"/>
            <a:t>Bot Framework skills</a:t>
          </a:r>
        </a:p>
        <a:p>
          <a:pPr marL="171450" lvl="1" indent="-171450" algn="l" defTabSz="755650">
            <a:lnSpc>
              <a:spcPct val="90000"/>
            </a:lnSpc>
            <a:spcBef>
              <a:spcPct val="0"/>
            </a:spcBef>
            <a:spcAft>
              <a:spcPct val="15000"/>
            </a:spcAft>
            <a:buChar char="•"/>
          </a:pPr>
          <a:r>
            <a:rPr lang="en-US" sz="1700" kern="1200"/>
            <a:t>Web, App, Messaging</a:t>
          </a:r>
        </a:p>
        <a:p>
          <a:pPr marL="171450" lvl="1" indent="-171450" algn="l" defTabSz="755650">
            <a:lnSpc>
              <a:spcPct val="90000"/>
            </a:lnSpc>
            <a:spcBef>
              <a:spcPct val="0"/>
            </a:spcBef>
            <a:spcAft>
              <a:spcPct val="15000"/>
            </a:spcAft>
            <a:buChar char="•"/>
          </a:pPr>
          <a:endParaRPr lang="en-US" sz="1700" kern="1200"/>
        </a:p>
      </dsp:txBody>
      <dsp:txXfrm>
        <a:off x="7066716" y="551911"/>
        <a:ext cx="3098043" cy="30798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E67F3-A391-4A99-9FA2-606DA996D7B5}">
      <dsp:nvSpPr>
        <dsp:cNvPr id="0" name=""/>
        <dsp:cNvSpPr/>
      </dsp:nvSpPr>
      <dsp:spPr>
        <a:xfrm>
          <a:off x="0" y="506"/>
          <a:ext cx="5818248" cy="11850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9D2FE6-26E2-44FE-9714-2FF5E84A39A7}">
      <dsp:nvSpPr>
        <dsp:cNvPr id="0" name=""/>
        <dsp:cNvSpPr/>
      </dsp:nvSpPr>
      <dsp:spPr>
        <a:xfrm>
          <a:off x="358468" y="267136"/>
          <a:ext cx="651761" cy="651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39B11C-33B7-4565-8F0C-9ACE30B8D859}">
      <dsp:nvSpPr>
        <dsp:cNvPr id="0" name=""/>
        <dsp:cNvSpPr/>
      </dsp:nvSpPr>
      <dsp:spPr>
        <a:xfrm>
          <a:off x="1368698" y="506"/>
          <a:ext cx="4449549" cy="118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15" tIns="125415" rIns="125415" bIns="125415" numCol="1" spcCol="1270" anchor="ctr" anchorCtr="0">
          <a:noAutofit/>
        </a:bodyPr>
        <a:lstStyle/>
        <a:p>
          <a:pPr marL="0" lvl="0" indent="0" algn="l" defTabSz="1111250">
            <a:lnSpc>
              <a:spcPct val="100000"/>
            </a:lnSpc>
            <a:spcBef>
              <a:spcPct val="0"/>
            </a:spcBef>
            <a:spcAft>
              <a:spcPct val="35000"/>
            </a:spcAft>
            <a:buNone/>
          </a:pPr>
          <a:r>
            <a:rPr lang="en-US" sz="2500" kern="1200"/>
            <a:t>Seamlessly manage solutions and environments</a:t>
          </a:r>
        </a:p>
      </dsp:txBody>
      <dsp:txXfrm>
        <a:off x="1368698" y="506"/>
        <a:ext cx="4449549" cy="1185020"/>
      </dsp:txXfrm>
    </dsp:sp>
    <dsp:sp modelId="{CAED79AA-3B7B-4495-84D0-7398004990B7}">
      <dsp:nvSpPr>
        <dsp:cNvPr id="0" name=""/>
        <dsp:cNvSpPr/>
      </dsp:nvSpPr>
      <dsp:spPr>
        <a:xfrm>
          <a:off x="0" y="1481782"/>
          <a:ext cx="5818248" cy="11850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F4509-910A-42B9-89BE-0E7039226AB0}">
      <dsp:nvSpPr>
        <dsp:cNvPr id="0" name=""/>
        <dsp:cNvSpPr/>
      </dsp:nvSpPr>
      <dsp:spPr>
        <a:xfrm>
          <a:off x="358468" y="1748411"/>
          <a:ext cx="651761" cy="6517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AB4232-971A-453B-AA43-8F79CFDBC15D}">
      <dsp:nvSpPr>
        <dsp:cNvPr id="0" name=""/>
        <dsp:cNvSpPr/>
      </dsp:nvSpPr>
      <dsp:spPr>
        <a:xfrm>
          <a:off x="1368698" y="1481782"/>
          <a:ext cx="4449549" cy="118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15" tIns="125415" rIns="125415" bIns="125415" numCol="1" spcCol="1270" anchor="ctr" anchorCtr="0">
          <a:noAutofit/>
        </a:bodyPr>
        <a:lstStyle/>
        <a:p>
          <a:pPr marL="0" lvl="0" indent="0" algn="l" defTabSz="1111250">
            <a:lnSpc>
              <a:spcPct val="100000"/>
            </a:lnSpc>
            <a:spcBef>
              <a:spcPct val="0"/>
            </a:spcBef>
            <a:spcAft>
              <a:spcPct val="35000"/>
            </a:spcAft>
            <a:buNone/>
          </a:pPr>
          <a:r>
            <a:rPr lang="en-US" sz="2500" kern="1200"/>
            <a:t>Enable everyone to contribute to CI/CD</a:t>
          </a:r>
        </a:p>
      </dsp:txBody>
      <dsp:txXfrm>
        <a:off x="1368698" y="1481782"/>
        <a:ext cx="4449549" cy="1185020"/>
      </dsp:txXfrm>
    </dsp:sp>
    <dsp:sp modelId="{63102603-1EB4-4E32-806B-90E41805EA40}">
      <dsp:nvSpPr>
        <dsp:cNvPr id="0" name=""/>
        <dsp:cNvSpPr/>
      </dsp:nvSpPr>
      <dsp:spPr>
        <a:xfrm>
          <a:off x="0" y="2963057"/>
          <a:ext cx="5818248" cy="11850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BB2193-7BCB-4825-BC49-59737FA0071A}">
      <dsp:nvSpPr>
        <dsp:cNvPr id="0" name=""/>
        <dsp:cNvSpPr/>
      </dsp:nvSpPr>
      <dsp:spPr>
        <a:xfrm>
          <a:off x="358468" y="3229687"/>
          <a:ext cx="651761" cy="6517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265AB-95EC-4E65-B598-11B5F625D3A0}">
      <dsp:nvSpPr>
        <dsp:cNvPr id="0" name=""/>
        <dsp:cNvSpPr/>
      </dsp:nvSpPr>
      <dsp:spPr>
        <a:xfrm>
          <a:off x="1368698" y="2963057"/>
          <a:ext cx="4449549" cy="118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15" tIns="125415" rIns="125415" bIns="125415" numCol="1" spcCol="1270" anchor="ctr" anchorCtr="0">
          <a:noAutofit/>
        </a:bodyPr>
        <a:lstStyle/>
        <a:p>
          <a:pPr marL="0" lvl="0" indent="0" algn="l" defTabSz="1111250">
            <a:lnSpc>
              <a:spcPct val="100000"/>
            </a:lnSpc>
            <a:spcBef>
              <a:spcPct val="0"/>
            </a:spcBef>
            <a:spcAft>
              <a:spcPct val="35000"/>
            </a:spcAft>
            <a:buNone/>
          </a:pPr>
          <a:r>
            <a:rPr lang="en-US" sz="2500" kern="1200"/>
            <a:t>Seamless Fusion teams</a:t>
          </a:r>
        </a:p>
      </dsp:txBody>
      <dsp:txXfrm>
        <a:off x="1368698" y="2963057"/>
        <a:ext cx="4449549" cy="11850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B7B60-93EF-4219-A4DD-0A1B01E13DBC}">
      <dsp:nvSpPr>
        <dsp:cNvPr id="0" name=""/>
        <dsp:cNvSpPr/>
      </dsp:nvSpPr>
      <dsp:spPr>
        <a:xfrm>
          <a:off x="1743228" y="34476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FBF190-89EB-4BC1-8FA8-4E9D35E23B2C}">
      <dsp:nvSpPr>
        <dsp:cNvPr id="0" name=""/>
        <dsp:cNvSpPr/>
      </dsp:nvSpPr>
      <dsp:spPr>
        <a:xfrm>
          <a:off x="555228" y="2767178"/>
          <a:ext cx="432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Unmanaged Solutions </a:t>
          </a:r>
          <a:r>
            <a:rPr lang="en-US" sz="1100" kern="1200"/>
            <a:t>are to be used in development environments while you are making configuration changes to your application.  Solutions are exported as unmanaged and checked into your source control system.  Unmanaged solutions should be considered your </a:t>
          </a:r>
          <a:r>
            <a:rPr lang="en-US" sz="1100" b="1" kern="1200"/>
            <a:t>source</a:t>
          </a:r>
          <a:r>
            <a:rPr lang="en-US" sz="1100" kern="1200"/>
            <a:t>.</a:t>
          </a:r>
        </a:p>
      </dsp:txBody>
      <dsp:txXfrm>
        <a:off x="555228" y="2767178"/>
        <a:ext cx="4320000" cy="765000"/>
      </dsp:txXfrm>
    </dsp:sp>
    <dsp:sp modelId="{B1391B28-F636-47EB-BE29-C84270539B39}">
      <dsp:nvSpPr>
        <dsp:cNvPr id="0" name=""/>
        <dsp:cNvSpPr/>
      </dsp:nvSpPr>
      <dsp:spPr>
        <a:xfrm>
          <a:off x="6819228" y="344769"/>
          <a:ext cx="1944000" cy="1944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FD507-4E81-4E49-8ED6-2E5DC5DAADEE}">
      <dsp:nvSpPr>
        <dsp:cNvPr id="0" name=""/>
        <dsp:cNvSpPr/>
      </dsp:nvSpPr>
      <dsp:spPr>
        <a:xfrm>
          <a:off x="5631228" y="2767178"/>
          <a:ext cx="432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Managed solutions </a:t>
          </a:r>
          <a:r>
            <a:rPr lang="en-US" sz="1100" kern="1200"/>
            <a:t>are used to deploy to any environment outside of development.  This includes test, UAT, SIT, and production environments.  Managed solutions should be generated by a build server and considered as a </a:t>
          </a:r>
          <a:r>
            <a:rPr lang="en-US" sz="1100" b="1" kern="1200"/>
            <a:t>build artifact</a:t>
          </a:r>
          <a:r>
            <a:rPr lang="en-US" sz="1100" kern="1200"/>
            <a:t>.</a:t>
          </a:r>
        </a:p>
      </dsp:txBody>
      <dsp:txXfrm>
        <a:off x="5631228" y="2767178"/>
        <a:ext cx="4320000"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668F9-3D04-4BCF-978A-A56407ACDEF4}">
      <dsp:nvSpPr>
        <dsp:cNvPr id="0" name=""/>
        <dsp:cNvSpPr/>
      </dsp:nvSpPr>
      <dsp:spPr>
        <a:xfrm>
          <a:off x="0" y="673"/>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0ACD1-501E-498D-A9C4-A39CC9979FFD}">
      <dsp:nvSpPr>
        <dsp:cNvPr id="0" name=""/>
        <dsp:cNvSpPr/>
      </dsp:nvSpPr>
      <dsp:spPr>
        <a:xfrm>
          <a:off x="476436" y="355047"/>
          <a:ext cx="866247" cy="866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0678F4-E9A2-4C5B-B616-B2B4644B3E85}">
      <dsp:nvSpPr>
        <dsp:cNvPr id="0" name=""/>
        <dsp:cNvSpPr/>
      </dsp:nvSpPr>
      <dsp:spPr>
        <a:xfrm>
          <a:off x="1819120" y="673"/>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100000"/>
            </a:lnSpc>
            <a:spcBef>
              <a:spcPct val="0"/>
            </a:spcBef>
            <a:spcAft>
              <a:spcPct val="35000"/>
            </a:spcAft>
            <a:buNone/>
          </a:pPr>
          <a:r>
            <a:rPr lang="en-US" sz="2500" kern="1200"/>
            <a:t>Calling existing backend APIs, SaaS</a:t>
          </a:r>
        </a:p>
      </dsp:txBody>
      <dsp:txXfrm>
        <a:off x="1819120" y="673"/>
        <a:ext cx="4545103" cy="1574995"/>
      </dsp:txXfrm>
    </dsp:sp>
    <dsp:sp modelId="{B568B34C-3189-4B7F-BA57-49BD26DDCFD0}">
      <dsp:nvSpPr>
        <dsp:cNvPr id="0" name=""/>
        <dsp:cNvSpPr/>
      </dsp:nvSpPr>
      <dsp:spPr>
        <a:xfrm>
          <a:off x="0" y="1969418"/>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6584ED-900B-442F-A983-9F8DF82286B5}">
      <dsp:nvSpPr>
        <dsp:cNvPr id="0" name=""/>
        <dsp:cNvSpPr/>
      </dsp:nvSpPr>
      <dsp:spPr>
        <a:xfrm>
          <a:off x="476436" y="2323792"/>
          <a:ext cx="866247" cy="866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D649CA-4142-4386-8642-7E2CA721C0AD}">
      <dsp:nvSpPr>
        <dsp:cNvPr id="0" name=""/>
        <dsp:cNvSpPr/>
      </dsp:nvSpPr>
      <dsp:spPr>
        <a:xfrm>
          <a:off x="1819120" y="1969418"/>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100000"/>
            </a:lnSpc>
            <a:spcBef>
              <a:spcPct val="0"/>
            </a:spcBef>
            <a:spcAft>
              <a:spcPct val="35000"/>
            </a:spcAft>
            <a:buNone/>
          </a:pPr>
          <a:r>
            <a:rPr lang="en-US" sz="2500" kern="1200"/>
            <a:t>Complex conversations </a:t>
          </a:r>
        </a:p>
      </dsp:txBody>
      <dsp:txXfrm>
        <a:off x="1819120" y="1969418"/>
        <a:ext cx="4545103" cy="1574995"/>
      </dsp:txXfrm>
    </dsp:sp>
    <dsp:sp modelId="{E21B4516-4911-4A01-B0ED-178DE7412D07}">
      <dsp:nvSpPr>
        <dsp:cNvPr id="0" name=""/>
        <dsp:cNvSpPr/>
      </dsp:nvSpPr>
      <dsp:spPr>
        <a:xfrm>
          <a:off x="0" y="3938162"/>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EEA3A3-F320-4ACF-BFEC-AFD94A0D957B}">
      <dsp:nvSpPr>
        <dsp:cNvPr id="0" name=""/>
        <dsp:cNvSpPr/>
      </dsp:nvSpPr>
      <dsp:spPr>
        <a:xfrm>
          <a:off x="476436" y="4292537"/>
          <a:ext cx="866247" cy="866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2C9E37-E546-41AB-83BF-4ECE0E4AAFC1}">
      <dsp:nvSpPr>
        <dsp:cNvPr id="0" name=""/>
        <dsp:cNvSpPr/>
      </dsp:nvSpPr>
      <dsp:spPr>
        <a:xfrm>
          <a:off x="1819120" y="3938162"/>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100000"/>
            </a:lnSpc>
            <a:spcBef>
              <a:spcPct val="0"/>
            </a:spcBef>
            <a:spcAft>
              <a:spcPct val="35000"/>
            </a:spcAft>
            <a:buNone/>
          </a:pPr>
          <a:r>
            <a:rPr lang="en-US" sz="2500" kern="1200"/>
            <a:t>Triage/deflection for a live agent</a:t>
          </a:r>
        </a:p>
      </dsp:txBody>
      <dsp:txXfrm>
        <a:off x="1819120" y="3938162"/>
        <a:ext cx="4545103" cy="15749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4AC77-99D6-4291-8148-199A79E3204B}">
      <dsp:nvSpPr>
        <dsp:cNvPr id="0" name=""/>
        <dsp:cNvSpPr/>
      </dsp:nvSpPr>
      <dsp:spPr>
        <a:xfrm>
          <a:off x="0" y="4329"/>
          <a:ext cx="6812280" cy="922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CADC0-82A9-43E1-B3C1-C1EECC3F8314}">
      <dsp:nvSpPr>
        <dsp:cNvPr id="0" name=""/>
        <dsp:cNvSpPr/>
      </dsp:nvSpPr>
      <dsp:spPr>
        <a:xfrm>
          <a:off x="278935" y="211801"/>
          <a:ext cx="507155" cy="5071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849E93-9255-4353-9273-9FAA88B92C56}">
      <dsp:nvSpPr>
        <dsp:cNvPr id="0" name=""/>
        <dsp:cNvSpPr/>
      </dsp:nvSpPr>
      <dsp:spPr>
        <a:xfrm>
          <a:off x="1065026" y="4329"/>
          <a:ext cx="5747253" cy="92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89" tIns="97589" rIns="97589" bIns="97589" numCol="1" spcCol="1270" anchor="ctr" anchorCtr="0">
          <a:noAutofit/>
        </a:bodyPr>
        <a:lstStyle/>
        <a:p>
          <a:pPr marL="0" lvl="0" indent="0" algn="l" defTabSz="844550">
            <a:lnSpc>
              <a:spcPct val="100000"/>
            </a:lnSpc>
            <a:spcBef>
              <a:spcPct val="0"/>
            </a:spcBef>
            <a:spcAft>
              <a:spcPct val="35000"/>
            </a:spcAft>
            <a:buNone/>
          </a:pPr>
          <a:r>
            <a:rPr lang="en-US" sz="1900" kern="1200"/>
            <a:t>Design/styling</a:t>
          </a:r>
        </a:p>
      </dsp:txBody>
      <dsp:txXfrm>
        <a:off x="1065026" y="4329"/>
        <a:ext cx="5747253" cy="922100"/>
      </dsp:txXfrm>
    </dsp:sp>
    <dsp:sp modelId="{5309636E-B3CD-48E8-94B0-A773944AA114}">
      <dsp:nvSpPr>
        <dsp:cNvPr id="0" name=""/>
        <dsp:cNvSpPr/>
      </dsp:nvSpPr>
      <dsp:spPr>
        <a:xfrm>
          <a:off x="0" y="1156955"/>
          <a:ext cx="6812280" cy="922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201FE-41E4-45D9-B641-E267194A0BFE}">
      <dsp:nvSpPr>
        <dsp:cNvPr id="0" name=""/>
        <dsp:cNvSpPr/>
      </dsp:nvSpPr>
      <dsp:spPr>
        <a:xfrm>
          <a:off x="278935" y="1364428"/>
          <a:ext cx="507155" cy="5071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7FFF82-B769-45EC-AB64-0D62F35D9639}">
      <dsp:nvSpPr>
        <dsp:cNvPr id="0" name=""/>
        <dsp:cNvSpPr/>
      </dsp:nvSpPr>
      <dsp:spPr>
        <a:xfrm>
          <a:off x="1065026" y="1156955"/>
          <a:ext cx="5747253" cy="92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89" tIns="97589" rIns="97589" bIns="97589" numCol="1" spcCol="1270" anchor="ctr" anchorCtr="0">
          <a:noAutofit/>
        </a:bodyPr>
        <a:lstStyle/>
        <a:p>
          <a:pPr marL="0" lvl="0" indent="0" algn="l" defTabSz="844550">
            <a:lnSpc>
              <a:spcPct val="100000"/>
            </a:lnSpc>
            <a:spcBef>
              <a:spcPct val="0"/>
            </a:spcBef>
            <a:spcAft>
              <a:spcPct val="35000"/>
            </a:spcAft>
            <a:buNone/>
          </a:pPr>
          <a:r>
            <a:rPr lang="en-US" sz="1900" kern="1200"/>
            <a:t>Security/Single sign-on</a:t>
          </a:r>
        </a:p>
      </dsp:txBody>
      <dsp:txXfrm>
        <a:off x="1065026" y="1156955"/>
        <a:ext cx="5747253" cy="922100"/>
      </dsp:txXfrm>
    </dsp:sp>
    <dsp:sp modelId="{74A62BD0-9456-4A07-912B-73982E7DC808}">
      <dsp:nvSpPr>
        <dsp:cNvPr id="0" name=""/>
        <dsp:cNvSpPr/>
      </dsp:nvSpPr>
      <dsp:spPr>
        <a:xfrm>
          <a:off x="0" y="2309581"/>
          <a:ext cx="6812280" cy="922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FCAB49-CA1C-4208-81FB-CFBC57AC22F3}">
      <dsp:nvSpPr>
        <dsp:cNvPr id="0" name=""/>
        <dsp:cNvSpPr/>
      </dsp:nvSpPr>
      <dsp:spPr>
        <a:xfrm>
          <a:off x="278935" y="2517054"/>
          <a:ext cx="507155" cy="5071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CE5F7A-A0D2-4A98-90E2-53CF7FB3A29D}">
      <dsp:nvSpPr>
        <dsp:cNvPr id="0" name=""/>
        <dsp:cNvSpPr/>
      </dsp:nvSpPr>
      <dsp:spPr>
        <a:xfrm>
          <a:off x="1065026" y="2309581"/>
          <a:ext cx="5747253" cy="92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89" tIns="97589" rIns="97589" bIns="97589" numCol="1" spcCol="1270" anchor="ctr" anchorCtr="0">
          <a:noAutofit/>
        </a:bodyPr>
        <a:lstStyle/>
        <a:p>
          <a:pPr marL="0" lvl="0" indent="0" algn="l" defTabSz="844550">
            <a:lnSpc>
              <a:spcPct val="100000"/>
            </a:lnSpc>
            <a:spcBef>
              <a:spcPct val="0"/>
            </a:spcBef>
            <a:spcAft>
              <a:spcPct val="35000"/>
            </a:spcAft>
            <a:buNone/>
          </a:pPr>
          <a:r>
            <a:rPr lang="en-US" sz="1900" kern="1200"/>
            <a:t>Custom Analytics</a:t>
          </a:r>
        </a:p>
      </dsp:txBody>
      <dsp:txXfrm>
        <a:off x="1065026" y="2309581"/>
        <a:ext cx="5747253" cy="922100"/>
      </dsp:txXfrm>
    </dsp:sp>
    <dsp:sp modelId="{00C0E7B9-2709-46DC-82FA-693B27FFF6E1}">
      <dsp:nvSpPr>
        <dsp:cNvPr id="0" name=""/>
        <dsp:cNvSpPr/>
      </dsp:nvSpPr>
      <dsp:spPr>
        <a:xfrm>
          <a:off x="0" y="3462207"/>
          <a:ext cx="6812280" cy="922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95E39-EA05-45BB-8E65-F3AC2B12F40C}">
      <dsp:nvSpPr>
        <dsp:cNvPr id="0" name=""/>
        <dsp:cNvSpPr/>
      </dsp:nvSpPr>
      <dsp:spPr>
        <a:xfrm>
          <a:off x="278935" y="3669680"/>
          <a:ext cx="507155" cy="5071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88FCAE-9265-4FD3-87AD-33C8F5E556FD}">
      <dsp:nvSpPr>
        <dsp:cNvPr id="0" name=""/>
        <dsp:cNvSpPr/>
      </dsp:nvSpPr>
      <dsp:spPr>
        <a:xfrm>
          <a:off x="1065026" y="3462207"/>
          <a:ext cx="5747253" cy="92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89" tIns="97589" rIns="97589" bIns="97589" numCol="1" spcCol="1270" anchor="ctr" anchorCtr="0">
          <a:noAutofit/>
        </a:bodyPr>
        <a:lstStyle/>
        <a:p>
          <a:pPr marL="0" lvl="0" indent="0" algn="l" defTabSz="844550">
            <a:lnSpc>
              <a:spcPct val="100000"/>
            </a:lnSpc>
            <a:spcBef>
              <a:spcPct val="0"/>
            </a:spcBef>
            <a:spcAft>
              <a:spcPct val="35000"/>
            </a:spcAft>
            <a:buNone/>
          </a:pPr>
          <a:r>
            <a:rPr lang="en-US" sz="1900" kern="1200"/>
            <a:t>Data Retention</a:t>
          </a:r>
        </a:p>
      </dsp:txBody>
      <dsp:txXfrm>
        <a:off x="1065026" y="3462207"/>
        <a:ext cx="5747253" cy="922100"/>
      </dsp:txXfrm>
    </dsp:sp>
    <dsp:sp modelId="{A9438A06-F8A8-475D-A8BF-9A7F6C2DF695}">
      <dsp:nvSpPr>
        <dsp:cNvPr id="0" name=""/>
        <dsp:cNvSpPr/>
      </dsp:nvSpPr>
      <dsp:spPr>
        <a:xfrm>
          <a:off x="0" y="4614833"/>
          <a:ext cx="6812280" cy="922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A5D037-1B07-4BB3-95F3-9D74F387A325}">
      <dsp:nvSpPr>
        <dsp:cNvPr id="0" name=""/>
        <dsp:cNvSpPr/>
      </dsp:nvSpPr>
      <dsp:spPr>
        <a:xfrm>
          <a:off x="278935" y="4822306"/>
          <a:ext cx="507155" cy="5071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0A404B-6AC6-4D89-9C07-6B4222A36236}">
      <dsp:nvSpPr>
        <dsp:cNvPr id="0" name=""/>
        <dsp:cNvSpPr/>
      </dsp:nvSpPr>
      <dsp:spPr>
        <a:xfrm>
          <a:off x="1065026" y="4614833"/>
          <a:ext cx="5747253" cy="92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89" tIns="97589" rIns="97589" bIns="97589" numCol="1" spcCol="1270" anchor="ctr" anchorCtr="0">
          <a:noAutofit/>
        </a:bodyPr>
        <a:lstStyle/>
        <a:p>
          <a:pPr marL="0" lvl="0" indent="0" algn="l" defTabSz="844550">
            <a:lnSpc>
              <a:spcPct val="100000"/>
            </a:lnSpc>
            <a:spcBef>
              <a:spcPct val="0"/>
            </a:spcBef>
            <a:spcAft>
              <a:spcPct val="35000"/>
            </a:spcAft>
            <a:buNone/>
          </a:pPr>
          <a:r>
            <a:rPr lang="en-US" sz="1900" kern="1200"/>
            <a:t>Application Lifecycle</a:t>
          </a:r>
        </a:p>
      </dsp:txBody>
      <dsp:txXfrm>
        <a:off x="1065026" y="4614833"/>
        <a:ext cx="5747253" cy="922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92B6F-87B4-4054-A1D9-BA214AF134B1}">
      <dsp:nvSpPr>
        <dsp:cNvPr id="0" name=""/>
        <dsp:cNvSpPr/>
      </dsp:nvSpPr>
      <dsp:spPr>
        <a:xfrm>
          <a:off x="568971" y="0"/>
          <a:ext cx="1509048" cy="1295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E43B67-37EF-4D45-875E-38F80FB35605}">
      <dsp:nvSpPr>
        <dsp:cNvPr id="0" name=""/>
        <dsp:cNvSpPr/>
      </dsp:nvSpPr>
      <dsp:spPr>
        <a:xfrm>
          <a:off x="568971" y="1456583"/>
          <a:ext cx="4311566" cy="555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kern="1200"/>
            <a:t>Topics</a:t>
          </a:r>
        </a:p>
      </dsp:txBody>
      <dsp:txXfrm>
        <a:off x="568971" y="1456583"/>
        <a:ext cx="4311566" cy="555360"/>
      </dsp:txXfrm>
    </dsp:sp>
    <dsp:sp modelId="{0B327686-A8B5-40BE-8418-DB96ADB2673D}">
      <dsp:nvSpPr>
        <dsp:cNvPr id="0" name=""/>
        <dsp:cNvSpPr/>
      </dsp:nvSpPr>
      <dsp:spPr>
        <a:xfrm>
          <a:off x="568971" y="2086707"/>
          <a:ext cx="4311566" cy="2270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Trigger phrases</a:t>
          </a:r>
        </a:p>
        <a:p>
          <a:pPr marL="0" lvl="0" indent="0" algn="l" defTabSz="755650">
            <a:lnSpc>
              <a:spcPct val="100000"/>
            </a:lnSpc>
            <a:spcBef>
              <a:spcPct val="0"/>
            </a:spcBef>
            <a:spcAft>
              <a:spcPct val="35000"/>
            </a:spcAft>
            <a:buNone/>
          </a:pPr>
          <a:r>
            <a:rPr lang="en-US" sz="1700" kern="1200"/>
            <a:t>System topics</a:t>
          </a:r>
        </a:p>
        <a:p>
          <a:pPr marL="0" lvl="0" indent="0" algn="l" defTabSz="755650">
            <a:lnSpc>
              <a:spcPct val="100000"/>
            </a:lnSpc>
            <a:spcBef>
              <a:spcPct val="0"/>
            </a:spcBef>
            <a:spcAft>
              <a:spcPct val="35000"/>
            </a:spcAft>
            <a:buNone/>
          </a:pPr>
          <a:r>
            <a:rPr lang="en-US" sz="1700" kern="1200"/>
            <a:t>User topics</a:t>
          </a:r>
        </a:p>
        <a:p>
          <a:pPr marL="0" lvl="0" indent="0" algn="l" defTabSz="755650">
            <a:lnSpc>
              <a:spcPct val="100000"/>
            </a:lnSpc>
            <a:spcBef>
              <a:spcPct val="0"/>
            </a:spcBef>
            <a:spcAft>
              <a:spcPct val="35000"/>
            </a:spcAft>
            <a:buNone/>
          </a:pPr>
          <a:r>
            <a:rPr lang="en-US" sz="1700" kern="1200"/>
            <a:t>Suggested topics</a:t>
          </a:r>
        </a:p>
        <a:p>
          <a:pPr marL="0" lvl="0" indent="0" algn="l" defTabSz="755650">
            <a:lnSpc>
              <a:spcPct val="100000"/>
            </a:lnSpc>
            <a:spcBef>
              <a:spcPct val="0"/>
            </a:spcBef>
            <a:spcAft>
              <a:spcPct val="35000"/>
            </a:spcAft>
            <a:buNone/>
          </a:pPr>
          <a:r>
            <a:rPr lang="en-US" sz="1700" kern="1200"/>
            <a:t>Fall back topic</a:t>
          </a:r>
        </a:p>
        <a:p>
          <a:pPr marL="0" lvl="0" indent="0" algn="l" defTabSz="755650">
            <a:lnSpc>
              <a:spcPct val="100000"/>
            </a:lnSpc>
            <a:spcBef>
              <a:spcPct val="0"/>
            </a:spcBef>
            <a:spcAft>
              <a:spcPct val="35000"/>
            </a:spcAft>
            <a:buNone/>
          </a:pPr>
          <a:r>
            <a:rPr lang="en-US" sz="1700" kern="1200"/>
            <a:t>Go To Topic</a:t>
          </a:r>
        </a:p>
        <a:p>
          <a:pPr marL="0" lvl="0" indent="0" algn="l" defTabSz="755650">
            <a:lnSpc>
              <a:spcPct val="100000"/>
            </a:lnSpc>
            <a:spcBef>
              <a:spcPct val="0"/>
            </a:spcBef>
            <a:spcAft>
              <a:spcPct val="35000"/>
            </a:spcAft>
            <a:buNone/>
          </a:pPr>
          <a:r>
            <a:rPr lang="en-US" sz="1700" kern="1200"/>
            <a:t>Composer topics (coming soon)</a:t>
          </a:r>
        </a:p>
      </dsp:txBody>
      <dsp:txXfrm>
        <a:off x="568971" y="2086707"/>
        <a:ext cx="4311566" cy="2270816"/>
      </dsp:txXfrm>
    </dsp:sp>
    <dsp:sp modelId="{C0D95FD4-0E1F-4458-A4B2-BA91B9A03EC2}">
      <dsp:nvSpPr>
        <dsp:cNvPr id="0" name=""/>
        <dsp:cNvSpPr/>
      </dsp:nvSpPr>
      <dsp:spPr>
        <a:xfrm>
          <a:off x="5635062" y="0"/>
          <a:ext cx="1509048" cy="1295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B07732-CD40-46DB-BDB5-805C05E6FC16}">
      <dsp:nvSpPr>
        <dsp:cNvPr id="0" name=""/>
        <dsp:cNvSpPr/>
      </dsp:nvSpPr>
      <dsp:spPr>
        <a:xfrm>
          <a:off x="5635062" y="1456583"/>
          <a:ext cx="4311566" cy="555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kern="1200"/>
            <a:t>Dialog</a:t>
          </a:r>
        </a:p>
      </dsp:txBody>
      <dsp:txXfrm>
        <a:off x="5635062" y="1456583"/>
        <a:ext cx="4311566" cy="555360"/>
      </dsp:txXfrm>
    </dsp:sp>
    <dsp:sp modelId="{515FF503-3020-43AA-8704-2019A35B8231}">
      <dsp:nvSpPr>
        <dsp:cNvPr id="0" name=""/>
        <dsp:cNvSpPr/>
      </dsp:nvSpPr>
      <dsp:spPr>
        <a:xfrm>
          <a:off x="5635062" y="2086707"/>
          <a:ext cx="4311566" cy="2270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Message node</a:t>
          </a:r>
        </a:p>
        <a:p>
          <a:pPr marL="0" lvl="0" indent="0" algn="l" defTabSz="755650">
            <a:lnSpc>
              <a:spcPct val="100000"/>
            </a:lnSpc>
            <a:spcBef>
              <a:spcPct val="0"/>
            </a:spcBef>
            <a:spcAft>
              <a:spcPct val="35000"/>
            </a:spcAft>
            <a:buNone/>
          </a:pPr>
          <a:r>
            <a:rPr lang="en-US" sz="1700" kern="1200"/>
            <a:t>Question node</a:t>
          </a:r>
        </a:p>
        <a:p>
          <a:pPr marL="0" lvl="0" indent="0" algn="l" defTabSz="755650">
            <a:lnSpc>
              <a:spcPct val="100000"/>
            </a:lnSpc>
            <a:spcBef>
              <a:spcPct val="0"/>
            </a:spcBef>
            <a:spcAft>
              <a:spcPct val="35000"/>
            </a:spcAft>
            <a:buNone/>
          </a:pPr>
          <a:r>
            <a:rPr lang="en-US" sz="1700" kern="1200"/>
            <a:t>Condition node</a:t>
          </a:r>
        </a:p>
        <a:p>
          <a:pPr marL="0" lvl="0" indent="0" algn="l" defTabSz="755650">
            <a:lnSpc>
              <a:spcPct val="100000"/>
            </a:lnSpc>
            <a:spcBef>
              <a:spcPct val="0"/>
            </a:spcBef>
            <a:spcAft>
              <a:spcPct val="35000"/>
            </a:spcAft>
            <a:buNone/>
          </a:pPr>
          <a:r>
            <a:rPr lang="en-US" sz="1700" kern="1200"/>
            <a:t>Action node</a:t>
          </a:r>
        </a:p>
        <a:p>
          <a:pPr marL="0" lvl="0" indent="0" algn="l" defTabSz="755650">
            <a:lnSpc>
              <a:spcPct val="100000"/>
            </a:lnSpc>
            <a:spcBef>
              <a:spcPct val="0"/>
            </a:spcBef>
            <a:spcAft>
              <a:spcPct val="35000"/>
            </a:spcAft>
            <a:buNone/>
          </a:pPr>
          <a:r>
            <a:rPr lang="en-US" sz="1700" kern="1200"/>
            <a:t>End of conversation</a:t>
          </a:r>
        </a:p>
        <a:p>
          <a:pPr marL="0" lvl="0" indent="0" algn="l" defTabSz="755650">
            <a:lnSpc>
              <a:spcPct val="100000"/>
            </a:lnSpc>
            <a:spcBef>
              <a:spcPct val="0"/>
            </a:spcBef>
            <a:spcAft>
              <a:spcPct val="35000"/>
            </a:spcAft>
            <a:buNone/>
          </a:pPr>
          <a:r>
            <a:rPr lang="en-US" sz="1700" kern="1200"/>
            <a:t>Agent transfer node</a:t>
          </a:r>
        </a:p>
        <a:p>
          <a:pPr marL="0" lvl="0" indent="0" algn="l" defTabSz="755650">
            <a:lnSpc>
              <a:spcPct val="100000"/>
            </a:lnSpc>
            <a:spcBef>
              <a:spcPct val="0"/>
            </a:spcBef>
            <a:spcAft>
              <a:spcPct val="35000"/>
            </a:spcAft>
            <a:buNone/>
          </a:pPr>
          <a:r>
            <a:rPr lang="en-US" sz="1700" kern="1200"/>
            <a:t>Authentication node</a:t>
          </a:r>
        </a:p>
      </dsp:txBody>
      <dsp:txXfrm>
        <a:off x="5635062" y="2086707"/>
        <a:ext cx="4311566" cy="22708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17CF7-83D9-4BEA-A9FC-ED3831AEA366}">
      <dsp:nvSpPr>
        <dsp:cNvPr id="0" name=""/>
        <dsp:cNvSpPr/>
      </dsp:nvSpPr>
      <dsp:spPr>
        <a:xfrm>
          <a:off x="0" y="2986"/>
          <a:ext cx="6940353" cy="1396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9A2C3-EF07-49FF-A01A-BABE6D7D494F}">
      <dsp:nvSpPr>
        <dsp:cNvPr id="0" name=""/>
        <dsp:cNvSpPr/>
      </dsp:nvSpPr>
      <dsp:spPr>
        <a:xfrm>
          <a:off x="422434" y="317193"/>
          <a:ext cx="768063" cy="7680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2F5E06-2004-4AD0-8DED-0F0FC0D41AFD}">
      <dsp:nvSpPr>
        <dsp:cNvPr id="0" name=""/>
        <dsp:cNvSpPr/>
      </dsp:nvSpPr>
      <dsp:spPr>
        <a:xfrm>
          <a:off x="1612932" y="2986"/>
          <a:ext cx="3123158" cy="13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94" tIns="147794" rIns="147794" bIns="147794" numCol="1" spcCol="1270" anchor="ctr" anchorCtr="0">
          <a:noAutofit/>
        </a:bodyPr>
        <a:lstStyle/>
        <a:p>
          <a:pPr marL="0" lvl="0" indent="0" algn="l" defTabSz="889000">
            <a:lnSpc>
              <a:spcPct val="100000"/>
            </a:lnSpc>
            <a:spcBef>
              <a:spcPct val="0"/>
            </a:spcBef>
            <a:spcAft>
              <a:spcPct val="35000"/>
            </a:spcAft>
            <a:buNone/>
          </a:pPr>
          <a:r>
            <a:rPr lang="en-US" sz="2000" kern="1200"/>
            <a:t>User might say…</a:t>
          </a:r>
        </a:p>
      </dsp:txBody>
      <dsp:txXfrm>
        <a:off x="1612932" y="2986"/>
        <a:ext cx="3123158" cy="1396478"/>
      </dsp:txXfrm>
    </dsp:sp>
    <dsp:sp modelId="{CEE6B392-1D1E-4245-A6E7-2E227371D33D}">
      <dsp:nvSpPr>
        <dsp:cNvPr id="0" name=""/>
        <dsp:cNvSpPr/>
      </dsp:nvSpPr>
      <dsp:spPr>
        <a:xfrm>
          <a:off x="4736091" y="2986"/>
          <a:ext cx="2202684" cy="13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94" tIns="147794" rIns="147794" bIns="147794" numCol="1" spcCol="1270" anchor="ctr" anchorCtr="0">
          <a:noAutofit/>
        </a:bodyPr>
        <a:lstStyle/>
        <a:p>
          <a:pPr marL="0" lvl="0" indent="0" algn="l" defTabSz="488950">
            <a:lnSpc>
              <a:spcPct val="100000"/>
            </a:lnSpc>
            <a:spcBef>
              <a:spcPct val="0"/>
            </a:spcBef>
            <a:spcAft>
              <a:spcPct val="35000"/>
            </a:spcAft>
            <a:buNone/>
          </a:pPr>
          <a:r>
            <a:rPr lang="en-US" sz="1100" kern="1200"/>
            <a:t>Airplane</a:t>
          </a:r>
        </a:p>
        <a:p>
          <a:pPr marL="0" lvl="0" indent="0" algn="l" defTabSz="488950">
            <a:lnSpc>
              <a:spcPct val="100000"/>
            </a:lnSpc>
            <a:spcBef>
              <a:spcPct val="0"/>
            </a:spcBef>
            <a:spcAft>
              <a:spcPct val="35000"/>
            </a:spcAft>
            <a:buNone/>
          </a:pPr>
          <a:r>
            <a:rPr lang="en-US" sz="1100" kern="1200"/>
            <a:t>I want to take an airplane</a:t>
          </a:r>
        </a:p>
        <a:p>
          <a:pPr marL="0" lvl="0" indent="0" algn="l" defTabSz="488950">
            <a:lnSpc>
              <a:spcPct val="100000"/>
            </a:lnSpc>
            <a:spcBef>
              <a:spcPct val="0"/>
            </a:spcBef>
            <a:spcAft>
              <a:spcPct val="35000"/>
            </a:spcAft>
            <a:buNone/>
          </a:pPr>
          <a:r>
            <a:rPr lang="en-US" sz="1100" kern="1200"/>
            <a:t>flight</a:t>
          </a:r>
        </a:p>
        <a:p>
          <a:pPr marL="0" lvl="0" indent="0" algn="l" defTabSz="488950">
            <a:lnSpc>
              <a:spcPct val="100000"/>
            </a:lnSpc>
            <a:spcBef>
              <a:spcPct val="0"/>
            </a:spcBef>
            <a:spcAft>
              <a:spcPct val="35000"/>
            </a:spcAft>
            <a:buNone/>
          </a:pPr>
          <a:r>
            <a:rPr lang="en-US" sz="1100" kern="1200"/>
            <a:t>Airplane to Seattle</a:t>
          </a:r>
        </a:p>
        <a:p>
          <a:pPr marL="0" lvl="0" indent="0" algn="l" defTabSz="488950">
            <a:lnSpc>
              <a:spcPct val="100000"/>
            </a:lnSpc>
            <a:spcBef>
              <a:spcPct val="0"/>
            </a:spcBef>
            <a:spcAft>
              <a:spcPct val="35000"/>
            </a:spcAft>
            <a:buNone/>
          </a:pPr>
          <a:r>
            <a:rPr lang="en-US" sz="1100" kern="1200"/>
            <a:t>Sorry, economy class flight ticket please</a:t>
          </a:r>
        </a:p>
      </dsp:txBody>
      <dsp:txXfrm>
        <a:off x="4736091" y="2986"/>
        <a:ext cx="2202684" cy="1396478"/>
      </dsp:txXfrm>
    </dsp:sp>
    <dsp:sp modelId="{63D9E6E6-BF7A-4C42-8E4D-CEFF677F4E81}">
      <dsp:nvSpPr>
        <dsp:cNvPr id="0" name=""/>
        <dsp:cNvSpPr/>
      </dsp:nvSpPr>
      <dsp:spPr>
        <a:xfrm>
          <a:off x="0" y="1748584"/>
          <a:ext cx="6940353" cy="1396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53E1E-290D-4208-8B49-78FE79918817}">
      <dsp:nvSpPr>
        <dsp:cNvPr id="0" name=""/>
        <dsp:cNvSpPr/>
      </dsp:nvSpPr>
      <dsp:spPr>
        <a:xfrm>
          <a:off x="422434" y="2062791"/>
          <a:ext cx="768063" cy="7680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05746B-B38E-40A3-9DA9-6EAE835DC9AA}">
      <dsp:nvSpPr>
        <dsp:cNvPr id="0" name=""/>
        <dsp:cNvSpPr/>
      </dsp:nvSpPr>
      <dsp:spPr>
        <a:xfrm>
          <a:off x="1612932" y="1748584"/>
          <a:ext cx="5325843" cy="13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94" tIns="147794" rIns="147794" bIns="147794" numCol="1" spcCol="1270" anchor="ctr" anchorCtr="0">
          <a:noAutofit/>
        </a:bodyPr>
        <a:lstStyle/>
        <a:p>
          <a:pPr marL="0" lvl="0" indent="0" algn="l" defTabSz="889000">
            <a:lnSpc>
              <a:spcPct val="100000"/>
            </a:lnSpc>
            <a:spcBef>
              <a:spcPct val="0"/>
            </a:spcBef>
            <a:spcAft>
              <a:spcPct val="35000"/>
            </a:spcAft>
            <a:buNone/>
          </a:pPr>
          <a:r>
            <a:rPr lang="en-US" sz="2000" kern="1200"/>
            <a:t>Understand user input to the specific question and select the value for the variables.</a:t>
          </a:r>
          <a:br>
            <a:rPr lang="en-US" sz="2000" kern="1200"/>
          </a:br>
          <a:endParaRPr lang="en-US" sz="2000" kern="1200"/>
        </a:p>
      </dsp:txBody>
      <dsp:txXfrm>
        <a:off x="1612932" y="1748584"/>
        <a:ext cx="5325843" cy="1396478"/>
      </dsp:txXfrm>
    </dsp:sp>
    <dsp:sp modelId="{870CB8FC-44DA-49F6-87C2-55CEB9B3AA32}">
      <dsp:nvSpPr>
        <dsp:cNvPr id="0" name=""/>
        <dsp:cNvSpPr/>
      </dsp:nvSpPr>
      <dsp:spPr>
        <a:xfrm>
          <a:off x="0" y="3494182"/>
          <a:ext cx="6940353" cy="1396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CAF9C-C611-4B24-B387-B17EC4C3DA6A}">
      <dsp:nvSpPr>
        <dsp:cNvPr id="0" name=""/>
        <dsp:cNvSpPr/>
      </dsp:nvSpPr>
      <dsp:spPr>
        <a:xfrm>
          <a:off x="422434" y="3808389"/>
          <a:ext cx="768063" cy="7680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DB9325-4CE4-4CDB-94DE-086675D05855}">
      <dsp:nvSpPr>
        <dsp:cNvPr id="0" name=""/>
        <dsp:cNvSpPr/>
      </dsp:nvSpPr>
      <dsp:spPr>
        <a:xfrm>
          <a:off x="1612932" y="3494182"/>
          <a:ext cx="3123158" cy="13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94" tIns="147794" rIns="147794" bIns="147794" numCol="1" spcCol="1270" anchor="ctr" anchorCtr="0">
          <a:noAutofit/>
        </a:bodyPr>
        <a:lstStyle/>
        <a:p>
          <a:pPr marL="0" lvl="0" indent="0" algn="l" defTabSz="889000">
            <a:lnSpc>
              <a:spcPct val="100000"/>
            </a:lnSpc>
            <a:spcBef>
              <a:spcPct val="0"/>
            </a:spcBef>
            <a:spcAft>
              <a:spcPct val="35000"/>
            </a:spcAft>
            <a:buNone/>
          </a:pPr>
          <a:r>
            <a:rPr lang="en-US" sz="2000" kern="1200"/>
            <a:t>Variable types</a:t>
          </a:r>
        </a:p>
      </dsp:txBody>
      <dsp:txXfrm>
        <a:off x="1612932" y="3494182"/>
        <a:ext cx="3123158" cy="1396478"/>
      </dsp:txXfrm>
    </dsp:sp>
    <dsp:sp modelId="{31489DC0-11D0-4766-9EA1-84146774DB9B}">
      <dsp:nvSpPr>
        <dsp:cNvPr id="0" name=""/>
        <dsp:cNvSpPr/>
      </dsp:nvSpPr>
      <dsp:spPr>
        <a:xfrm>
          <a:off x="4736091" y="3494182"/>
          <a:ext cx="2202684" cy="13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94" tIns="147794" rIns="147794" bIns="147794" numCol="1" spcCol="1270" anchor="ctr" anchorCtr="0">
          <a:noAutofit/>
        </a:bodyPr>
        <a:lstStyle/>
        <a:p>
          <a:pPr marL="0" lvl="0" indent="0" algn="l" defTabSz="488950">
            <a:lnSpc>
              <a:spcPct val="100000"/>
            </a:lnSpc>
            <a:spcBef>
              <a:spcPct val="0"/>
            </a:spcBef>
            <a:spcAft>
              <a:spcPct val="35000"/>
            </a:spcAft>
            <a:buNone/>
          </a:pPr>
          <a:r>
            <a:rPr lang="en-US" sz="1100" kern="1200"/>
            <a:t>Current variable</a:t>
          </a:r>
        </a:p>
        <a:p>
          <a:pPr marL="0" lvl="0" indent="0" algn="l" defTabSz="488950">
            <a:lnSpc>
              <a:spcPct val="100000"/>
            </a:lnSpc>
            <a:spcBef>
              <a:spcPct val="0"/>
            </a:spcBef>
            <a:spcAft>
              <a:spcPct val="35000"/>
            </a:spcAft>
            <a:buNone/>
          </a:pPr>
          <a:r>
            <a:rPr lang="en-US" sz="1100" kern="1200"/>
            <a:t>Future variable (Greedy slot filling)</a:t>
          </a:r>
        </a:p>
      </dsp:txBody>
      <dsp:txXfrm>
        <a:off x="4736091" y="3494182"/>
        <a:ext cx="2202684" cy="13964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17CF7-83D9-4BEA-A9FC-ED3831AEA366}">
      <dsp:nvSpPr>
        <dsp:cNvPr id="0" name=""/>
        <dsp:cNvSpPr/>
      </dsp:nvSpPr>
      <dsp:spPr>
        <a:xfrm>
          <a:off x="0" y="2986"/>
          <a:ext cx="6940353" cy="1396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9A2C3-EF07-49FF-A01A-BABE6D7D494F}">
      <dsp:nvSpPr>
        <dsp:cNvPr id="0" name=""/>
        <dsp:cNvSpPr/>
      </dsp:nvSpPr>
      <dsp:spPr>
        <a:xfrm>
          <a:off x="422434" y="317193"/>
          <a:ext cx="768063" cy="7680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2F5E06-2004-4AD0-8DED-0F0FC0D41AFD}">
      <dsp:nvSpPr>
        <dsp:cNvPr id="0" name=""/>
        <dsp:cNvSpPr/>
      </dsp:nvSpPr>
      <dsp:spPr>
        <a:xfrm>
          <a:off x="1612932" y="2986"/>
          <a:ext cx="3123158" cy="13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94" tIns="147794" rIns="147794" bIns="147794" numCol="1" spcCol="1270" anchor="ctr" anchorCtr="0">
          <a:noAutofit/>
        </a:bodyPr>
        <a:lstStyle/>
        <a:p>
          <a:pPr marL="0" lvl="0" indent="0" algn="l" defTabSz="889000">
            <a:lnSpc>
              <a:spcPct val="100000"/>
            </a:lnSpc>
            <a:spcBef>
              <a:spcPct val="0"/>
            </a:spcBef>
            <a:spcAft>
              <a:spcPct val="35000"/>
            </a:spcAft>
            <a:buNone/>
          </a:pPr>
          <a:r>
            <a:rPr lang="en-US" sz="2000" kern="1200"/>
            <a:t>User might say…</a:t>
          </a:r>
        </a:p>
      </dsp:txBody>
      <dsp:txXfrm>
        <a:off x="1612932" y="2986"/>
        <a:ext cx="3123158" cy="1396478"/>
      </dsp:txXfrm>
    </dsp:sp>
    <dsp:sp modelId="{CEE6B392-1D1E-4245-A6E7-2E227371D33D}">
      <dsp:nvSpPr>
        <dsp:cNvPr id="0" name=""/>
        <dsp:cNvSpPr/>
      </dsp:nvSpPr>
      <dsp:spPr>
        <a:xfrm>
          <a:off x="4736091" y="2986"/>
          <a:ext cx="2202684" cy="13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94" tIns="147794" rIns="147794" bIns="147794" numCol="1" spcCol="1270" anchor="ctr" anchorCtr="0">
          <a:noAutofit/>
        </a:bodyPr>
        <a:lstStyle/>
        <a:p>
          <a:pPr marL="0" lvl="0" indent="0" algn="l" defTabSz="488950">
            <a:lnSpc>
              <a:spcPct val="100000"/>
            </a:lnSpc>
            <a:spcBef>
              <a:spcPct val="0"/>
            </a:spcBef>
            <a:spcAft>
              <a:spcPct val="35000"/>
            </a:spcAft>
            <a:buNone/>
          </a:pPr>
          <a:r>
            <a:rPr lang="en-US" sz="1100" kern="1200"/>
            <a:t>Airplane</a:t>
          </a:r>
        </a:p>
        <a:p>
          <a:pPr marL="0" lvl="0" indent="0" algn="l" defTabSz="488950">
            <a:lnSpc>
              <a:spcPct val="100000"/>
            </a:lnSpc>
            <a:spcBef>
              <a:spcPct val="0"/>
            </a:spcBef>
            <a:spcAft>
              <a:spcPct val="35000"/>
            </a:spcAft>
            <a:buNone/>
          </a:pPr>
          <a:r>
            <a:rPr lang="en-US" sz="1100" kern="1200"/>
            <a:t>I want to take an airplane</a:t>
          </a:r>
        </a:p>
        <a:p>
          <a:pPr marL="0" lvl="0" indent="0" algn="l" defTabSz="488950">
            <a:lnSpc>
              <a:spcPct val="100000"/>
            </a:lnSpc>
            <a:spcBef>
              <a:spcPct val="0"/>
            </a:spcBef>
            <a:spcAft>
              <a:spcPct val="35000"/>
            </a:spcAft>
            <a:buNone/>
          </a:pPr>
          <a:r>
            <a:rPr lang="en-US" sz="1100" kern="1200"/>
            <a:t>flight</a:t>
          </a:r>
        </a:p>
        <a:p>
          <a:pPr marL="0" lvl="0" indent="0" algn="l" defTabSz="488950">
            <a:lnSpc>
              <a:spcPct val="100000"/>
            </a:lnSpc>
            <a:spcBef>
              <a:spcPct val="0"/>
            </a:spcBef>
            <a:spcAft>
              <a:spcPct val="35000"/>
            </a:spcAft>
            <a:buNone/>
          </a:pPr>
          <a:r>
            <a:rPr lang="en-US" sz="1100" kern="1200"/>
            <a:t>Airplane to Seattle</a:t>
          </a:r>
        </a:p>
        <a:p>
          <a:pPr marL="0" lvl="0" indent="0" algn="l" defTabSz="488950">
            <a:lnSpc>
              <a:spcPct val="100000"/>
            </a:lnSpc>
            <a:spcBef>
              <a:spcPct val="0"/>
            </a:spcBef>
            <a:spcAft>
              <a:spcPct val="35000"/>
            </a:spcAft>
            <a:buNone/>
          </a:pPr>
          <a:r>
            <a:rPr lang="en-US" sz="1100" kern="1200"/>
            <a:t>Sorry, economy class flight ticket please</a:t>
          </a:r>
        </a:p>
      </dsp:txBody>
      <dsp:txXfrm>
        <a:off x="4736091" y="2986"/>
        <a:ext cx="2202684" cy="1396478"/>
      </dsp:txXfrm>
    </dsp:sp>
    <dsp:sp modelId="{63D9E6E6-BF7A-4C42-8E4D-CEFF677F4E81}">
      <dsp:nvSpPr>
        <dsp:cNvPr id="0" name=""/>
        <dsp:cNvSpPr/>
      </dsp:nvSpPr>
      <dsp:spPr>
        <a:xfrm>
          <a:off x="0" y="1748584"/>
          <a:ext cx="6940353" cy="1396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53E1E-290D-4208-8B49-78FE79918817}">
      <dsp:nvSpPr>
        <dsp:cNvPr id="0" name=""/>
        <dsp:cNvSpPr/>
      </dsp:nvSpPr>
      <dsp:spPr>
        <a:xfrm>
          <a:off x="422434" y="2062791"/>
          <a:ext cx="768063" cy="7680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05746B-B38E-40A3-9DA9-6EAE835DC9AA}">
      <dsp:nvSpPr>
        <dsp:cNvPr id="0" name=""/>
        <dsp:cNvSpPr/>
      </dsp:nvSpPr>
      <dsp:spPr>
        <a:xfrm>
          <a:off x="1612932" y="1748584"/>
          <a:ext cx="5325843" cy="13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94" tIns="147794" rIns="147794" bIns="147794" numCol="1" spcCol="1270" anchor="ctr" anchorCtr="0">
          <a:noAutofit/>
        </a:bodyPr>
        <a:lstStyle/>
        <a:p>
          <a:pPr marL="0" lvl="0" indent="0" algn="l" defTabSz="889000">
            <a:lnSpc>
              <a:spcPct val="100000"/>
            </a:lnSpc>
            <a:spcBef>
              <a:spcPct val="0"/>
            </a:spcBef>
            <a:spcAft>
              <a:spcPct val="35000"/>
            </a:spcAft>
            <a:buNone/>
          </a:pPr>
          <a:r>
            <a:rPr lang="en-US" sz="2000" kern="1200"/>
            <a:t>Understand user input to the specific question and select the value for the variables.</a:t>
          </a:r>
          <a:br>
            <a:rPr lang="en-US" sz="2000" kern="1200"/>
          </a:br>
          <a:endParaRPr lang="en-US" sz="2000" kern="1200"/>
        </a:p>
      </dsp:txBody>
      <dsp:txXfrm>
        <a:off x="1612932" y="1748584"/>
        <a:ext cx="5325843" cy="1396478"/>
      </dsp:txXfrm>
    </dsp:sp>
    <dsp:sp modelId="{870CB8FC-44DA-49F6-87C2-55CEB9B3AA32}">
      <dsp:nvSpPr>
        <dsp:cNvPr id="0" name=""/>
        <dsp:cNvSpPr/>
      </dsp:nvSpPr>
      <dsp:spPr>
        <a:xfrm>
          <a:off x="0" y="3494182"/>
          <a:ext cx="6940353" cy="1396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CAF9C-C611-4B24-B387-B17EC4C3DA6A}">
      <dsp:nvSpPr>
        <dsp:cNvPr id="0" name=""/>
        <dsp:cNvSpPr/>
      </dsp:nvSpPr>
      <dsp:spPr>
        <a:xfrm>
          <a:off x="422434" y="3808389"/>
          <a:ext cx="768063" cy="7680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DB9325-4CE4-4CDB-94DE-086675D05855}">
      <dsp:nvSpPr>
        <dsp:cNvPr id="0" name=""/>
        <dsp:cNvSpPr/>
      </dsp:nvSpPr>
      <dsp:spPr>
        <a:xfrm>
          <a:off x="1612932" y="3494182"/>
          <a:ext cx="3123158" cy="13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94" tIns="147794" rIns="147794" bIns="147794" numCol="1" spcCol="1270" anchor="ctr" anchorCtr="0">
          <a:noAutofit/>
        </a:bodyPr>
        <a:lstStyle/>
        <a:p>
          <a:pPr marL="0" lvl="0" indent="0" algn="l" defTabSz="889000">
            <a:lnSpc>
              <a:spcPct val="100000"/>
            </a:lnSpc>
            <a:spcBef>
              <a:spcPct val="0"/>
            </a:spcBef>
            <a:spcAft>
              <a:spcPct val="35000"/>
            </a:spcAft>
            <a:buNone/>
          </a:pPr>
          <a:r>
            <a:rPr lang="en-US" sz="2000" kern="1200"/>
            <a:t>Variable types</a:t>
          </a:r>
        </a:p>
      </dsp:txBody>
      <dsp:txXfrm>
        <a:off x="1612932" y="3494182"/>
        <a:ext cx="3123158" cy="1396478"/>
      </dsp:txXfrm>
    </dsp:sp>
    <dsp:sp modelId="{31489DC0-11D0-4766-9EA1-84146774DB9B}">
      <dsp:nvSpPr>
        <dsp:cNvPr id="0" name=""/>
        <dsp:cNvSpPr/>
      </dsp:nvSpPr>
      <dsp:spPr>
        <a:xfrm>
          <a:off x="4736091" y="3494182"/>
          <a:ext cx="2202684" cy="13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94" tIns="147794" rIns="147794" bIns="147794" numCol="1" spcCol="1270" anchor="ctr" anchorCtr="0">
          <a:noAutofit/>
        </a:bodyPr>
        <a:lstStyle/>
        <a:p>
          <a:pPr marL="0" lvl="0" indent="0" algn="l" defTabSz="488950">
            <a:lnSpc>
              <a:spcPct val="100000"/>
            </a:lnSpc>
            <a:spcBef>
              <a:spcPct val="0"/>
            </a:spcBef>
            <a:spcAft>
              <a:spcPct val="35000"/>
            </a:spcAft>
            <a:buNone/>
          </a:pPr>
          <a:r>
            <a:rPr lang="en-US" sz="1100" kern="1200"/>
            <a:t>Current variable</a:t>
          </a:r>
        </a:p>
        <a:p>
          <a:pPr marL="0" lvl="0" indent="0" algn="l" defTabSz="488950">
            <a:lnSpc>
              <a:spcPct val="100000"/>
            </a:lnSpc>
            <a:spcBef>
              <a:spcPct val="0"/>
            </a:spcBef>
            <a:spcAft>
              <a:spcPct val="35000"/>
            </a:spcAft>
            <a:buNone/>
          </a:pPr>
          <a:r>
            <a:rPr lang="en-US" sz="1100" kern="1200"/>
            <a:t>Future variable (Greedy slot filling)</a:t>
          </a:r>
        </a:p>
      </dsp:txBody>
      <dsp:txXfrm>
        <a:off x="4736091" y="3494182"/>
        <a:ext cx="2202684" cy="13964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1986B-3904-40E2-9935-E30B6502491D}">
      <dsp:nvSpPr>
        <dsp:cNvPr id="0" name=""/>
        <dsp:cNvSpPr/>
      </dsp:nvSpPr>
      <dsp:spPr>
        <a:xfrm>
          <a:off x="2381" y="2129102"/>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Power Automate</a:t>
          </a:r>
          <a:endParaRPr lang="en-CA" sz="2400" kern="1200"/>
        </a:p>
      </dsp:txBody>
      <dsp:txXfrm>
        <a:off x="582612" y="2129102"/>
        <a:ext cx="1740694" cy="1160462"/>
      </dsp:txXfrm>
    </dsp:sp>
    <dsp:sp modelId="{0B8A7C2B-2393-4C6F-BC70-0DFBBC1984F4}">
      <dsp:nvSpPr>
        <dsp:cNvPr id="0" name=""/>
        <dsp:cNvSpPr/>
      </dsp:nvSpPr>
      <dsp:spPr>
        <a:xfrm>
          <a:off x="2613421" y="2129102"/>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Bot Framework Composer</a:t>
          </a:r>
          <a:endParaRPr lang="en-CA" sz="2400" kern="1200"/>
        </a:p>
      </dsp:txBody>
      <dsp:txXfrm>
        <a:off x="3193652" y="2129102"/>
        <a:ext cx="1740694" cy="1160462"/>
      </dsp:txXfrm>
    </dsp:sp>
    <dsp:sp modelId="{B16883F0-2371-4227-A2E9-07D2B93C1DAA}">
      <dsp:nvSpPr>
        <dsp:cNvPr id="0" name=""/>
        <dsp:cNvSpPr/>
      </dsp:nvSpPr>
      <dsp:spPr>
        <a:xfrm>
          <a:off x="5224462" y="2129102"/>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Bot Framework Skills</a:t>
          </a:r>
          <a:endParaRPr lang="en-CA" sz="2400" kern="1200"/>
        </a:p>
      </dsp:txBody>
      <dsp:txXfrm>
        <a:off x="5804693" y="2129102"/>
        <a:ext cx="1740694" cy="11604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1986B-3904-40E2-9935-E30B6502491D}">
      <dsp:nvSpPr>
        <dsp:cNvPr id="0" name=""/>
        <dsp:cNvSpPr/>
      </dsp:nvSpPr>
      <dsp:spPr>
        <a:xfrm>
          <a:off x="2381" y="2129102"/>
          <a:ext cx="2901156" cy="1160462"/>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Power Automate</a:t>
          </a:r>
          <a:endParaRPr lang="en-CA" sz="2400" kern="1200"/>
        </a:p>
      </dsp:txBody>
      <dsp:txXfrm>
        <a:off x="582612" y="2129102"/>
        <a:ext cx="1740694" cy="1160462"/>
      </dsp:txXfrm>
    </dsp:sp>
    <dsp:sp modelId="{0B8A7C2B-2393-4C6F-BC70-0DFBBC1984F4}">
      <dsp:nvSpPr>
        <dsp:cNvPr id="0" name=""/>
        <dsp:cNvSpPr/>
      </dsp:nvSpPr>
      <dsp:spPr>
        <a:xfrm>
          <a:off x="2613421" y="2129102"/>
          <a:ext cx="2901156" cy="1160462"/>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Bot Framework Composer</a:t>
          </a:r>
          <a:endParaRPr lang="en-CA" sz="2400" kern="1200"/>
        </a:p>
      </dsp:txBody>
      <dsp:txXfrm>
        <a:off x="3193652" y="2129102"/>
        <a:ext cx="1740694" cy="1160462"/>
      </dsp:txXfrm>
    </dsp:sp>
    <dsp:sp modelId="{B16883F0-2371-4227-A2E9-07D2B93C1DAA}">
      <dsp:nvSpPr>
        <dsp:cNvPr id="0" name=""/>
        <dsp:cNvSpPr/>
      </dsp:nvSpPr>
      <dsp:spPr>
        <a:xfrm>
          <a:off x="5224462" y="2129102"/>
          <a:ext cx="2901156" cy="1160462"/>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Bot Framework Skills</a:t>
          </a:r>
          <a:endParaRPr lang="en-CA" sz="2400" kern="1200"/>
        </a:p>
      </dsp:txBody>
      <dsp:txXfrm>
        <a:off x="5804693" y="2129102"/>
        <a:ext cx="1740694" cy="11604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44D49-2E78-4FE2-89F7-AEFA36F9F139}">
      <dsp:nvSpPr>
        <dsp:cNvPr id="0" name=""/>
        <dsp:cNvSpPr/>
      </dsp:nvSpPr>
      <dsp:spPr>
        <a:xfrm>
          <a:off x="3177" y="143609"/>
          <a:ext cx="3098043" cy="4320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Power Automate</a:t>
          </a:r>
        </a:p>
      </dsp:txBody>
      <dsp:txXfrm>
        <a:off x="3177" y="143609"/>
        <a:ext cx="3098043" cy="432000"/>
      </dsp:txXfrm>
    </dsp:sp>
    <dsp:sp modelId="{BBDFF950-3321-4540-9D5D-9769FC57D18C}">
      <dsp:nvSpPr>
        <dsp:cNvPr id="0" name=""/>
        <dsp:cNvSpPr/>
      </dsp:nvSpPr>
      <dsp:spPr>
        <a:xfrm>
          <a:off x="3177" y="575609"/>
          <a:ext cx="3098043" cy="297489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Maintains Power Platform low-code experience</a:t>
          </a:r>
        </a:p>
        <a:p>
          <a:pPr marL="114300" lvl="1" indent="-114300" algn="l" defTabSz="666750">
            <a:lnSpc>
              <a:spcPct val="90000"/>
            </a:lnSpc>
            <a:spcBef>
              <a:spcPct val="0"/>
            </a:spcBef>
            <a:spcAft>
              <a:spcPct val="15000"/>
            </a:spcAft>
            <a:buChar char="•"/>
          </a:pPr>
          <a:r>
            <a:rPr lang="en-US" sz="1500" kern="1200"/>
            <a:t>Use huge library of connectors</a:t>
          </a:r>
        </a:p>
        <a:p>
          <a:pPr marL="114300" lvl="1" indent="-114300" algn="l" defTabSz="666750">
            <a:lnSpc>
              <a:spcPct val="90000"/>
            </a:lnSpc>
            <a:spcBef>
              <a:spcPct val="0"/>
            </a:spcBef>
            <a:spcAft>
              <a:spcPct val="15000"/>
            </a:spcAft>
            <a:buChar char="•"/>
          </a:pPr>
          <a:r>
            <a:rPr lang="en-US" sz="1500" kern="1200"/>
            <a:t>Runs in Power Automate process</a:t>
          </a:r>
        </a:p>
        <a:p>
          <a:pPr marL="114300" lvl="1" indent="-114300" algn="l" defTabSz="666750">
            <a:lnSpc>
              <a:spcPct val="90000"/>
            </a:lnSpc>
            <a:spcBef>
              <a:spcPct val="0"/>
            </a:spcBef>
            <a:spcAft>
              <a:spcPct val="15000"/>
            </a:spcAft>
            <a:buChar char="•"/>
          </a:pPr>
          <a:r>
            <a:rPr lang="en-US" sz="1500" kern="1200"/>
            <a:t>ALM using Solutions</a:t>
          </a:r>
        </a:p>
        <a:p>
          <a:pPr marL="114300" lvl="1" indent="-114300" algn="l" defTabSz="666750">
            <a:lnSpc>
              <a:spcPct val="90000"/>
            </a:lnSpc>
            <a:spcBef>
              <a:spcPct val="0"/>
            </a:spcBef>
            <a:spcAft>
              <a:spcPct val="15000"/>
            </a:spcAft>
            <a:buChar char="•"/>
          </a:pPr>
          <a:r>
            <a:rPr lang="en-US" sz="1500" kern="1200"/>
            <a:t>Backend integration: yes</a:t>
          </a:r>
        </a:p>
        <a:p>
          <a:pPr marL="114300" lvl="1" indent="-114300" algn="l" defTabSz="666750">
            <a:lnSpc>
              <a:spcPct val="90000"/>
            </a:lnSpc>
            <a:spcBef>
              <a:spcPct val="0"/>
            </a:spcBef>
            <a:spcAft>
              <a:spcPct val="15000"/>
            </a:spcAft>
            <a:buChar char="•"/>
          </a:pPr>
          <a:r>
            <a:rPr lang="en-US" sz="1500" kern="1200"/>
            <a:t>Dialog control: no</a:t>
          </a:r>
        </a:p>
        <a:p>
          <a:pPr marL="114300" lvl="1" indent="-114300" algn="l" defTabSz="666750">
            <a:lnSpc>
              <a:spcPct val="90000"/>
            </a:lnSpc>
            <a:spcBef>
              <a:spcPct val="0"/>
            </a:spcBef>
            <a:spcAft>
              <a:spcPct val="15000"/>
            </a:spcAft>
            <a:buChar char="•"/>
          </a:pPr>
          <a:r>
            <a:rPr lang="en-US" sz="1500" kern="1200"/>
            <a:t>Latency: higher</a:t>
          </a:r>
        </a:p>
        <a:p>
          <a:pPr marL="114300" lvl="1" indent="-114300" algn="l" defTabSz="666750">
            <a:lnSpc>
              <a:spcPct val="90000"/>
            </a:lnSpc>
            <a:spcBef>
              <a:spcPct val="0"/>
            </a:spcBef>
            <a:spcAft>
              <a:spcPct val="15000"/>
            </a:spcAft>
            <a:buChar char="•"/>
          </a:pPr>
          <a:r>
            <a:rPr lang="en-US" sz="1500" kern="1200"/>
            <a:t>AI engine: PVA</a:t>
          </a:r>
        </a:p>
        <a:p>
          <a:pPr marL="114300" lvl="1" indent="-114300" algn="l" defTabSz="666750">
            <a:lnSpc>
              <a:spcPct val="90000"/>
            </a:lnSpc>
            <a:spcBef>
              <a:spcPct val="0"/>
            </a:spcBef>
            <a:spcAft>
              <a:spcPct val="15000"/>
            </a:spcAft>
            <a:buChar char="•"/>
          </a:pPr>
          <a:endParaRPr lang="en-US" sz="1500" kern="1200"/>
        </a:p>
      </dsp:txBody>
      <dsp:txXfrm>
        <a:off x="3177" y="575609"/>
        <a:ext cx="3098043" cy="2974893"/>
      </dsp:txXfrm>
    </dsp:sp>
    <dsp:sp modelId="{1341F6B8-BEEA-4BE7-8E66-897FAA038ECB}">
      <dsp:nvSpPr>
        <dsp:cNvPr id="0" name=""/>
        <dsp:cNvSpPr/>
      </dsp:nvSpPr>
      <dsp:spPr>
        <a:xfrm>
          <a:off x="3534946" y="143609"/>
          <a:ext cx="3098043" cy="4320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Bot Framework Composer</a:t>
          </a:r>
        </a:p>
      </dsp:txBody>
      <dsp:txXfrm>
        <a:off x="3534946" y="143609"/>
        <a:ext cx="3098043" cy="432000"/>
      </dsp:txXfrm>
    </dsp:sp>
    <dsp:sp modelId="{01B14AC3-DA64-41A5-9E84-D3B7C118C0B1}">
      <dsp:nvSpPr>
        <dsp:cNvPr id="0" name=""/>
        <dsp:cNvSpPr/>
      </dsp:nvSpPr>
      <dsp:spPr>
        <a:xfrm>
          <a:off x="3534946" y="575609"/>
          <a:ext cx="3098043" cy="297489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Pro-dev low-code experience</a:t>
          </a:r>
        </a:p>
        <a:p>
          <a:pPr marL="114300" lvl="1" indent="-114300" algn="l" defTabSz="666750">
            <a:lnSpc>
              <a:spcPct val="90000"/>
            </a:lnSpc>
            <a:spcBef>
              <a:spcPct val="0"/>
            </a:spcBef>
            <a:spcAft>
              <a:spcPct val="15000"/>
            </a:spcAft>
            <a:buChar char="•"/>
          </a:pPr>
          <a:r>
            <a:rPr lang="en-US" sz="1500" kern="1200"/>
            <a:t>Custom tooling running on desktop</a:t>
          </a:r>
        </a:p>
        <a:p>
          <a:pPr marL="114300" lvl="1" indent="-114300" algn="l" defTabSz="666750">
            <a:lnSpc>
              <a:spcPct val="90000"/>
            </a:lnSpc>
            <a:spcBef>
              <a:spcPct val="0"/>
            </a:spcBef>
            <a:spcAft>
              <a:spcPct val="15000"/>
            </a:spcAft>
            <a:buChar char="•"/>
          </a:pPr>
          <a:r>
            <a:rPr lang="en-US" sz="1500" kern="1200"/>
            <a:t>Runs in Power Virtual Agents process</a:t>
          </a:r>
        </a:p>
        <a:p>
          <a:pPr marL="114300" lvl="1" indent="-114300" algn="l" defTabSz="666750">
            <a:lnSpc>
              <a:spcPct val="90000"/>
            </a:lnSpc>
            <a:spcBef>
              <a:spcPct val="0"/>
            </a:spcBef>
            <a:spcAft>
              <a:spcPct val="15000"/>
            </a:spcAft>
            <a:buChar char="•"/>
          </a:pPr>
          <a:r>
            <a:rPr lang="en-US" sz="1500" kern="1200"/>
            <a:t>ALM using Solutions</a:t>
          </a:r>
        </a:p>
        <a:p>
          <a:pPr marL="114300" lvl="1" indent="-114300" algn="l" defTabSz="666750">
            <a:lnSpc>
              <a:spcPct val="90000"/>
            </a:lnSpc>
            <a:spcBef>
              <a:spcPct val="0"/>
            </a:spcBef>
            <a:spcAft>
              <a:spcPct val="15000"/>
            </a:spcAft>
            <a:buChar char="•"/>
          </a:pPr>
          <a:r>
            <a:rPr lang="en-US" sz="1500" kern="1200"/>
            <a:t>Backend integration: yes</a:t>
          </a:r>
        </a:p>
        <a:p>
          <a:pPr marL="114300" lvl="1" indent="-114300" algn="l" defTabSz="666750">
            <a:lnSpc>
              <a:spcPct val="90000"/>
            </a:lnSpc>
            <a:spcBef>
              <a:spcPct val="0"/>
            </a:spcBef>
            <a:spcAft>
              <a:spcPct val="15000"/>
            </a:spcAft>
            <a:buChar char="•"/>
          </a:pPr>
          <a:r>
            <a:rPr lang="en-US" sz="1500" kern="1200"/>
            <a:t>Dialog control: yes</a:t>
          </a:r>
        </a:p>
        <a:p>
          <a:pPr marL="114300" lvl="1" indent="-114300" algn="l" defTabSz="666750">
            <a:lnSpc>
              <a:spcPct val="90000"/>
            </a:lnSpc>
            <a:spcBef>
              <a:spcPct val="0"/>
            </a:spcBef>
            <a:spcAft>
              <a:spcPct val="15000"/>
            </a:spcAft>
            <a:buChar char="•"/>
          </a:pPr>
          <a:r>
            <a:rPr lang="en-US" sz="1500" kern="1200"/>
            <a:t>Latency: lower</a:t>
          </a:r>
        </a:p>
        <a:p>
          <a:pPr marL="114300" lvl="1" indent="-114300" algn="l" defTabSz="666750">
            <a:lnSpc>
              <a:spcPct val="90000"/>
            </a:lnSpc>
            <a:spcBef>
              <a:spcPct val="0"/>
            </a:spcBef>
            <a:spcAft>
              <a:spcPct val="15000"/>
            </a:spcAft>
            <a:buChar char="•"/>
          </a:pPr>
          <a:r>
            <a:rPr lang="en-US" sz="1500" kern="1200"/>
            <a:t>AI engine: PVA</a:t>
          </a:r>
        </a:p>
      </dsp:txBody>
      <dsp:txXfrm>
        <a:off x="3534946" y="575609"/>
        <a:ext cx="3098043" cy="2974893"/>
      </dsp:txXfrm>
    </dsp:sp>
    <dsp:sp modelId="{E9974765-F742-49F3-A3DB-14142E34C4BB}">
      <dsp:nvSpPr>
        <dsp:cNvPr id="0" name=""/>
        <dsp:cNvSpPr/>
      </dsp:nvSpPr>
      <dsp:spPr>
        <a:xfrm>
          <a:off x="7066716" y="143609"/>
          <a:ext cx="3098043" cy="4320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Bot Framework Skills</a:t>
          </a:r>
        </a:p>
      </dsp:txBody>
      <dsp:txXfrm>
        <a:off x="7066716" y="143609"/>
        <a:ext cx="3098043" cy="432000"/>
      </dsp:txXfrm>
    </dsp:sp>
    <dsp:sp modelId="{A360FDBF-1DB8-4AEB-813E-9DCE403F57EC}">
      <dsp:nvSpPr>
        <dsp:cNvPr id="0" name=""/>
        <dsp:cNvSpPr/>
      </dsp:nvSpPr>
      <dsp:spPr>
        <a:xfrm>
          <a:off x="7066716" y="575609"/>
          <a:ext cx="3098043" cy="297489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Pro-dev code experience</a:t>
          </a:r>
        </a:p>
        <a:p>
          <a:pPr marL="114300" lvl="1" indent="-114300" algn="l" defTabSz="666750">
            <a:lnSpc>
              <a:spcPct val="90000"/>
            </a:lnSpc>
            <a:spcBef>
              <a:spcPct val="0"/>
            </a:spcBef>
            <a:spcAft>
              <a:spcPct val="15000"/>
            </a:spcAft>
            <a:buChar char="•"/>
          </a:pPr>
          <a:r>
            <a:rPr lang="en-US" sz="1500" kern="1200"/>
            <a:t>Built using IDE (e.g. Visual Studio)</a:t>
          </a:r>
        </a:p>
        <a:p>
          <a:pPr marL="114300" lvl="1" indent="-114300" algn="l" defTabSz="666750">
            <a:lnSpc>
              <a:spcPct val="90000"/>
            </a:lnSpc>
            <a:spcBef>
              <a:spcPct val="0"/>
            </a:spcBef>
            <a:spcAft>
              <a:spcPct val="15000"/>
            </a:spcAft>
            <a:buChar char="•"/>
          </a:pPr>
          <a:r>
            <a:rPr lang="en-US" sz="1500" kern="1200"/>
            <a:t>Runs in Azure Bot Service (independently scaleable, additional cost)</a:t>
          </a:r>
        </a:p>
        <a:p>
          <a:pPr marL="114300" lvl="1" indent="-114300" algn="l" defTabSz="666750">
            <a:lnSpc>
              <a:spcPct val="90000"/>
            </a:lnSpc>
            <a:spcBef>
              <a:spcPct val="0"/>
            </a:spcBef>
            <a:spcAft>
              <a:spcPct val="15000"/>
            </a:spcAft>
            <a:buChar char="•"/>
          </a:pPr>
          <a:r>
            <a:rPr lang="en-US" sz="1500" kern="1200"/>
            <a:t>ALM is developer's choice (</a:t>
          </a:r>
          <a:r>
            <a:rPr lang="en-US" sz="1500" kern="1200" err="1"/>
            <a:t>e.g</a:t>
          </a:r>
          <a:r>
            <a:rPr lang="en-US" sz="1500" kern="1200"/>
            <a:t> GitHub, Azure DevOps</a:t>
          </a:r>
        </a:p>
        <a:p>
          <a:pPr marL="114300" lvl="1" indent="-114300" algn="l" defTabSz="666750">
            <a:lnSpc>
              <a:spcPct val="90000"/>
            </a:lnSpc>
            <a:spcBef>
              <a:spcPct val="0"/>
            </a:spcBef>
            <a:spcAft>
              <a:spcPct val="15000"/>
            </a:spcAft>
            <a:buChar char="•"/>
          </a:pPr>
          <a:r>
            <a:rPr lang="en-US" sz="1500" kern="1200"/>
            <a:t>Backend integration: yes</a:t>
          </a:r>
        </a:p>
        <a:p>
          <a:pPr marL="114300" lvl="1" indent="-114300" algn="l" defTabSz="666750">
            <a:lnSpc>
              <a:spcPct val="90000"/>
            </a:lnSpc>
            <a:spcBef>
              <a:spcPct val="0"/>
            </a:spcBef>
            <a:spcAft>
              <a:spcPct val="15000"/>
            </a:spcAft>
            <a:buChar char="•"/>
          </a:pPr>
          <a:r>
            <a:rPr lang="en-US" sz="1500" kern="1200"/>
            <a:t>Dialog control: yes</a:t>
          </a:r>
        </a:p>
        <a:p>
          <a:pPr marL="114300" lvl="1" indent="-114300" algn="l" defTabSz="666750">
            <a:lnSpc>
              <a:spcPct val="90000"/>
            </a:lnSpc>
            <a:spcBef>
              <a:spcPct val="0"/>
            </a:spcBef>
            <a:spcAft>
              <a:spcPct val="15000"/>
            </a:spcAft>
            <a:buChar char="•"/>
          </a:pPr>
          <a:r>
            <a:rPr lang="en-US" sz="1500" kern="1200"/>
            <a:t>Latency: lower</a:t>
          </a:r>
        </a:p>
        <a:p>
          <a:pPr marL="114300" lvl="1" indent="-114300" algn="l" defTabSz="666750">
            <a:lnSpc>
              <a:spcPct val="90000"/>
            </a:lnSpc>
            <a:spcBef>
              <a:spcPct val="0"/>
            </a:spcBef>
            <a:spcAft>
              <a:spcPct val="15000"/>
            </a:spcAft>
            <a:buChar char="•"/>
          </a:pPr>
          <a:r>
            <a:rPr lang="en-US" sz="1500" kern="1200"/>
            <a:t>AI engine: custom (e.g. LUIS)</a:t>
          </a:r>
        </a:p>
      </dsp:txBody>
      <dsp:txXfrm>
        <a:off x="7066716" y="575609"/>
        <a:ext cx="3098043" cy="297489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1EE81-7708-46EC-BCF4-965D404EF601}" type="datetimeFigureOut">
              <a:rPr lang="en-US" smtClean="0"/>
              <a:t>5/26/2021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0680A-9FF3-410D-9F75-D4E0D9CB7DD3}" type="slidenum">
              <a:rPr lang="en-US" smtClean="0"/>
              <a:t>‹#›</a:t>
            </a:fld>
            <a:endParaRPr lang="en-US"/>
          </a:p>
        </p:txBody>
      </p:sp>
    </p:spTree>
    <p:extLst>
      <p:ext uri="{BB962C8B-B14F-4D97-AF65-F5344CB8AC3E}">
        <p14:creationId xmlns:p14="http://schemas.microsoft.com/office/powerpoint/2010/main" val="2504737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0890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781537-F3DC-4767-B83A-61347C4E0802}" type="slidenum">
              <a:rPr lang="en-US" smtClean="0"/>
              <a:t>34</a:t>
            </a:fld>
            <a:endParaRPr lang="en-US"/>
          </a:p>
        </p:txBody>
      </p:sp>
    </p:spTree>
    <p:extLst>
      <p:ext uri="{BB962C8B-B14F-4D97-AF65-F5344CB8AC3E}">
        <p14:creationId xmlns:p14="http://schemas.microsoft.com/office/powerpoint/2010/main" val="883857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781537-F3DC-4767-B83A-61347C4E0802}" type="slidenum">
              <a:rPr lang="en-US" smtClean="0"/>
              <a:t>35</a:t>
            </a:fld>
            <a:endParaRPr lang="en-US"/>
          </a:p>
        </p:txBody>
      </p:sp>
    </p:spTree>
    <p:extLst>
      <p:ext uri="{BB962C8B-B14F-4D97-AF65-F5344CB8AC3E}">
        <p14:creationId xmlns:p14="http://schemas.microsoft.com/office/powerpoint/2010/main" val="1617245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781537-F3DC-4767-B83A-61347C4E0802}" type="slidenum">
              <a:rPr lang="en-US" smtClean="0"/>
              <a:t>36</a:t>
            </a:fld>
            <a:endParaRPr lang="en-US"/>
          </a:p>
        </p:txBody>
      </p:sp>
    </p:spTree>
    <p:extLst>
      <p:ext uri="{BB962C8B-B14F-4D97-AF65-F5344CB8AC3E}">
        <p14:creationId xmlns:p14="http://schemas.microsoft.com/office/powerpoint/2010/main" val="79439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8879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1386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3513B-B2D0-4CD6-A04A-7225AC80CB34}" type="slidenum">
              <a:rPr lang="en-US" smtClean="0"/>
              <a:t>90</a:t>
            </a:fld>
            <a:endParaRPr lang="en-US"/>
          </a:p>
        </p:txBody>
      </p:sp>
    </p:spTree>
    <p:extLst>
      <p:ext uri="{BB962C8B-B14F-4D97-AF65-F5344CB8AC3E}">
        <p14:creationId xmlns:p14="http://schemas.microsoft.com/office/powerpoint/2010/main" val="2509736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5/26/2021 1:43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9806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5/26/2021 1:43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065135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60680A-9FF3-410D-9F75-D4E0D9CB7DD3}" type="slidenum">
              <a:rPr lang="en-US" smtClean="0"/>
              <a:t>17</a:t>
            </a:fld>
            <a:endParaRPr lang="en-US"/>
          </a:p>
        </p:txBody>
      </p:sp>
    </p:spTree>
    <p:extLst>
      <p:ext uri="{BB962C8B-B14F-4D97-AF65-F5344CB8AC3E}">
        <p14:creationId xmlns:p14="http://schemas.microsoft.com/office/powerpoint/2010/main" val="4195952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34BB5B-0726-43C4-A859-1C570C32A1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681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3513B-B2D0-4CD6-A04A-7225AC80CB34}" type="slidenum">
              <a:rPr lang="en-US" smtClean="0"/>
              <a:t>26</a:t>
            </a:fld>
            <a:endParaRPr lang="en-US"/>
          </a:p>
        </p:txBody>
      </p:sp>
    </p:spTree>
    <p:extLst>
      <p:ext uri="{BB962C8B-B14F-4D97-AF65-F5344CB8AC3E}">
        <p14:creationId xmlns:p14="http://schemas.microsoft.com/office/powerpoint/2010/main" val="324105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91411"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6BFA990-3B17-4E64-8FBD-1F81F1F4B701}" type="datetime8">
              <a:rPr lang="en-US" smtClean="0"/>
              <a:t>5/26/2021 1:43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819487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60680A-9FF3-410D-9F75-D4E0D9CB7DD3}" type="slidenum">
              <a:rPr lang="en-US" smtClean="0"/>
              <a:t>31</a:t>
            </a:fld>
            <a:endParaRPr lang="en-US"/>
          </a:p>
        </p:txBody>
      </p:sp>
    </p:spTree>
    <p:extLst>
      <p:ext uri="{BB962C8B-B14F-4D97-AF65-F5344CB8AC3E}">
        <p14:creationId xmlns:p14="http://schemas.microsoft.com/office/powerpoint/2010/main" val="80427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781537-F3DC-4767-B83A-61347C4E0802}" type="slidenum">
              <a:rPr lang="en-US" smtClean="0"/>
              <a:t>33</a:t>
            </a:fld>
            <a:endParaRPr lang="en-US"/>
          </a:p>
        </p:txBody>
      </p:sp>
    </p:spTree>
    <p:extLst>
      <p:ext uri="{BB962C8B-B14F-4D97-AF65-F5344CB8AC3E}">
        <p14:creationId xmlns:p14="http://schemas.microsoft.com/office/powerpoint/2010/main" val="1542295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5/26/2021</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477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5/26/2021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08604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59423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89813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866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77428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9178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5523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819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8591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5267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6680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5/26/2021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369826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61871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7569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5/26/2021</a:t>
            </a:fld>
            <a:endParaRPr>
              <a:solidFill>
                <a:srgbClr val="292929">
                  <a:tint val="75000"/>
                </a:srgbClr>
              </a:solidFill>
            </a:endParaRPr>
          </a:p>
        </p:txBody>
      </p:sp>
    </p:spTree>
    <p:extLst>
      <p:ext uri="{BB962C8B-B14F-4D97-AF65-F5344CB8AC3E}">
        <p14:creationId xmlns:p14="http://schemas.microsoft.com/office/powerpoint/2010/main" val="5418687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544286"/>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6131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4118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553998"/>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883148"/>
      </p:ext>
    </p:extLst>
  </p:cSld>
  <p:clrMapOvr>
    <a:masterClrMapping/>
  </p:clrMapOvr>
  <p:transition spd="slow">
    <p:push/>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16814"/>
            <a:ext cx="11306469" cy="410369"/>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80925005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591408432"/>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885123900"/>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0F04-8233-4703-80FD-4CFD857F588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94D9FE9-9B5B-4A00-9C9C-7BB0524ED8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848473D-B1D1-4155-9E25-BD66C96AE824}"/>
              </a:ext>
            </a:extLst>
          </p:cNvPr>
          <p:cNvSpPr>
            <a:spLocks noGrp="1"/>
          </p:cNvSpPr>
          <p:nvPr>
            <p:ph type="dt" sz="half" idx="10"/>
          </p:nvPr>
        </p:nvSpPr>
        <p:spPr/>
        <p:txBody>
          <a:bodyPr/>
          <a:lstStyle/>
          <a:p>
            <a:fld id="{DC4A57DE-FA56-4B6A-A5C4-8690FA821006}" type="datetimeFigureOut">
              <a:rPr lang="en-CA" smtClean="0"/>
              <a:t>2021-05-26</a:t>
            </a:fld>
            <a:endParaRPr lang="en-CA"/>
          </a:p>
        </p:txBody>
      </p:sp>
      <p:sp>
        <p:nvSpPr>
          <p:cNvPr id="5" name="Footer Placeholder 4">
            <a:extLst>
              <a:ext uri="{FF2B5EF4-FFF2-40B4-BE49-F238E27FC236}">
                <a16:creationId xmlns:a16="http://schemas.microsoft.com/office/drawing/2014/main" id="{8E2B74C9-48A6-482F-8F6C-EC08568EA10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C707F4-6E2C-4FA3-9AC1-88A9B378AA40}"/>
              </a:ext>
            </a:extLst>
          </p:cNvPr>
          <p:cNvSpPr>
            <a:spLocks noGrp="1"/>
          </p:cNvSpPr>
          <p:nvPr>
            <p:ph type="sldNum" sz="quarter" idx="12"/>
          </p:nvPr>
        </p:nvSpPr>
        <p:spPr/>
        <p:txBody>
          <a:bodyPr/>
          <a:lstStyle/>
          <a:p>
            <a:fld id="{98F51202-33F1-4C5A-B6D0-8C06B5128E92}" type="slidenum">
              <a:rPr lang="en-CA" smtClean="0"/>
              <a:t>‹#›</a:t>
            </a:fld>
            <a:endParaRPr lang="en-CA"/>
          </a:p>
        </p:txBody>
      </p:sp>
    </p:spTree>
    <p:extLst>
      <p:ext uri="{BB962C8B-B14F-4D97-AF65-F5344CB8AC3E}">
        <p14:creationId xmlns:p14="http://schemas.microsoft.com/office/powerpoint/2010/main" val="1724116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nchor="b">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1527048"/>
            <a:ext cx="5834041" cy="4343400"/>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a:tabLst>
                <a:tab pos="5484813" algn="r"/>
              </a:tabLst>
            </a:pPr>
            <a:r>
              <a:rPr lang="en-US">
                <a:solidFill>
                  <a:schemeClr val="bg1">
                    <a:lumMod val="65000"/>
                  </a:schemeClr>
                </a:solidFill>
              </a:rPr>
              <a:t>© Microsoft Corporation		Power Virtual Agent</a:t>
            </a:r>
          </a:p>
        </p:txBody>
      </p:sp>
    </p:spTree>
    <p:extLst>
      <p:ext uri="{BB962C8B-B14F-4D97-AF65-F5344CB8AC3E}">
        <p14:creationId xmlns:p14="http://schemas.microsoft.com/office/powerpoint/2010/main" val="285784998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7814630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8048" y="2532448"/>
            <a:ext cx="5429663" cy="1793104"/>
          </a:xfrm>
          <a:noFill/>
        </p:spPr>
        <p:txBody>
          <a:bodyPr lIns="0" tIns="0" rIns="0" bIns="182880" anchor="b" anchorCtr="0"/>
          <a:lstStyle>
            <a:lvl1pPr>
              <a:lnSpc>
                <a:spcPct val="100000"/>
              </a:lnSpc>
              <a:defRPr sz="5294"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8" y="589919"/>
            <a:ext cx="1321130"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3"/>
            <a:ext cx="5412750" cy="422477"/>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108905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62C14-A286-2547-960B-66CAB229FE50}"/>
              </a:ext>
            </a:extLst>
          </p:cNvPr>
          <p:cNvPicPr>
            <a:picLocks noChangeAspect="1"/>
          </p:cNvPicPr>
          <p:nvPr userDrawn="1"/>
        </p:nvPicPr>
        <p:blipFill rotWithShape="1">
          <a:blip r:embed="rId2"/>
          <a:srcRect l="15958" t="-14" r="18688" b="14"/>
          <a:stretch/>
        </p:blipFill>
        <p:spPr>
          <a:xfrm flipH="1">
            <a:off x="4224063" y="1903"/>
            <a:ext cx="7967937" cy="6856097"/>
          </a:xfrm>
          <a:prstGeom prst="rect">
            <a:avLst/>
          </a:prstGeom>
        </p:spPr>
      </p:pic>
      <p:sp>
        <p:nvSpPr>
          <p:cNvPr id="7" name="Rectangle 6">
            <a:extLst>
              <a:ext uri="{FF2B5EF4-FFF2-40B4-BE49-F238E27FC236}">
                <a16:creationId xmlns:a16="http://schemas.microsoft.com/office/drawing/2014/main" id="{02F42B71-0F16-AE41-9E17-BADFFCA8B514}"/>
              </a:ext>
            </a:extLst>
          </p:cNvPr>
          <p:cNvSpPr/>
          <p:nvPr userDrawn="1"/>
        </p:nvSpPr>
        <p:spPr bwMode="auto">
          <a:xfrm>
            <a:off x="3232562" y="0"/>
            <a:ext cx="1983001" cy="40080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68048" y="2532448"/>
            <a:ext cx="5429663" cy="1793104"/>
          </a:xfrm>
          <a:noFill/>
        </p:spPr>
        <p:txBody>
          <a:bodyPr lIns="0" tIns="0" rIns="0" bIns="182880" anchor="b" anchorCtr="0"/>
          <a:lstStyle>
            <a:lvl1pPr>
              <a:lnSpc>
                <a:spcPct val="100000"/>
              </a:lnSpc>
              <a:defRPr sz="5294"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8048" y="589919"/>
            <a:ext cx="1321130"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3"/>
            <a:ext cx="5412750" cy="422477"/>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228542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59E104C-E137-524A-AB18-12B072A7B94A}"/>
              </a:ext>
            </a:extLst>
          </p:cNvPr>
          <p:cNvSpPr>
            <a:spLocks noGrp="1"/>
          </p:cNvSpPr>
          <p:nvPr>
            <p:ph type="title" hasCustomPrompt="1"/>
          </p:nvPr>
        </p:nvSpPr>
        <p:spPr>
          <a:xfrm>
            <a:off x="568048"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2" name="Text Placeholder 7">
            <a:extLst>
              <a:ext uri="{FF2B5EF4-FFF2-40B4-BE49-F238E27FC236}">
                <a16:creationId xmlns:a16="http://schemas.microsoft.com/office/drawing/2014/main" id="{44C37BE0-FE7C-A842-83B8-80F14999818F}"/>
              </a:ext>
            </a:extLst>
          </p:cNvPr>
          <p:cNvSpPr>
            <a:spLocks noGrp="1"/>
          </p:cNvSpPr>
          <p:nvPr>
            <p:ph type="body" sz="quarter" idx="4294967295"/>
          </p:nvPr>
        </p:nvSpPr>
        <p:spPr>
          <a:xfrm>
            <a:off x="584961"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3" name="Picture 12">
            <a:extLst>
              <a:ext uri="{FF2B5EF4-FFF2-40B4-BE49-F238E27FC236}">
                <a16:creationId xmlns:a16="http://schemas.microsoft.com/office/drawing/2014/main" id="{D25CA05A-4BDF-B844-A7E3-DD535C4E59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511725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747">
          <p15:clr>
            <a:srgbClr val="FBAE40"/>
          </p15:clr>
        </p15:guide>
        <p15:guide id="2" orient="horz" pos="2563">
          <p15:clr>
            <a:srgbClr val="FBAE40"/>
          </p15:clr>
        </p15:guide>
        <p15:guide id="3" orient="horz" pos="2899">
          <p15:clr>
            <a:srgbClr val="FBAE40"/>
          </p15:clr>
        </p15:guide>
        <p15:guide id="4" orient="horz" pos="309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ver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1259926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7522C0-C4FD-6942-B3E0-EBB33E94A0DD}"/>
              </a:ext>
            </a:extLst>
          </p:cNvPr>
          <p:cNvSpPr>
            <a:spLocks noGrp="1"/>
          </p:cNvSpPr>
          <p:nvPr>
            <p:ph type="title"/>
          </p:nvPr>
        </p:nvSpPr>
        <p:spPr>
          <a:xfrm>
            <a:off x="568047" y="676680"/>
            <a:ext cx="11055906" cy="739343"/>
          </a:xfrm>
        </p:spPr>
        <p:txBody>
          <a:bodyPr/>
          <a:lstStyle>
            <a:lvl1pPr algn="ctr">
              <a:lnSpc>
                <a:spcPct val="100000"/>
              </a:lnSpc>
              <a:defRPr sz="3137"/>
            </a:lvl1pPr>
          </a:lstStyle>
          <a:p>
            <a:r>
              <a:rPr lang="en-US"/>
              <a:t>Table layout</a:t>
            </a:r>
          </a:p>
        </p:txBody>
      </p:sp>
      <p:graphicFrame>
        <p:nvGraphicFramePr>
          <p:cNvPr id="4" name="Table Placeholder 6">
            <a:extLst>
              <a:ext uri="{FF2B5EF4-FFF2-40B4-BE49-F238E27FC236}">
                <a16:creationId xmlns:a16="http://schemas.microsoft.com/office/drawing/2014/main" id="{FBE54ACA-851F-F84D-BB98-CC4BB2911437}"/>
              </a:ext>
            </a:extLst>
          </p:cNvPr>
          <p:cNvGraphicFramePr>
            <a:graphicFrameLocks/>
          </p:cNvGraphicFramePr>
          <p:nvPr userDrawn="1"/>
        </p:nvGraphicFramePr>
        <p:xfrm>
          <a:off x="875055" y="1539363"/>
          <a:ext cx="10441889" cy="4078099"/>
        </p:xfrm>
        <a:graphic>
          <a:graphicData uri="http://schemas.openxmlformats.org/drawingml/2006/table">
            <a:tbl>
              <a:tblPr firstRow="1" bandRow="1">
                <a:tableStyleId>{5C22544A-7EE6-4342-B048-85BDC9FD1C3A}</a:tableStyleId>
              </a:tblPr>
              <a:tblGrid>
                <a:gridCol w="1943587">
                  <a:extLst>
                    <a:ext uri="{9D8B030D-6E8A-4147-A177-3AD203B41FA5}">
                      <a16:colId xmlns:a16="http://schemas.microsoft.com/office/drawing/2014/main" val="1402458918"/>
                    </a:ext>
                  </a:extLst>
                </a:gridCol>
                <a:gridCol w="8498302">
                  <a:extLst>
                    <a:ext uri="{9D8B030D-6E8A-4147-A177-3AD203B41FA5}">
                      <a16:colId xmlns:a16="http://schemas.microsoft.com/office/drawing/2014/main" val="1740729941"/>
                    </a:ext>
                  </a:extLst>
                </a:gridCol>
              </a:tblGrid>
              <a:tr h="690370">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err="1">
                          <a:solidFill>
                            <a:srgbClr val="000000"/>
                          </a:solidFill>
                          <a:latin typeface="Segoe UI Light" panose="020B0502040204020203" pitchFamily="34" charset="0"/>
                          <a:cs typeface="Segoe UI Light" panose="020B0502040204020203" pitchFamily="34" charset="0"/>
                        </a:rPr>
                        <a:t>contentç</a:t>
                      </a:r>
                      <a:endParaRPr lang="en-US" sz="1600" b="0" i="0">
                        <a:solidFill>
                          <a:srgbClr val="000000"/>
                        </a:solidFill>
                        <a:latin typeface="Segoe UI Light" panose="020B0502040204020203" pitchFamily="34" charset="0"/>
                        <a:cs typeface="Segoe UI Light" panose="020B0502040204020203" pitchFamily="34" charset="0"/>
                      </a:endParaRP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1962828"/>
                  </a:ext>
                </a:extLst>
              </a:tr>
              <a:tr h="62857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lumMod val="90000"/>
                              <a:lumOff val="10000"/>
                            </a:srgbClr>
                          </a:solidFill>
                          <a:effectLst/>
                          <a:uLnTx/>
                          <a:uFillTx/>
                          <a:latin typeface="Segoe UI Semibold"/>
                          <a:ea typeface="+mn-ea"/>
                          <a:cs typeface="+mn-cs"/>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2142428"/>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8074237"/>
                  </a:ext>
                </a:extLst>
              </a:tr>
              <a:tr h="87343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076910"/>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499449"/>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5756644"/>
                  </a:ext>
                </a:extLst>
              </a:tr>
            </a:tbl>
          </a:graphicData>
        </a:graphic>
      </p:graphicFrame>
    </p:spTree>
    <p:extLst>
      <p:ext uri="{BB962C8B-B14F-4D97-AF65-F5344CB8AC3E}">
        <p14:creationId xmlns:p14="http://schemas.microsoft.com/office/powerpoint/2010/main" val="76565303"/>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gray">
    <p:bg>
      <p:bgPr>
        <a:gradFill>
          <a:gsLst>
            <a:gs pos="0">
              <a:schemeClr val="accent6">
                <a:lumMod val="10000"/>
                <a:lumOff val="90000"/>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568047" y="3103089"/>
            <a:ext cx="11055906" cy="362123"/>
          </a:xfrm>
        </p:spPr>
        <p:txBody>
          <a:bodyPr wrap="square" lIns="0" tIns="0" rIns="0" bIns="0">
            <a:spAutoFit/>
          </a:bodyPr>
          <a:lstStyle>
            <a:lvl1pPr marL="0" indent="0" algn="ctr">
              <a:lnSpc>
                <a:spcPct val="100000"/>
              </a:lnSpc>
              <a:spcBef>
                <a:spcPts val="0"/>
              </a:spcBef>
              <a:spcAft>
                <a:spcPts val="1274"/>
              </a:spcAft>
              <a:buNone/>
              <a:defRPr sz="2353" b="0" i="0">
                <a:solidFill>
                  <a:srgbClr val="000000"/>
                </a:solidFill>
                <a:latin typeface="Segoe UI Semilight" panose="020B0402040204020203" pitchFamily="34" charset="0"/>
                <a:cs typeface="Segoe UI Semilight" panose="020B0402040204020203" pitchFamily="34" charset="0"/>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Place quote content here</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68047" y="2109646"/>
            <a:ext cx="11055906" cy="739343"/>
          </a:xfrm>
          <a:prstGeom prst="rect">
            <a:avLst/>
          </a:prstGeom>
        </p:spPr>
        <p:txBody>
          <a:bodyPr vert="horz" wrap="square" lIns="0" tIns="164592" rIns="0" bIns="0" rtlCol="0" anchor="t">
            <a:noAutofit/>
          </a:bodyPr>
          <a:lstStyle>
            <a:lvl1pPr marL="0" marR="0" indent="0" algn="ctr" defTabSz="914367" rtl="0" eaLnBrk="1" fontAlgn="auto" latinLnBrk="0" hangingPunct="1">
              <a:lnSpc>
                <a:spcPct val="100000"/>
              </a:lnSpc>
              <a:spcBef>
                <a:spcPct val="0"/>
              </a:spcBef>
              <a:spcAft>
                <a:spcPts val="0"/>
              </a:spcAft>
              <a:buClrTx/>
              <a:buSzTx/>
              <a:buFontTx/>
              <a:buNone/>
              <a:tabLst/>
              <a:defRPr sz="3529">
                <a:solidFill>
                  <a:srgbClr val="000000"/>
                </a:solidFill>
              </a:defRPr>
            </a:lvl1pPr>
          </a:lstStyle>
          <a:p>
            <a:r>
              <a:rPr lang="en-US"/>
              <a:t>This is a quote title</a:t>
            </a:r>
          </a:p>
        </p:txBody>
      </p:sp>
    </p:spTree>
    <p:extLst>
      <p:ext uri="{BB962C8B-B14F-4D97-AF65-F5344CB8AC3E}">
        <p14:creationId xmlns:p14="http://schemas.microsoft.com/office/powerpoint/2010/main" val="38307981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negative">
    <p:bg>
      <p:bgPr>
        <a:gradFill>
          <a:gsLst>
            <a:gs pos="0">
              <a:schemeClr val="accent6">
                <a:lumMod val="75000"/>
                <a:lumOff val="25000"/>
              </a:schemeClr>
            </a:gs>
            <a:gs pos="100000">
              <a:schemeClr val="bg1">
                <a:lumMod val="75000"/>
              </a:schemeClr>
            </a:gs>
          </a:gsLst>
          <a:lin ang="5400000" scaled="1"/>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063534-1B17-2142-AE21-87ACEFAC9EF9}"/>
              </a:ext>
            </a:extLst>
          </p:cNvPr>
          <p:cNvSpPr>
            <a:spLocks noGrp="1"/>
          </p:cNvSpPr>
          <p:nvPr>
            <p:ph type="body" sz="quarter" idx="10" hasCustomPrompt="1"/>
          </p:nvPr>
        </p:nvSpPr>
        <p:spPr>
          <a:xfrm>
            <a:off x="568047" y="3103089"/>
            <a:ext cx="11055906" cy="362123"/>
          </a:xfrm>
        </p:spPr>
        <p:txBody>
          <a:bodyPr wrap="square" lIns="0" tIns="0" rIns="0" bIns="0">
            <a:spAutoFit/>
          </a:bodyPr>
          <a:lstStyle>
            <a:lvl1pPr marL="0" indent="0" algn="ctr">
              <a:lnSpc>
                <a:spcPct val="100000"/>
              </a:lnSpc>
              <a:spcBef>
                <a:spcPts val="0"/>
              </a:spcBef>
              <a:spcAft>
                <a:spcPts val="1274"/>
              </a:spcAft>
              <a:buNone/>
              <a:defRPr sz="2353" b="0" i="0">
                <a:solidFill>
                  <a:schemeClr val="bg2"/>
                </a:solidFill>
                <a:latin typeface="Segoe UI Semilight" panose="020B0402040204020203" pitchFamily="34" charset="0"/>
                <a:cs typeface="Segoe UI Semilight" panose="020B0402040204020203" pitchFamily="34" charset="0"/>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Place quote content here</a:t>
            </a:r>
          </a:p>
        </p:txBody>
      </p:sp>
      <p:sp>
        <p:nvSpPr>
          <p:cNvPr id="5" name="Title Placeholder 1">
            <a:extLst>
              <a:ext uri="{FF2B5EF4-FFF2-40B4-BE49-F238E27FC236}">
                <a16:creationId xmlns:a16="http://schemas.microsoft.com/office/drawing/2014/main" id="{DEABB096-49F7-F54F-97EB-8D14D5936E16}"/>
              </a:ext>
            </a:extLst>
          </p:cNvPr>
          <p:cNvSpPr>
            <a:spLocks noGrp="1"/>
          </p:cNvSpPr>
          <p:nvPr>
            <p:ph type="title" hasCustomPrompt="1"/>
          </p:nvPr>
        </p:nvSpPr>
        <p:spPr>
          <a:xfrm>
            <a:off x="568047" y="2109646"/>
            <a:ext cx="11055906" cy="739343"/>
          </a:xfrm>
          <a:prstGeom prst="rect">
            <a:avLst/>
          </a:prstGeom>
        </p:spPr>
        <p:txBody>
          <a:bodyPr vert="horz" wrap="square" lIns="0" tIns="164592" rIns="0" bIns="0" rtlCol="0" anchor="t">
            <a:noAutofit/>
          </a:bodyPr>
          <a:lstStyle>
            <a:lvl1pPr marL="0" marR="0" indent="0" algn="ctr" defTabSz="914367" rtl="0" eaLnBrk="1" fontAlgn="auto" latinLnBrk="0" hangingPunct="1">
              <a:lnSpc>
                <a:spcPct val="100000"/>
              </a:lnSpc>
              <a:spcBef>
                <a:spcPct val="0"/>
              </a:spcBef>
              <a:spcAft>
                <a:spcPts val="0"/>
              </a:spcAft>
              <a:buClrTx/>
              <a:buSzTx/>
              <a:buFontTx/>
              <a:buNone/>
              <a:tabLst/>
              <a:defRPr sz="3137">
                <a:solidFill>
                  <a:schemeClr val="bg2"/>
                </a:solidFill>
              </a:defRPr>
            </a:lvl1pPr>
          </a:lstStyle>
          <a:p>
            <a:r>
              <a:rPr lang="en-US"/>
              <a:t>This is a quote title</a:t>
            </a:r>
          </a:p>
        </p:txBody>
      </p:sp>
    </p:spTree>
    <p:extLst>
      <p:ext uri="{BB962C8B-B14F-4D97-AF65-F5344CB8AC3E}">
        <p14:creationId xmlns:p14="http://schemas.microsoft.com/office/powerpoint/2010/main" val="379369643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972996017"/>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5999"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8" y="2216137"/>
            <a:ext cx="4482124" cy="2215875"/>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7"/>
            <a:ext cx="4482125" cy="14300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4084593335"/>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10626BD-57A6-4F47-BFF1-FB96FA218BBB}"/>
              </a:ext>
            </a:extLst>
          </p:cNvPr>
          <p:cNvSpPr>
            <a:spLocks noGrp="1"/>
          </p:cNvSpPr>
          <p:nvPr>
            <p:ph type="body" sz="quarter" idx="10" hasCustomPrompt="1"/>
          </p:nvPr>
        </p:nvSpPr>
        <p:spPr>
          <a:xfrm>
            <a:off x="584200" y="1128247"/>
            <a:ext cx="11018520" cy="307777"/>
          </a:xfrm>
        </p:spPr>
        <p:txBody>
          <a:bodyPr wrap="square">
            <a:spAutoFit/>
          </a:bodyPr>
          <a:lstStyle>
            <a:lvl1pPr marL="0" indent="0">
              <a:buNone/>
              <a:defRPr lang="en-US" sz="200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pic>
        <p:nvPicPr>
          <p:cNvPr id="9" name="Picture 8">
            <a:extLst>
              <a:ext uri="{FF2B5EF4-FFF2-40B4-BE49-F238E27FC236}">
                <a16:creationId xmlns:a16="http://schemas.microsoft.com/office/drawing/2014/main" id="{1F3D06FB-FD39-42C8-820D-D2E38EB02B4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2210" y="6266101"/>
            <a:ext cx="298381" cy="2983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0A1FB90-AB32-4AFD-8572-46F2606AB158}"/>
              </a:ext>
              <a:ext uri="{C183D7F6-B498-43B3-948B-1728B52AA6E4}">
                <adec:decorative xmlns:adec="http://schemas.microsoft.com/office/drawing/2017/decorative" val="1"/>
              </a:ext>
            </a:extLst>
          </p:cNvPr>
          <p:cNvSpPr txBox="1"/>
          <p:nvPr userDrawn="1"/>
        </p:nvSpPr>
        <p:spPr>
          <a:xfrm>
            <a:off x="1181542" y="6322151"/>
            <a:ext cx="684483" cy="193899"/>
          </a:xfrm>
          <a:prstGeom prst="rect">
            <a:avLst/>
          </a:prstGeom>
          <a:noFill/>
        </p:spPr>
        <p:txBody>
          <a:bodyPr wrap="none" lIns="0" tIns="0" rIns="0" bIns="0" rtlCol="0">
            <a:spAutoFit/>
          </a:bodyPr>
          <a:lstStyle/>
          <a:p>
            <a:pPr algn="l">
              <a:lnSpc>
                <a:spcPct val="90000"/>
              </a:lnSpc>
            </a:pPr>
            <a:r>
              <a:rPr lang="en-US" sz="700">
                <a:gradFill>
                  <a:gsLst>
                    <a:gs pos="0">
                      <a:schemeClr val="accent1"/>
                    </a:gs>
                    <a:gs pos="100000">
                      <a:schemeClr val="accent1"/>
                    </a:gs>
                  </a:gsLst>
                  <a:lin ang="5400000" scaled="1"/>
                </a:gradFill>
                <a:latin typeface="+mj-lt"/>
              </a:rPr>
              <a:t>Microsoft </a:t>
            </a:r>
            <a:br>
              <a:rPr lang="en-US" sz="700">
                <a:gradFill>
                  <a:gsLst>
                    <a:gs pos="0">
                      <a:schemeClr val="accent1"/>
                    </a:gs>
                    <a:gs pos="100000">
                      <a:schemeClr val="accent1"/>
                    </a:gs>
                  </a:gsLst>
                  <a:lin ang="5400000" scaled="1"/>
                </a:gradFill>
                <a:latin typeface="+mj-lt"/>
              </a:rPr>
            </a:br>
            <a:r>
              <a:rPr lang="en-US" sz="700">
                <a:gradFill>
                  <a:gsLst>
                    <a:gs pos="0">
                      <a:schemeClr val="accent1"/>
                    </a:gs>
                    <a:gs pos="100000">
                      <a:schemeClr val="accent1"/>
                    </a:gs>
                  </a:gsLst>
                  <a:lin ang="5400000" scaled="1"/>
                </a:gradFill>
                <a:latin typeface="+mj-lt"/>
              </a:rPr>
              <a:t>Power Automate</a:t>
            </a:r>
          </a:p>
        </p:txBody>
      </p:sp>
      <p:cxnSp>
        <p:nvCxnSpPr>
          <p:cNvPr id="16" name="Straight Connector 15">
            <a:extLst>
              <a:ext uri="{FF2B5EF4-FFF2-40B4-BE49-F238E27FC236}">
                <a16:creationId xmlns:a16="http://schemas.microsoft.com/office/drawing/2014/main" id="{CB375016-CBB2-4095-9AFE-79B3B2B2269A}"/>
              </a:ext>
              <a:ext uri="{C183D7F6-B498-43B3-948B-1728B52AA6E4}">
                <adec:decorative xmlns:adec="http://schemas.microsoft.com/office/drawing/2017/decorative" val="1"/>
              </a:ext>
            </a:extLst>
          </p:cNvPr>
          <p:cNvCxnSpPr>
            <a:cxnSpLocks/>
          </p:cNvCxnSpPr>
          <p:nvPr userDrawn="1"/>
        </p:nvCxnSpPr>
        <p:spPr>
          <a:xfrm>
            <a:off x="1046073" y="6296652"/>
            <a:ext cx="0" cy="24489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758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wo columns o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D372C1-C3AD-2348-A592-CFE38B4B501F}"/>
              </a:ext>
            </a:extLst>
          </p:cNvPr>
          <p:cNvSpPr/>
          <p:nvPr userDrawn="1"/>
        </p:nvSpPr>
        <p:spPr bwMode="auto">
          <a:xfrm>
            <a:off x="0" y="0"/>
            <a:ext cx="6096000" cy="6858000"/>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6096000" y="0"/>
            <a:ext cx="6095999"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8" y="2216137"/>
            <a:ext cx="4482124" cy="2215875"/>
          </a:xfrm>
          <a:prstGeom prst="rect">
            <a:avLst/>
          </a:prstGeom>
        </p:spPr>
        <p:txBody>
          <a:bodyPr vert="horz" wrap="square" lIns="0" tIns="164592" rIns="0" bIns="0" rtlCol="0" anchor="b">
            <a:noAutofit/>
          </a:bodyPr>
          <a:lstStyle>
            <a:lvl1pPr>
              <a:lnSpc>
                <a:spcPct val="100000"/>
              </a:lnSpc>
              <a:defRPr sz="2745">
                <a:solidFill>
                  <a:schemeClr val="bg1"/>
                </a:solidFill>
              </a:defRPr>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7"/>
            <a:ext cx="4482125" cy="14300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chemeClr val="bg1"/>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4241778938"/>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2364408207"/>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 columns horizontal">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7" y="3690495"/>
            <a:ext cx="11055906"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42992"/>
            <a:ext cx="11055906" cy="1561870"/>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543583690"/>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29">
          <p15:clr>
            <a:srgbClr val="FBAE40"/>
          </p15:clr>
        </p15:guide>
        <p15:guide id="8" pos="4229">
          <p15:clr>
            <a:srgbClr val="FBAE40"/>
          </p15:clr>
        </p15:guide>
        <p15:guide id="9" orient="horz" pos="2371">
          <p15:clr>
            <a:srgbClr val="FBAE40"/>
          </p15:clr>
        </p15:guide>
        <p15:guide id="10" orient="horz" pos="78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1825928203"/>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Device layout">
    <p:bg>
      <p:bgPr>
        <a:gradFill>
          <a:gsLst>
            <a:gs pos="51000">
              <a:schemeClr val="bg2">
                <a:lumMod val="98000"/>
              </a:schemeClr>
            </a:gs>
            <a:gs pos="100000">
              <a:schemeClr val="bg1">
                <a:lumMod val="85000"/>
              </a:schemeClr>
            </a:gs>
            <a:gs pos="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3578927263"/>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Device layout">
    <p:bg>
      <p:bgPr>
        <a:gradFill>
          <a:gsLst>
            <a:gs pos="51000">
              <a:schemeClr val="bg2">
                <a:lumMod val="98000"/>
              </a:schemeClr>
            </a:gs>
            <a:gs pos="7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1469093153"/>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s icon and text">
    <p:spTree>
      <p:nvGrpSpPr>
        <p:cNvPr id="1" name=""/>
        <p:cNvGrpSpPr/>
        <p:nvPr/>
      </p:nvGrpSpPr>
      <p:grpSpPr>
        <a:xfrm>
          <a:off x="0" y="0"/>
          <a:ext cx="0" cy="0"/>
          <a:chOff x="0" y="0"/>
          <a:chExt cx="0" cy="0"/>
        </a:xfrm>
      </p:grpSpPr>
      <p:sp>
        <p:nvSpPr>
          <p:cNvPr id="10" name="Content Placeholder 15">
            <a:extLst>
              <a:ext uri="{FF2B5EF4-FFF2-40B4-BE49-F238E27FC236}">
                <a16:creationId xmlns:a16="http://schemas.microsoft.com/office/drawing/2014/main" id="{80216DE9-C3B3-424B-A80D-AB294D8CF4DE}"/>
              </a:ext>
            </a:extLst>
          </p:cNvPr>
          <p:cNvSpPr>
            <a:spLocks noGrp="1"/>
          </p:cNvSpPr>
          <p:nvPr>
            <p:ph sz="quarter" idx="31" hasCustomPrompt="1"/>
          </p:nvPr>
        </p:nvSpPr>
        <p:spPr>
          <a:xfrm>
            <a:off x="2075413" y="2880934"/>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6" name="Content Placeholder 15">
            <a:extLst>
              <a:ext uri="{FF2B5EF4-FFF2-40B4-BE49-F238E27FC236}">
                <a16:creationId xmlns:a16="http://schemas.microsoft.com/office/drawing/2014/main" id="{24C9ACFD-2AFE-4C4E-AA18-FF3447F1275A}"/>
              </a:ext>
            </a:extLst>
          </p:cNvPr>
          <p:cNvSpPr>
            <a:spLocks noGrp="1"/>
          </p:cNvSpPr>
          <p:nvPr>
            <p:ph sz="quarter" idx="33" hasCustomPrompt="1"/>
          </p:nvPr>
        </p:nvSpPr>
        <p:spPr>
          <a:xfrm>
            <a:off x="6887635" y="2880934"/>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8" name="Title Placeholder 1">
            <a:extLst>
              <a:ext uri="{FF2B5EF4-FFF2-40B4-BE49-F238E27FC236}">
                <a16:creationId xmlns:a16="http://schemas.microsoft.com/office/drawing/2014/main" id="{DD2F2D44-A063-434A-9A6B-75B77AC5E6C7}"/>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photo and text</a:t>
            </a:r>
          </a:p>
        </p:txBody>
      </p:sp>
      <p:sp>
        <p:nvSpPr>
          <p:cNvPr id="29" name="Text Placeholder 4">
            <a:extLst>
              <a:ext uri="{FF2B5EF4-FFF2-40B4-BE49-F238E27FC236}">
                <a16:creationId xmlns:a16="http://schemas.microsoft.com/office/drawing/2014/main" id="{6BA38D43-F113-A743-9F0A-206FF17D5835}"/>
              </a:ext>
            </a:extLst>
          </p:cNvPr>
          <p:cNvSpPr>
            <a:spLocks noGrp="1"/>
          </p:cNvSpPr>
          <p:nvPr>
            <p:ph type="body" sz="quarter" idx="35" hasCustomPrompt="1"/>
          </p:nvPr>
        </p:nvSpPr>
        <p:spPr>
          <a:xfrm>
            <a:off x="1591142" y="4460570"/>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light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30" name="Text Placeholder 4">
            <a:extLst>
              <a:ext uri="{FF2B5EF4-FFF2-40B4-BE49-F238E27FC236}">
                <a16:creationId xmlns:a16="http://schemas.microsoft.com/office/drawing/2014/main" id="{22958FA9-3DF4-464A-B8CB-3257630202A1}"/>
              </a:ext>
            </a:extLst>
          </p:cNvPr>
          <p:cNvSpPr>
            <a:spLocks noGrp="1"/>
          </p:cNvSpPr>
          <p:nvPr>
            <p:ph type="body" sz="quarter" idx="36" hasCustomPrompt="1"/>
          </p:nvPr>
        </p:nvSpPr>
        <p:spPr>
          <a:xfrm>
            <a:off x="6407526" y="4460570"/>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light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31" name="Text Placeholder 3">
            <a:extLst>
              <a:ext uri="{FF2B5EF4-FFF2-40B4-BE49-F238E27FC236}">
                <a16:creationId xmlns:a16="http://schemas.microsoft.com/office/drawing/2014/main" id="{43974893-D209-2246-BBF5-10DAC827898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1632919996"/>
      </p:ext>
    </p:extLst>
  </p:cSld>
  <p:clrMapOvr>
    <a:masterClrMapping/>
  </p:clrMapOvr>
  <p:transition>
    <p:fade/>
  </p:transition>
  <p:extLst>
    <p:ext uri="{DCECCB84-F9BA-43D5-87BE-67443E8EF086}">
      <p15:sldGuideLst xmlns:p15="http://schemas.microsoft.com/office/powerpoint/2012/main">
        <p15:guide id="1" pos="4109">
          <p15:clr>
            <a:srgbClr val="FBAE40"/>
          </p15:clr>
        </p15:guide>
        <p15:guide id="2" pos="3677">
          <p15:clr>
            <a:srgbClr val="FBAE40"/>
          </p15:clr>
        </p15:guide>
        <p15:guide id="3" orient="horz" pos="78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wo columns icon and text">
    <p:bg>
      <p:bgPr>
        <a:solidFill>
          <a:schemeClr val="bg1"/>
        </a:solidFill>
        <a:effectLst/>
      </p:bgPr>
    </p:bg>
    <p:spTree>
      <p:nvGrpSpPr>
        <p:cNvPr id="1" name=""/>
        <p:cNvGrpSpPr/>
        <p:nvPr/>
      </p:nvGrpSpPr>
      <p:grpSpPr>
        <a:xfrm>
          <a:off x="0" y="0"/>
          <a:ext cx="0" cy="0"/>
          <a:chOff x="0" y="0"/>
          <a:chExt cx="0" cy="0"/>
        </a:xfrm>
      </p:grpSpPr>
      <p:sp>
        <p:nvSpPr>
          <p:cNvPr id="10" name="Content Placeholder 15">
            <a:extLst>
              <a:ext uri="{FF2B5EF4-FFF2-40B4-BE49-F238E27FC236}">
                <a16:creationId xmlns:a16="http://schemas.microsoft.com/office/drawing/2014/main" id="{80216DE9-C3B3-424B-A80D-AB294D8CF4DE}"/>
              </a:ext>
            </a:extLst>
          </p:cNvPr>
          <p:cNvSpPr>
            <a:spLocks noGrp="1"/>
          </p:cNvSpPr>
          <p:nvPr>
            <p:ph sz="quarter" idx="31" hasCustomPrompt="1"/>
          </p:nvPr>
        </p:nvSpPr>
        <p:spPr>
          <a:xfrm>
            <a:off x="1446010" y="2329639"/>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6" name="Content Placeholder 15">
            <a:extLst>
              <a:ext uri="{FF2B5EF4-FFF2-40B4-BE49-F238E27FC236}">
                <a16:creationId xmlns:a16="http://schemas.microsoft.com/office/drawing/2014/main" id="{24C9ACFD-2AFE-4C4E-AA18-FF3447F1275A}"/>
              </a:ext>
            </a:extLst>
          </p:cNvPr>
          <p:cNvSpPr>
            <a:spLocks noGrp="1"/>
          </p:cNvSpPr>
          <p:nvPr>
            <p:ph sz="quarter" idx="33" hasCustomPrompt="1"/>
          </p:nvPr>
        </p:nvSpPr>
        <p:spPr>
          <a:xfrm>
            <a:off x="7579022" y="2329639"/>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9" name="Text Placeholder 4">
            <a:extLst>
              <a:ext uri="{FF2B5EF4-FFF2-40B4-BE49-F238E27FC236}">
                <a16:creationId xmlns:a16="http://schemas.microsoft.com/office/drawing/2014/main" id="{6BA38D43-F113-A743-9F0A-206FF17D5835}"/>
              </a:ext>
            </a:extLst>
          </p:cNvPr>
          <p:cNvSpPr>
            <a:spLocks noGrp="1"/>
          </p:cNvSpPr>
          <p:nvPr>
            <p:ph type="body" sz="quarter" idx="35" hasCustomPrompt="1"/>
          </p:nvPr>
        </p:nvSpPr>
        <p:spPr>
          <a:xfrm>
            <a:off x="961740" y="4464721"/>
            <a:ext cx="4131349" cy="48283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30" name="Text Placeholder 4">
            <a:extLst>
              <a:ext uri="{FF2B5EF4-FFF2-40B4-BE49-F238E27FC236}">
                <a16:creationId xmlns:a16="http://schemas.microsoft.com/office/drawing/2014/main" id="{22958FA9-3DF4-464A-B8CB-3257630202A1}"/>
              </a:ext>
            </a:extLst>
          </p:cNvPr>
          <p:cNvSpPr>
            <a:spLocks noGrp="1"/>
          </p:cNvSpPr>
          <p:nvPr>
            <p:ph type="body" sz="quarter" idx="36" hasCustomPrompt="1"/>
          </p:nvPr>
        </p:nvSpPr>
        <p:spPr>
          <a:xfrm>
            <a:off x="7098912" y="4464721"/>
            <a:ext cx="4131349" cy="48283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6">
            <a:extLst>
              <a:ext uri="{FF2B5EF4-FFF2-40B4-BE49-F238E27FC236}">
                <a16:creationId xmlns:a16="http://schemas.microsoft.com/office/drawing/2014/main" id="{6C7BF2C7-A3F5-034E-B6A0-41A922CC3421}"/>
              </a:ext>
            </a:extLst>
          </p:cNvPr>
          <p:cNvSpPr txBox="1">
            <a:spLocks/>
          </p:cNvSpPr>
          <p:nvPr userDrawn="1"/>
        </p:nvSpPr>
        <p:spPr>
          <a:xfrm>
            <a:off x="993221" y="4001160"/>
            <a:ext cx="4131349" cy="271592"/>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lnSpc>
                <a:spcPct val="100000"/>
              </a:lnSpc>
            </a:pPr>
            <a:r>
              <a:rPr lang="en-US" sz="1765" b="1">
                <a:solidFill>
                  <a:schemeClr val="tx1"/>
                </a:solidFill>
                <a:latin typeface="Segoe UI Semibold" panose="020B0502040204020203" pitchFamily="34" charset="0"/>
                <a:cs typeface="Segoe UI Semibold" panose="020B0502040204020203" pitchFamily="34" charset="0"/>
              </a:rPr>
              <a:t>UI </a:t>
            </a:r>
            <a:r>
              <a:rPr lang="en-US" sz="1765" b="1" err="1">
                <a:solidFill>
                  <a:schemeClr val="tx1"/>
                </a:solidFill>
                <a:latin typeface="Segoe UI Semibold" panose="020B0502040204020203" pitchFamily="34" charset="0"/>
                <a:cs typeface="Segoe UI Semibold" panose="020B0502040204020203" pitchFamily="34" charset="0"/>
              </a:rPr>
              <a:t>Semibold</a:t>
            </a:r>
            <a:r>
              <a:rPr lang="en-US" sz="1765" b="1">
                <a:solidFill>
                  <a:schemeClr val="tx1"/>
                </a:solidFill>
                <a:latin typeface="Segoe UI Semibold" panose="020B0502040204020203" pitchFamily="34" charset="0"/>
                <a:cs typeface="Segoe UI Semibold" panose="020B0502040204020203" pitchFamily="34" charset="0"/>
              </a:rPr>
              <a:t> 18</a:t>
            </a:r>
          </a:p>
        </p:txBody>
      </p:sp>
      <p:sp>
        <p:nvSpPr>
          <p:cNvPr id="12" name="Text Placeholder 6">
            <a:extLst>
              <a:ext uri="{FF2B5EF4-FFF2-40B4-BE49-F238E27FC236}">
                <a16:creationId xmlns:a16="http://schemas.microsoft.com/office/drawing/2014/main" id="{08C4F840-8D0F-0446-9B89-224117D2A134}"/>
              </a:ext>
            </a:extLst>
          </p:cNvPr>
          <p:cNvSpPr txBox="1">
            <a:spLocks/>
          </p:cNvSpPr>
          <p:nvPr userDrawn="1"/>
        </p:nvSpPr>
        <p:spPr>
          <a:xfrm>
            <a:off x="7067431" y="4001160"/>
            <a:ext cx="4131349" cy="271592"/>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lnSpc>
                <a:spcPct val="100000"/>
              </a:lnSpc>
            </a:pPr>
            <a:r>
              <a:rPr lang="en-US" sz="1765" b="1">
                <a:solidFill>
                  <a:schemeClr val="tx1"/>
                </a:solidFill>
                <a:latin typeface="Segoe UI Semibold" panose="020B0502040204020203" pitchFamily="34" charset="0"/>
                <a:cs typeface="Segoe UI Semibold" panose="020B0502040204020203" pitchFamily="34" charset="0"/>
              </a:rPr>
              <a:t>UI </a:t>
            </a:r>
            <a:r>
              <a:rPr lang="en-US" sz="1765" b="1" err="1">
                <a:solidFill>
                  <a:schemeClr val="tx1"/>
                </a:solidFill>
                <a:latin typeface="Segoe UI Semibold" panose="020B0502040204020203" pitchFamily="34" charset="0"/>
                <a:cs typeface="Segoe UI Semibold" panose="020B0502040204020203" pitchFamily="34" charset="0"/>
              </a:rPr>
              <a:t>Semibold</a:t>
            </a:r>
            <a:r>
              <a:rPr lang="en-US" sz="1765" b="1">
                <a:solidFill>
                  <a:schemeClr val="tx1"/>
                </a:solidFill>
                <a:latin typeface="Segoe UI Semibold" panose="020B0502040204020203" pitchFamily="34" charset="0"/>
                <a:cs typeface="Segoe UI Semibold" panose="020B0502040204020203" pitchFamily="34" charset="0"/>
              </a:rPr>
              <a:t> 18</a:t>
            </a:r>
          </a:p>
        </p:txBody>
      </p:sp>
      <p:sp>
        <p:nvSpPr>
          <p:cNvPr id="13" name="Title Placeholder 1">
            <a:extLst>
              <a:ext uri="{FF2B5EF4-FFF2-40B4-BE49-F238E27FC236}">
                <a16:creationId xmlns:a16="http://schemas.microsoft.com/office/drawing/2014/main" id="{09010E39-4F33-6946-94CD-17C19CE7F27F}"/>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icon and text</a:t>
            </a:r>
          </a:p>
        </p:txBody>
      </p:sp>
      <p:sp>
        <p:nvSpPr>
          <p:cNvPr id="14" name="Text Placeholder 3">
            <a:extLst>
              <a:ext uri="{FF2B5EF4-FFF2-40B4-BE49-F238E27FC236}">
                <a16:creationId xmlns:a16="http://schemas.microsoft.com/office/drawing/2014/main" id="{5950544B-2DBE-A44F-B462-4B5D7217EA3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1249550138"/>
      </p:ext>
    </p:extLst>
  </p:cSld>
  <p:clrMapOvr>
    <a:masterClrMapping/>
  </p:clrMapOvr>
  <p:transition>
    <p:fade/>
  </p:transition>
  <p:extLst>
    <p:ext uri="{DCECCB84-F9BA-43D5-87BE-67443E8EF086}">
      <p15:sldGuideLst xmlns:p15="http://schemas.microsoft.com/office/powerpoint/2012/main">
        <p15:guide id="1" pos="4541">
          <p15:clr>
            <a:srgbClr val="FBAE40"/>
          </p15:clr>
        </p15:guide>
        <p15:guide id="2" pos="3269">
          <p15:clr>
            <a:srgbClr val="FBAE40"/>
          </p15:clr>
        </p15:guide>
        <p15:guide id="3" orient="horz" pos="78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982404"/>
            <a:ext cx="2712433" cy="724246"/>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5" name="Text Placeholder 4">
            <a:extLst>
              <a:ext uri="{FF2B5EF4-FFF2-40B4-BE49-F238E27FC236}">
                <a16:creationId xmlns:a16="http://schemas.microsoft.com/office/drawing/2014/main" id="{B6B871C5-B968-7741-81CF-6A091BBD06C3}"/>
              </a:ext>
            </a:extLst>
          </p:cNvPr>
          <p:cNvSpPr>
            <a:spLocks noGrp="1"/>
          </p:cNvSpPr>
          <p:nvPr>
            <p:ph type="body" sz="quarter" idx="42" hasCustomPrompt="1"/>
          </p:nvPr>
        </p:nvSpPr>
        <p:spPr>
          <a:xfrm>
            <a:off x="4751363" y="3982404"/>
            <a:ext cx="2712432" cy="724246"/>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67" name="Text Placeholder 4">
            <a:extLst>
              <a:ext uri="{FF2B5EF4-FFF2-40B4-BE49-F238E27FC236}">
                <a16:creationId xmlns:a16="http://schemas.microsoft.com/office/drawing/2014/main" id="{6BC5E8BA-D697-AE4E-B4B8-B476054C9FD3}"/>
              </a:ext>
            </a:extLst>
          </p:cNvPr>
          <p:cNvSpPr>
            <a:spLocks noGrp="1"/>
          </p:cNvSpPr>
          <p:nvPr>
            <p:ph type="body" sz="quarter" idx="43" hasCustomPrompt="1"/>
          </p:nvPr>
        </p:nvSpPr>
        <p:spPr>
          <a:xfrm>
            <a:off x="8401093" y="3982404"/>
            <a:ext cx="2712432" cy="724246"/>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75" name="Text Placeholder 4">
            <a:extLst>
              <a:ext uri="{FF2B5EF4-FFF2-40B4-BE49-F238E27FC236}">
                <a16:creationId xmlns:a16="http://schemas.microsoft.com/office/drawing/2014/main" id="{428E91A8-684C-1E4D-A114-9173BE14CCE1}"/>
              </a:ext>
            </a:extLst>
          </p:cNvPr>
          <p:cNvSpPr>
            <a:spLocks noGrp="1"/>
          </p:cNvSpPr>
          <p:nvPr>
            <p:ph type="body" sz="quarter" idx="44" hasCustomPrompt="1"/>
          </p:nvPr>
        </p:nvSpPr>
        <p:spPr>
          <a:xfrm>
            <a:off x="1105154"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
        <p:nvSpPr>
          <p:cNvPr id="76" name="Text Placeholder 4">
            <a:extLst>
              <a:ext uri="{FF2B5EF4-FFF2-40B4-BE49-F238E27FC236}">
                <a16:creationId xmlns:a16="http://schemas.microsoft.com/office/drawing/2014/main" id="{C1CAFDE0-F008-DD4A-BF07-68687989EE1F}"/>
              </a:ext>
            </a:extLst>
          </p:cNvPr>
          <p:cNvSpPr>
            <a:spLocks noGrp="1"/>
          </p:cNvSpPr>
          <p:nvPr>
            <p:ph type="body" sz="quarter" idx="45" hasCustomPrompt="1"/>
          </p:nvPr>
        </p:nvSpPr>
        <p:spPr>
          <a:xfrm>
            <a:off x="4754883"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
        <p:nvSpPr>
          <p:cNvPr id="77" name="Text Placeholder 4">
            <a:extLst>
              <a:ext uri="{FF2B5EF4-FFF2-40B4-BE49-F238E27FC236}">
                <a16:creationId xmlns:a16="http://schemas.microsoft.com/office/drawing/2014/main" id="{75A51FF1-5CEB-AD40-A6E1-2541E48F298A}"/>
              </a:ext>
            </a:extLst>
          </p:cNvPr>
          <p:cNvSpPr>
            <a:spLocks noGrp="1"/>
          </p:cNvSpPr>
          <p:nvPr>
            <p:ph type="body" sz="quarter" idx="46" hasCustomPrompt="1"/>
          </p:nvPr>
        </p:nvSpPr>
        <p:spPr>
          <a:xfrm>
            <a:off x="8404613"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2817244376"/>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0" orient="horz" pos="2107">
          <p15:clr>
            <a:srgbClr val="FBAE40"/>
          </p15:clr>
        </p15:guide>
        <p15:guide id="11" orient="horz" pos="787">
          <p15:clr>
            <a:srgbClr val="FBAE40"/>
          </p15:clr>
        </p15:guide>
        <p15:guide id="12" orient="horz" pos="2563">
          <p15:clr>
            <a:srgbClr val="FBAE40"/>
          </p15:clr>
        </p15:guide>
        <p15:guide id="13" orient="horz" pos="2371">
          <p15:clr>
            <a:srgbClr val="FBAE40"/>
          </p15:clr>
        </p15:guide>
        <p15:guide id="14" orient="horz" pos="1483">
          <p15:clr>
            <a:srgbClr val="FBAE40"/>
          </p15:clr>
        </p15:guide>
        <p15:guide id="15" orient="horz" pos="2203">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48706786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52243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Grid option">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732372"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5540071"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347769"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1155467"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9" name="Content Placeholder 15">
            <a:extLst>
              <a:ext uri="{FF2B5EF4-FFF2-40B4-BE49-F238E27FC236}">
                <a16:creationId xmlns:a16="http://schemas.microsoft.com/office/drawing/2014/main" id="{DA574C86-0C5D-5646-98CC-9E3BE59F21F4}"/>
              </a:ext>
            </a:extLst>
          </p:cNvPr>
          <p:cNvSpPr>
            <a:spLocks noGrp="1"/>
          </p:cNvSpPr>
          <p:nvPr>
            <p:ph sz="quarter" idx="29" hasCustomPrompt="1"/>
          </p:nvPr>
        </p:nvSpPr>
        <p:spPr>
          <a:xfrm>
            <a:off x="9924674"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4" name="Content Placeholder 15">
            <a:extLst>
              <a:ext uri="{FF2B5EF4-FFF2-40B4-BE49-F238E27FC236}">
                <a16:creationId xmlns:a16="http://schemas.microsoft.com/office/drawing/2014/main" id="{D8ED80AB-DF9B-4C43-9453-B0AF31051A96}"/>
              </a:ext>
            </a:extLst>
          </p:cNvPr>
          <p:cNvSpPr>
            <a:spLocks noGrp="1"/>
          </p:cNvSpPr>
          <p:nvPr>
            <p:ph sz="quarter" idx="30" hasCustomPrompt="1"/>
          </p:nvPr>
        </p:nvSpPr>
        <p:spPr>
          <a:xfrm>
            <a:off x="7732372"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6" name="Content Placeholder 15">
            <a:extLst>
              <a:ext uri="{FF2B5EF4-FFF2-40B4-BE49-F238E27FC236}">
                <a16:creationId xmlns:a16="http://schemas.microsoft.com/office/drawing/2014/main" id="{5C0A50A0-8138-3E46-BC03-322B8BE02EEE}"/>
              </a:ext>
            </a:extLst>
          </p:cNvPr>
          <p:cNvSpPr>
            <a:spLocks noGrp="1"/>
          </p:cNvSpPr>
          <p:nvPr>
            <p:ph sz="quarter" idx="31" hasCustomPrompt="1"/>
          </p:nvPr>
        </p:nvSpPr>
        <p:spPr>
          <a:xfrm>
            <a:off x="5540071"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8" name="Content Placeholder 15">
            <a:extLst>
              <a:ext uri="{FF2B5EF4-FFF2-40B4-BE49-F238E27FC236}">
                <a16:creationId xmlns:a16="http://schemas.microsoft.com/office/drawing/2014/main" id="{2488B3AD-0B7B-DB45-826D-75532D6FC6AC}"/>
              </a:ext>
            </a:extLst>
          </p:cNvPr>
          <p:cNvSpPr>
            <a:spLocks noGrp="1"/>
          </p:cNvSpPr>
          <p:nvPr>
            <p:ph sz="quarter" idx="32" hasCustomPrompt="1"/>
          </p:nvPr>
        </p:nvSpPr>
        <p:spPr>
          <a:xfrm>
            <a:off x="3347769"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1" name="Content Placeholder 15">
            <a:extLst>
              <a:ext uri="{FF2B5EF4-FFF2-40B4-BE49-F238E27FC236}">
                <a16:creationId xmlns:a16="http://schemas.microsoft.com/office/drawing/2014/main" id="{7DCA5DEF-DBDE-2F4A-A826-64D43A063327}"/>
              </a:ext>
            </a:extLst>
          </p:cNvPr>
          <p:cNvSpPr>
            <a:spLocks noGrp="1"/>
          </p:cNvSpPr>
          <p:nvPr>
            <p:ph sz="quarter" idx="33" hasCustomPrompt="1"/>
          </p:nvPr>
        </p:nvSpPr>
        <p:spPr>
          <a:xfrm>
            <a:off x="1155467"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5" name="Content Placeholder 15">
            <a:extLst>
              <a:ext uri="{FF2B5EF4-FFF2-40B4-BE49-F238E27FC236}">
                <a16:creationId xmlns:a16="http://schemas.microsoft.com/office/drawing/2014/main" id="{0C928271-7198-3E4F-A6C7-18450A4BDFEE}"/>
              </a:ext>
            </a:extLst>
          </p:cNvPr>
          <p:cNvSpPr>
            <a:spLocks noGrp="1"/>
          </p:cNvSpPr>
          <p:nvPr>
            <p:ph sz="quarter" idx="34" hasCustomPrompt="1"/>
          </p:nvPr>
        </p:nvSpPr>
        <p:spPr>
          <a:xfrm>
            <a:off x="9924674"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7" name="Title Placeholder 1">
            <a:extLst>
              <a:ext uri="{FF2B5EF4-FFF2-40B4-BE49-F238E27FC236}">
                <a16:creationId xmlns:a16="http://schemas.microsoft.com/office/drawing/2014/main" id="{06D25060-3E3E-724F-943A-38C08E938F04}"/>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8" name="Text Placeholder 3">
            <a:extLst>
              <a:ext uri="{FF2B5EF4-FFF2-40B4-BE49-F238E27FC236}">
                <a16:creationId xmlns:a16="http://schemas.microsoft.com/office/drawing/2014/main" id="{78FAAC7E-C99D-2940-9C35-ECA73DBB2F4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955324728"/>
      </p:ext>
    </p:extLst>
  </p:cSld>
  <p:clrMapOvr>
    <a:masterClrMapping/>
  </p:clrMapOvr>
  <p:transition>
    <p:fade/>
  </p:transition>
  <p:extLst>
    <p:ext uri="{DCECCB84-F9BA-43D5-87BE-67443E8EF086}">
      <p15:sldGuideLst xmlns:p15="http://schemas.microsoft.com/office/powerpoint/2012/main">
        <p15:guide id="1" pos="2141">
          <p15:clr>
            <a:srgbClr val="FBAE40"/>
          </p15:clr>
        </p15:guide>
        <p15:guide id="3" pos="1517">
          <p15:clr>
            <a:srgbClr val="FBAE40"/>
          </p15:clr>
        </p15:guide>
        <p15:guide id="4" pos="4325">
          <p15:clr>
            <a:srgbClr val="FBAE40"/>
          </p15:clr>
        </p15:guide>
        <p15:guide id="5" pos="2933">
          <p15:clr>
            <a:srgbClr val="FBAE40"/>
          </p15:clr>
        </p15:guide>
        <p15:guide id="6" pos="353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4949">
          <p15:clr>
            <a:srgbClr val="FBAE40"/>
          </p15:clr>
        </p15:guide>
        <p15:guide id="12" pos="5741">
          <p15:clr>
            <a:srgbClr val="FBAE40"/>
          </p15:clr>
        </p15:guide>
        <p15:guide id="13" pos="636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582989" y="1829711"/>
            <a:ext cx="4570730" cy="1473396"/>
          </a:xfrm>
          <a:noFill/>
        </p:spPr>
        <p:txBody>
          <a:bodyPr lIns="0" tIns="0" rIns="0" bIns="0" anchor="ctr" anchorCtr="0"/>
          <a:lstStyle>
            <a:lvl1pPr>
              <a:lnSpc>
                <a:spcPct val="100000"/>
              </a:lnSpc>
              <a:spcAft>
                <a:spcPts val="1274"/>
              </a:spcAft>
              <a:defRPr sz="3137" spc="-147" baseline="0">
                <a:solidFill>
                  <a:srgbClr val="000000"/>
                </a:solidFill>
              </a:defRPr>
            </a:lvl1pPr>
          </a:lstStyle>
          <a:p>
            <a:r>
              <a:rPr lang="en-US"/>
              <a:t>Thank you</a:t>
            </a:r>
          </a:p>
        </p:txBody>
      </p:sp>
      <p:pic>
        <p:nvPicPr>
          <p:cNvPr id="6" name="Picture 5">
            <a:extLst>
              <a:ext uri="{FF2B5EF4-FFF2-40B4-BE49-F238E27FC236}">
                <a16:creationId xmlns:a16="http://schemas.microsoft.com/office/drawing/2014/main" id="{AC87012C-D4A3-5849-8C72-3EA531A81F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8" y="589919"/>
            <a:ext cx="1321130" cy="280339"/>
          </a:xfrm>
          <a:prstGeom prst="rect">
            <a:avLst/>
          </a:prstGeom>
        </p:spPr>
      </p:pic>
    </p:spTree>
    <p:extLst>
      <p:ext uri="{BB962C8B-B14F-4D97-AF65-F5344CB8AC3E}">
        <p14:creationId xmlns:p14="http://schemas.microsoft.com/office/powerpoint/2010/main" val="2651076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8" y="1829711"/>
            <a:ext cx="4482124" cy="1473396"/>
          </a:xfrm>
          <a:noFill/>
        </p:spPr>
        <p:txBody>
          <a:bodyPr lIns="0" tIns="0" rIns="0" bIns="0" anchor="ctr" anchorCtr="0"/>
          <a:lstStyle>
            <a:lvl1pPr>
              <a:lnSpc>
                <a:spcPct val="100000"/>
              </a:lnSpc>
              <a:spcAft>
                <a:spcPts val="1274"/>
              </a:spcAft>
              <a:defRPr sz="3137"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26092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3620022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03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2F211-818D-4391-94FE-01894241D4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814AD1-D323-436D-89C8-66D91FC0DF9E}"/>
              </a:ext>
            </a:extLst>
          </p:cNvPr>
          <p:cNvSpPr>
            <a:spLocks noGrp="1"/>
          </p:cNvSpPr>
          <p:nvPr>
            <p:ph type="dt" sz="half" idx="10"/>
          </p:nvPr>
        </p:nvSpPr>
        <p:spPr/>
        <p:txBody>
          <a:bodyPr/>
          <a:lstStyle/>
          <a:p>
            <a:fld id="{9B399A82-E65A-40EE-8F2E-0FD094105461}" type="datetimeFigureOut">
              <a:rPr lang="en-US" smtClean="0"/>
              <a:t>5/26/2021</a:t>
            </a:fld>
            <a:endParaRPr lang="en-US"/>
          </a:p>
        </p:txBody>
      </p:sp>
      <p:sp>
        <p:nvSpPr>
          <p:cNvPr id="4" name="Footer Placeholder 3">
            <a:extLst>
              <a:ext uri="{FF2B5EF4-FFF2-40B4-BE49-F238E27FC236}">
                <a16:creationId xmlns:a16="http://schemas.microsoft.com/office/drawing/2014/main" id="{592ED718-C1C1-4071-97E7-2DC9F41F3B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EB36A7-2639-47D6-9863-5C8FDEC7050F}"/>
              </a:ext>
            </a:extLst>
          </p:cNvPr>
          <p:cNvSpPr>
            <a:spLocks noGrp="1"/>
          </p:cNvSpPr>
          <p:nvPr>
            <p:ph type="sldNum" sz="quarter" idx="12"/>
          </p:nvPr>
        </p:nvSpPr>
        <p:spPr/>
        <p:txBody>
          <a:bodyPr/>
          <a:lstStyle/>
          <a:p>
            <a:fld id="{3C250512-4287-41AA-841C-BF06526DF597}" type="slidenum">
              <a:rPr lang="en-US" smtClean="0"/>
              <a:t>‹#›</a:t>
            </a:fld>
            <a:endParaRPr lang="en-US"/>
          </a:p>
        </p:txBody>
      </p:sp>
    </p:spTree>
    <p:extLst>
      <p:ext uri="{BB962C8B-B14F-4D97-AF65-F5344CB8AC3E}">
        <p14:creationId xmlns:p14="http://schemas.microsoft.com/office/powerpoint/2010/main" val="150703913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01A14F-9DC3-45B5-A972-6E3561A190DE}"/>
              </a:ext>
            </a:extLst>
          </p:cNvPr>
          <p:cNvSpPr>
            <a:spLocks noGrp="1"/>
          </p:cNvSpPr>
          <p:nvPr>
            <p:ph type="dt" sz="half" idx="10"/>
          </p:nvPr>
        </p:nvSpPr>
        <p:spPr/>
        <p:txBody>
          <a:bodyPr/>
          <a:lstStyle/>
          <a:p>
            <a:fld id="{CA8EC9D4-72F8-429B-BEDC-69E7D3391B90}" type="datetimeFigureOut">
              <a:rPr lang="en-AU" smtClean="0"/>
              <a:t>26/05/2021</a:t>
            </a:fld>
            <a:endParaRPr lang="en-AU"/>
          </a:p>
        </p:txBody>
      </p:sp>
      <p:sp>
        <p:nvSpPr>
          <p:cNvPr id="3" name="Footer Placeholder 2">
            <a:extLst>
              <a:ext uri="{FF2B5EF4-FFF2-40B4-BE49-F238E27FC236}">
                <a16:creationId xmlns:a16="http://schemas.microsoft.com/office/drawing/2014/main" id="{E50E373C-65C4-4999-B8E9-97101C3F552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352D1EE-324E-4D8B-A6C3-F62CA2DE488C}"/>
              </a:ext>
            </a:extLst>
          </p:cNvPr>
          <p:cNvSpPr>
            <a:spLocks noGrp="1"/>
          </p:cNvSpPr>
          <p:nvPr>
            <p:ph type="sldNum" sz="quarter" idx="12"/>
          </p:nvPr>
        </p:nvSpPr>
        <p:spPr/>
        <p:txBody>
          <a:bodyPr/>
          <a:lstStyle/>
          <a:p>
            <a:fld id="{0E194B13-E23D-4CB8-BA9D-794A12AF487D}" type="slidenum">
              <a:rPr lang="en-AU" smtClean="0"/>
              <a:t>‹#›</a:t>
            </a:fld>
            <a:endParaRPr lang="en-AU"/>
          </a:p>
        </p:txBody>
      </p:sp>
    </p:spTree>
    <p:extLst>
      <p:ext uri="{BB962C8B-B14F-4D97-AF65-F5344CB8AC3E}">
        <p14:creationId xmlns:p14="http://schemas.microsoft.com/office/powerpoint/2010/main" val="16092019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DBB7-D559-47C2-9301-4485E935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76A59-0ECB-4454-A7DD-B4CC6C0F86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45AE-41A0-4593-8B80-92589D270C68}"/>
              </a:ext>
            </a:extLst>
          </p:cNvPr>
          <p:cNvSpPr>
            <a:spLocks noGrp="1"/>
          </p:cNvSpPr>
          <p:nvPr>
            <p:ph type="dt" sz="half" idx="10"/>
          </p:nvPr>
        </p:nvSpPr>
        <p:spPr/>
        <p:txBody>
          <a:bodyPr/>
          <a:lstStyle/>
          <a:p>
            <a:fld id="{90E99BAA-76ED-4E19-8942-5BA92B74BD17}" type="datetimeFigureOut">
              <a:rPr lang="en-US" smtClean="0"/>
              <a:t>5/26/2021</a:t>
            </a:fld>
            <a:endParaRPr lang="en-US"/>
          </a:p>
        </p:txBody>
      </p:sp>
      <p:sp>
        <p:nvSpPr>
          <p:cNvPr id="5" name="Footer Placeholder 4">
            <a:extLst>
              <a:ext uri="{FF2B5EF4-FFF2-40B4-BE49-F238E27FC236}">
                <a16:creationId xmlns:a16="http://schemas.microsoft.com/office/drawing/2014/main" id="{3019AB4E-DFE2-499C-B21F-511B804C5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93BAB-447F-42E4-B01D-9A5A45568DB0}"/>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0665923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0939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09561443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38495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5135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98389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780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722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54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190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5/26/2021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54469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9568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09469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7934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3200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71900" y="585788"/>
            <a:ext cx="7836073"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379715" y="585788"/>
            <a:ext cx="2286000"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3478641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3200400" cy="68580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71900" y="585788"/>
            <a:ext cx="7836073"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379715" y="585788"/>
            <a:ext cx="2286000"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174842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79775"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914775" y="585788"/>
            <a:ext cx="7694613"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5862" y="585788"/>
            <a:ext cx="2286000" cy="5683250"/>
          </a:xfrm>
        </p:spPr>
        <p:txBody>
          <a:bodyPr anchor="ctr"/>
          <a:lstStyle>
            <a:lvl1pPr>
              <a:defRPr/>
            </a:lvl1pPr>
          </a:lstStyle>
          <a:p>
            <a:r>
              <a:rPr lang="en-US"/>
              <a:t>Title</a:t>
            </a:r>
          </a:p>
        </p:txBody>
      </p:sp>
    </p:spTree>
    <p:extLst>
      <p:ext uri="{BB962C8B-B14F-4D97-AF65-F5344CB8AC3E}">
        <p14:creationId xmlns:p14="http://schemas.microsoft.com/office/powerpoint/2010/main" val="3230001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2651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45276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513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5056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5/26/2021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16991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2805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2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6192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70504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87999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8" y="1829711"/>
            <a:ext cx="4482124" cy="1473396"/>
          </a:xfrm>
          <a:noFill/>
        </p:spPr>
        <p:txBody>
          <a:bodyPr lIns="0" tIns="0" rIns="0" bIns="0" anchor="ctr" anchorCtr="0"/>
          <a:lstStyle>
            <a:lvl1pPr>
              <a:lnSpc>
                <a:spcPct val="100000"/>
              </a:lnSpc>
              <a:spcAft>
                <a:spcPts val="1274"/>
              </a:spcAft>
              <a:defRPr sz="3137"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811025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800" b="1" strike="noStrike" spc="-49" baseline="0">
                <a:solidFill>
                  <a:srgbClr val="0B556A"/>
                </a:solidFill>
              </a:defRPr>
            </a:lvl1pPr>
          </a:lstStyle>
          <a:p>
            <a:r>
              <a:rPr lang="en-US"/>
              <a:t>Dynamics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800">
                <a:solidFill>
                  <a:schemeClr val="tx1"/>
                </a:solidFill>
              </a:defRPr>
            </a:lvl1pPr>
            <a:lvl2pPr>
              <a:defRPr sz="1800">
                <a:solidFill>
                  <a:schemeClr val="tx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descr="A picture containing drawing&#10;&#10;Description automatically generated">
            <a:extLst>
              <a:ext uri="{FF2B5EF4-FFF2-40B4-BE49-F238E27FC236}">
                <a16:creationId xmlns:a16="http://schemas.microsoft.com/office/drawing/2014/main" id="{E1DA83E9-ACD5-489C-B952-47188CB032DA}"/>
              </a:ext>
            </a:extLst>
          </p:cNvPr>
          <p:cNvPicPr>
            <a:picLocks noChangeAspect="1"/>
          </p:cNvPicPr>
          <p:nvPr userDrawn="1"/>
        </p:nvPicPr>
        <p:blipFill>
          <a:blip r:embed="rId2"/>
          <a:stretch>
            <a:fillRect/>
          </a:stretch>
        </p:blipFill>
        <p:spPr>
          <a:xfrm>
            <a:off x="193115" y="191169"/>
            <a:ext cx="2904851" cy="694656"/>
          </a:xfrm>
          <a:prstGeom prst="rect">
            <a:avLst/>
          </a:prstGeom>
        </p:spPr>
      </p:pic>
    </p:spTree>
    <p:extLst>
      <p:ext uri="{BB962C8B-B14F-4D97-AF65-F5344CB8AC3E}">
        <p14:creationId xmlns:p14="http://schemas.microsoft.com/office/powerpoint/2010/main" val="138059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800" b="1" strike="noStrike" spc="-49" baseline="0">
                <a:solidFill>
                  <a:srgbClr val="0B556A"/>
                </a:solidFill>
              </a:defRPr>
            </a:lvl1pPr>
          </a:lstStyle>
          <a:p>
            <a:r>
              <a:rPr lang="en-US"/>
              <a:t>Dynamics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800">
                <a:solidFill>
                  <a:schemeClr val="tx1"/>
                </a:solidFill>
              </a:defRPr>
            </a:lvl1pPr>
            <a:lvl2pPr>
              <a:defRPr sz="1800">
                <a:solidFill>
                  <a:schemeClr val="tx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descr="A picture containing drawing&#10;&#10;Description automatically generated">
            <a:extLst>
              <a:ext uri="{FF2B5EF4-FFF2-40B4-BE49-F238E27FC236}">
                <a16:creationId xmlns:a16="http://schemas.microsoft.com/office/drawing/2014/main" id="{E1DA83E9-ACD5-489C-B952-47188CB032DA}"/>
              </a:ext>
            </a:extLst>
          </p:cNvPr>
          <p:cNvPicPr>
            <a:picLocks noChangeAspect="1"/>
          </p:cNvPicPr>
          <p:nvPr userDrawn="1"/>
        </p:nvPicPr>
        <p:blipFill>
          <a:blip r:embed="rId2"/>
          <a:stretch>
            <a:fillRect/>
          </a:stretch>
        </p:blipFill>
        <p:spPr>
          <a:xfrm>
            <a:off x="193115" y="191169"/>
            <a:ext cx="2904851" cy="694656"/>
          </a:xfrm>
          <a:prstGeom prst="rect">
            <a:avLst/>
          </a:prstGeom>
        </p:spPr>
      </p:pic>
    </p:spTree>
    <p:extLst>
      <p:ext uri="{BB962C8B-B14F-4D97-AF65-F5344CB8AC3E}">
        <p14:creationId xmlns:p14="http://schemas.microsoft.com/office/powerpoint/2010/main" val="1802451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lide 1">
    <p:bg>
      <p:bgPr>
        <a:solidFill>
          <a:schemeClr val="bg2"/>
        </a:solidFill>
        <a:effectLst/>
      </p:bgPr>
    </p:bg>
    <p:spTree>
      <p:nvGrpSpPr>
        <p:cNvPr id="1" name=""/>
        <p:cNvGrpSpPr/>
        <p:nvPr/>
      </p:nvGrpSpPr>
      <p:grpSpPr>
        <a:xfrm>
          <a:off x="0" y="0"/>
          <a:ext cx="0" cy="0"/>
          <a:chOff x="0" y="0"/>
          <a:chExt cx="0" cy="0"/>
        </a:xfrm>
      </p:grpSpPr>
      <p:pic>
        <p:nvPicPr>
          <p:cNvPr id="5" name="Picture 4" descr="A person sitting at a table in front of a window&#10;&#10;Description automatically generated">
            <a:extLst>
              <a:ext uri="{FF2B5EF4-FFF2-40B4-BE49-F238E27FC236}">
                <a16:creationId xmlns:a16="http://schemas.microsoft.com/office/drawing/2014/main" id="{922D67CF-3A38-4817-A2B4-83DCAEAC0487}"/>
              </a:ext>
            </a:extLst>
          </p:cNvPr>
          <p:cNvPicPr>
            <a:picLocks noChangeAspect="1"/>
          </p:cNvPicPr>
          <p:nvPr userDrawn="1"/>
        </p:nvPicPr>
        <p:blipFill rotWithShape="1">
          <a:blip r:embed="rId2"/>
          <a:srcRect l="2018" r="21321" b="12648"/>
          <a:stretch/>
        </p:blipFill>
        <p:spPr>
          <a:xfrm>
            <a:off x="3164115" y="1"/>
            <a:ext cx="9027884" cy="6857999"/>
          </a:xfrm>
          <a:custGeom>
            <a:avLst/>
            <a:gdLst>
              <a:gd name="connsiteX0" fmla="*/ 0 w 9027884"/>
              <a:gd name="connsiteY0" fmla="*/ 0 h 6857999"/>
              <a:gd name="connsiteX1" fmla="*/ 6052456 w 9027884"/>
              <a:gd name="connsiteY1" fmla="*/ 0 h 6857999"/>
              <a:gd name="connsiteX2" fmla="*/ 9027884 w 9027884"/>
              <a:gd name="connsiteY2" fmla="*/ 2975429 h 6857999"/>
              <a:gd name="connsiteX3" fmla="*/ 9027884 w 9027884"/>
              <a:gd name="connsiteY3" fmla="*/ 6857999 h 6857999"/>
              <a:gd name="connsiteX4" fmla="*/ 6857998 w 902788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7884" h="6857999">
                <a:moveTo>
                  <a:pt x="0" y="0"/>
                </a:moveTo>
                <a:lnTo>
                  <a:pt x="6052456" y="0"/>
                </a:lnTo>
                <a:lnTo>
                  <a:pt x="9027884" y="2975429"/>
                </a:lnTo>
                <a:lnTo>
                  <a:pt x="9027884" y="6857999"/>
                </a:lnTo>
                <a:lnTo>
                  <a:pt x="6857998" y="6857999"/>
                </a:lnTo>
                <a:close/>
              </a:path>
            </a:pathLst>
          </a:custGeom>
        </p:spPr>
      </p:pic>
      <p:grpSp>
        <p:nvGrpSpPr>
          <p:cNvPr id="6" name="Group 5">
            <a:extLst>
              <a:ext uri="{FF2B5EF4-FFF2-40B4-BE49-F238E27FC236}">
                <a16:creationId xmlns:a16="http://schemas.microsoft.com/office/drawing/2014/main" id="{EA837A11-8BBC-4A22-AD26-DDE6E2CAB4ED}"/>
              </a:ext>
            </a:extLst>
          </p:cNvPr>
          <p:cNvGrpSpPr/>
          <p:nvPr userDrawn="1"/>
        </p:nvGrpSpPr>
        <p:grpSpPr>
          <a:xfrm>
            <a:off x="7569202" y="5069115"/>
            <a:ext cx="3940627" cy="1788885"/>
            <a:chOff x="7569202" y="5069115"/>
            <a:chExt cx="3940627" cy="1788885"/>
          </a:xfrm>
        </p:grpSpPr>
        <p:sp>
          <p:nvSpPr>
            <p:cNvPr id="8" name="Freeform: Shape 7">
              <a:extLst>
                <a:ext uri="{FF2B5EF4-FFF2-40B4-BE49-F238E27FC236}">
                  <a16:creationId xmlns:a16="http://schemas.microsoft.com/office/drawing/2014/main" id="{93DCDB21-89A9-46D5-AA4E-7FF44B1CCD70}"/>
                </a:ext>
              </a:extLst>
            </p:cNvPr>
            <p:cNvSpPr/>
            <p:nvPr/>
          </p:nvSpPr>
          <p:spPr bwMode="auto">
            <a:xfrm>
              <a:off x="7932060" y="5069115"/>
              <a:ext cx="3577769" cy="1788885"/>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1215BB11-3BE5-4BF1-81EA-F1F25F36C5AF}"/>
                </a:ext>
              </a:extLst>
            </p:cNvPr>
            <p:cNvSpPr/>
            <p:nvPr/>
          </p:nvSpPr>
          <p:spPr bwMode="auto">
            <a:xfrm>
              <a:off x="7569202" y="5747659"/>
              <a:ext cx="2220682" cy="1110341"/>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2D603BAD-B1AE-4EA6-94F8-14C67F99773E}"/>
              </a:ext>
            </a:extLst>
          </p:cNvPr>
          <p:cNvGrpSpPr/>
          <p:nvPr userDrawn="1"/>
        </p:nvGrpSpPr>
        <p:grpSpPr>
          <a:xfrm rot="10800000">
            <a:off x="9791699" y="-1"/>
            <a:ext cx="2286000" cy="1037751"/>
            <a:chOff x="7569202" y="5069115"/>
            <a:chExt cx="3940627" cy="1788885"/>
          </a:xfrm>
        </p:grpSpPr>
        <p:sp>
          <p:nvSpPr>
            <p:cNvPr id="12" name="Freeform: Shape 11">
              <a:extLst>
                <a:ext uri="{FF2B5EF4-FFF2-40B4-BE49-F238E27FC236}">
                  <a16:creationId xmlns:a16="http://schemas.microsoft.com/office/drawing/2014/main" id="{45755BA8-D63D-4763-AE66-BFF33969B2A7}"/>
                </a:ext>
              </a:extLst>
            </p:cNvPr>
            <p:cNvSpPr/>
            <p:nvPr/>
          </p:nvSpPr>
          <p:spPr bwMode="auto">
            <a:xfrm>
              <a:off x="7932060" y="5069115"/>
              <a:ext cx="3577769" cy="1788885"/>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DB181CA3-403A-46FF-BDAE-B27C491B73BA}"/>
                </a:ext>
              </a:extLst>
            </p:cNvPr>
            <p:cNvSpPr/>
            <p:nvPr/>
          </p:nvSpPr>
          <p:spPr bwMode="auto">
            <a:xfrm>
              <a:off x="7569202" y="5747659"/>
              <a:ext cx="2220682" cy="1110341"/>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7300297" cy="1793104"/>
          </a:xfrm>
          <a:noFill/>
        </p:spPr>
        <p:txBody>
          <a:bodyPr lIns="0" tIns="0" rIns="0" bIns="182880" anchor="b" anchorCtr="0"/>
          <a:lstStyle>
            <a:lvl1pPr>
              <a:defRPr sz="4800" b="1" strike="noStrike" spc="-49" baseline="0">
                <a:solidFill>
                  <a:srgbClr val="0B556A"/>
                </a:solidFill>
              </a:defRPr>
            </a:lvl1pPr>
          </a:lstStyle>
          <a:p>
            <a:r>
              <a:rPr lang="en-US"/>
              <a:t>Dynamics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800">
                <a:solidFill>
                  <a:schemeClr val="tx1"/>
                </a:solidFill>
              </a:defRPr>
            </a:lvl1pPr>
            <a:lvl2pPr>
              <a:defRPr sz="1800">
                <a:solidFill>
                  <a:schemeClr val="tx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descr="A picture containing drawing&#10;&#10;Description automatically generated">
            <a:extLst>
              <a:ext uri="{FF2B5EF4-FFF2-40B4-BE49-F238E27FC236}">
                <a16:creationId xmlns:a16="http://schemas.microsoft.com/office/drawing/2014/main" id="{E1DA83E9-ACD5-489C-B952-47188CB032DA}"/>
              </a:ext>
            </a:extLst>
          </p:cNvPr>
          <p:cNvPicPr>
            <a:picLocks noChangeAspect="1"/>
          </p:cNvPicPr>
          <p:nvPr userDrawn="1"/>
        </p:nvPicPr>
        <p:blipFill>
          <a:blip r:embed="rId3"/>
          <a:stretch>
            <a:fillRect/>
          </a:stretch>
        </p:blipFill>
        <p:spPr>
          <a:xfrm>
            <a:off x="193115" y="191169"/>
            <a:ext cx="2904851" cy="694656"/>
          </a:xfrm>
          <a:prstGeom prst="rect">
            <a:avLst/>
          </a:prstGeom>
        </p:spPr>
      </p:pic>
    </p:spTree>
    <p:extLst>
      <p:ext uri="{BB962C8B-B14F-4D97-AF65-F5344CB8AC3E}">
        <p14:creationId xmlns:p14="http://schemas.microsoft.com/office/powerpoint/2010/main" val="2950767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Slide 1">
    <p:bg>
      <p:bgPr>
        <a:solidFill>
          <a:schemeClr val="accent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60DA0D1D-15E7-4202-83F8-DFC524D1385A}"/>
              </a:ext>
            </a:extLst>
          </p:cNvPr>
          <p:cNvSpPr/>
          <p:nvPr userDrawn="1"/>
        </p:nvSpPr>
        <p:spPr bwMode="auto">
          <a:xfrm>
            <a:off x="5227156" y="1972327"/>
            <a:ext cx="6964844" cy="4885672"/>
          </a:xfrm>
          <a:custGeom>
            <a:avLst/>
            <a:gdLst>
              <a:gd name="connsiteX0" fmla="*/ 4885672 w 6964844"/>
              <a:gd name="connsiteY0" fmla="*/ 0 h 4885672"/>
              <a:gd name="connsiteX1" fmla="*/ 6964844 w 6964844"/>
              <a:gd name="connsiteY1" fmla="*/ 2079172 h 4885672"/>
              <a:gd name="connsiteX2" fmla="*/ 6964844 w 6964844"/>
              <a:gd name="connsiteY2" fmla="*/ 4885672 h 4885672"/>
              <a:gd name="connsiteX3" fmla="*/ 0 w 6964844"/>
              <a:gd name="connsiteY3" fmla="*/ 4885672 h 4885672"/>
            </a:gdLst>
            <a:ahLst/>
            <a:cxnLst>
              <a:cxn ang="0">
                <a:pos x="connsiteX0" y="connsiteY0"/>
              </a:cxn>
              <a:cxn ang="0">
                <a:pos x="connsiteX1" y="connsiteY1"/>
              </a:cxn>
              <a:cxn ang="0">
                <a:pos x="connsiteX2" y="connsiteY2"/>
              </a:cxn>
              <a:cxn ang="0">
                <a:pos x="connsiteX3" y="connsiteY3"/>
              </a:cxn>
            </a:cxnLst>
            <a:rect l="l" t="t" r="r" b="b"/>
            <a:pathLst>
              <a:path w="6964844" h="4885672">
                <a:moveTo>
                  <a:pt x="4885672" y="0"/>
                </a:moveTo>
                <a:lnTo>
                  <a:pt x="6964844" y="2079172"/>
                </a:lnTo>
                <a:lnTo>
                  <a:pt x="6964844" y="4885672"/>
                </a:lnTo>
                <a:lnTo>
                  <a:pt x="0" y="488567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pic>
        <p:nvPicPr>
          <p:cNvPr id="6" name="Picture 5" descr="A person sitting at a table in front of a window&#10;&#10;Description automatically generated">
            <a:extLst>
              <a:ext uri="{FF2B5EF4-FFF2-40B4-BE49-F238E27FC236}">
                <a16:creationId xmlns:a16="http://schemas.microsoft.com/office/drawing/2014/main" id="{3FCBC130-3E2B-4D84-B30A-57516C253A61}"/>
              </a:ext>
            </a:extLst>
          </p:cNvPr>
          <p:cNvPicPr>
            <a:picLocks noChangeAspect="1"/>
          </p:cNvPicPr>
          <p:nvPr userDrawn="1"/>
        </p:nvPicPr>
        <p:blipFill rotWithShape="1">
          <a:blip r:embed="rId2"/>
          <a:srcRect l="25020" t="14984" r="15683" b="24619"/>
          <a:stretch/>
        </p:blipFill>
        <p:spPr>
          <a:xfrm>
            <a:off x="4701389" y="1771650"/>
            <a:ext cx="7490611" cy="5086349"/>
          </a:xfrm>
          <a:custGeom>
            <a:avLst/>
            <a:gdLst>
              <a:gd name="connsiteX0" fmla="*/ 5086346 w 7490611"/>
              <a:gd name="connsiteY0" fmla="*/ 0 h 5086349"/>
              <a:gd name="connsiteX1" fmla="*/ 7490611 w 7490611"/>
              <a:gd name="connsiteY1" fmla="*/ 2404266 h 5086349"/>
              <a:gd name="connsiteX2" fmla="*/ 7490611 w 7490611"/>
              <a:gd name="connsiteY2" fmla="*/ 5086349 h 5086349"/>
              <a:gd name="connsiteX3" fmla="*/ 0 w 7490611"/>
              <a:gd name="connsiteY3" fmla="*/ 5086349 h 5086349"/>
            </a:gdLst>
            <a:ahLst/>
            <a:cxnLst>
              <a:cxn ang="0">
                <a:pos x="connsiteX0" y="connsiteY0"/>
              </a:cxn>
              <a:cxn ang="0">
                <a:pos x="connsiteX1" y="connsiteY1"/>
              </a:cxn>
              <a:cxn ang="0">
                <a:pos x="connsiteX2" y="connsiteY2"/>
              </a:cxn>
              <a:cxn ang="0">
                <a:pos x="connsiteX3" y="connsiteY3"/>
              </a:cxn>
            </a:cxnLst>
            <a:rect l="l" t="t" r="r" b="b"/>
            <a:pathLst>
              <a:path w="7490611" h="5086349">
                <a:moveTo>
                  <a:pt x="5086346" y="0"/>
                </a:moveTo>
                <a:lnTo>
                  <a:pt x="7490611" y="2404266"/>
                </a:lnTo>
                <a:lnTo>
                  <a:pt x="7490611" y="5086349"/>
                </a:lnTo>
                <a:lnTo>
                  <a:pt x="0" y="5086349"/>
                </a:lnTo>
                <a:close/>
              </a:path>
            </a:pathLst>
          </a:custGeom>
        </p:spPr>
      </p:pic>
      <p:grpSp>
        <p:nvGrpSpPr>
          <p:cNvPr id="8" name="Group 7">
            <a:extLst>
              <a:ext uri="{FF2B5EF4-FFF2-40B4-BE49-F238E27FC236}">
                <a16:creationId xmlns:a16="http://schemas.microsoft.com/office/drawing/2014/main" id="{628AF1A9-6C43-4EED-B359-1E3A7FC6355F}"/>
              </a:ext>
            </a:extLst>
          </p:cNvPr>
          <p:cNvGrpSpPr/>
          <p:nvPr userDrawn="1"/>
        </p:nvGrpSpPr>
        <p:grpSpPr>
          <a:xfrm rot="10800000">
            <a:off x="6668308" y="-1"/>
            <a:ext cx="2506493" cy="1037751"/>
            <a:chOff x="7932060" y="5069115"/>
            <a:chExt cx="4320715" cy="1788885"/>
          </a:xfrm>
        </p:grpSpPr>
        <p:sp>
          <p:nvSpPr>
            <p:cNvPr id="9" name="Freeform: Shape 8">
              <a:extLst>
                <a:ext uri="{FF2B5EF4-FFF2-40B4-BE49-F238E27FC236}">
                  <a16:creationId xmlns:a16="http://schemas.microsoft.com/office/drawing/2014/main" id="{06968CE1-951D-471C-A1C2-4A438556AA20}"/>
                </a:ext>
              </a:extLst>
            </p:cNvPr>
            <p:cNvSpPr/>
            <p:nvPr/>
          </p:nvSpPr>
          <p:spPr bwMode="auto">
            <a:xfrm>
              <a:off x="7932060" y="5069115"/>
              <a:ext cx="3577769" cy="1788885"/>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7AE63962-E27C-44D8-A705-C8C7699BE824}"/>
                </a:ext>
              </a:extLst>
            </p:cNvPr>
            <p:cNvSpPr/>
            <p:nvPr/>
          </p:nvSpPr>
          <p:spPr bwMode="auto">
            <a:xfrm>
              <a:off x="10032094" y="5747660"/>
              <a:ext cx="2220681" cy="1110340"/>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reeform: Shape 11">
            <a:extLst>
              <a:ext uri="{FF2B5EF4-FFF2-40B4-BE49-F238E27FC236}">
                <a16:creationId xmlns:a16="http://schemas.microsoft.com/office/drawing/2014/main" id="{F0AEB965-A99F-49F3-AF7D-9A91A2662ED1}"/>
              </a:ext>
            </a:extLst>
          </p:cNvPr>
          <p:cNvSpPr/>
          <p:nvPr userDrawn="1"/>
        </p:nvSpPr>
        <p:spPr bwMode="auto">
          <a:xfrm>
            <a:off x="4697096" y="1771650"/>
            <a:ext cx="7494905" cy="5086351"/>
          </a:xfrm>
          <a:custGeom>
            <a:avLst/>
            <a:gdLst>
              <a:gd name="connsiteX0" fmla="*/ 5086351 w 7494905"/>
              <a:gd name="connsiteY0" fmla="*/ 0 h 5086351"/>
              <a:gd name="connsiteX1" fmla="*/ 7494905 w 7494905"/>
              <a:gd name="connsiteY1" fmla="*/ 2408554 h 5086351"/>
              <a:gd name="connsiteX2" fmla="*/ 7494905 w 7494905"/>
              <a:gd name="connsiteY2" fmla="*/ 5086351 h 5086351"/>
              <a:gd name="connsiteX3" fmla="*/ 0 w 7494905"/>
              <a:gd name="connsiteY3" fmla="*/ 5086351 h 5086351"/>
            </a:gdLst>
            <a:ahLst/>
            <a:cxnLst>
              <a:cxn ang="0">
                <a:pos x="connsiteX0" y="connsiteY0"/>
              </a:cxn>
              <a:cxn ang="0">
                <a:pos x="connsiteX1" y="connsiteY1"/>
              </a:cxn>
              <a:cxn ang="0">
                <a:pos x="connsiteX2" y="connsiteY2"/>
              </a:cxn>
              <a:cxn ang="0">
                <a:pos x="connsiteX3" y="connsiteY3"/>
              </a:cxn>
            </a:cxnLst>
            <a:rect l="l" t="t" r="r" b="b"/>
            <a:pathLst>
              <a:path w="7494905" h="5086351">
                <a:moveTo>
                  <a:pt x="5086351" y="0"/>
                </a:moveTo>
                <a:lnTo>
                  <a:pt x="7494905" y="2408554"/>
                </a:lnTo>
                <a:lnTo>
                  <a:pt x="7494905" y="5086351"/>
                </a:lnTo>
                <a:lnTo>
                  <a:pt x="0" y="5086351"/>
                </a:lnTo>
                <a:close/>
              </a:path>
            </a:pathLst>
          </a:custGeom>
          <a:solidFill>
            <a:srgbClr val="0B556A">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13" name="Freeform: Shape 12">
            <a:extLst>
              <a:ext uri="{FF2B5EF4-FFF2-40B4-BE49-F238E27FC236}">
                <a16:creationId xmlns:a16="http://schemas.microsoft.com/office/drawing/2014/main" id="{30287B5B-69ED-4EE7-BFAA-088D7370FEDB}"/>
              </a:ext>
            </a:extLst>
          </p:cNvPr>
          <p:cNvSpPr/>
          <p:nvPr userDrawn="1"/>
        </p:nvSpPr>
        <p:spPr bwMode="auto">
          <a:xfrm>
            <a:off x="4277178" y="5372101"/>
            <a:ext cx="2971800" cy="1485900"/>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6692509" cy="1793104"/>
          </a:xfrm>
          <a:noFill/>
        </p:spPr>
        <p:txBody>
          <a:bodyPr lIns="0" tIns="0" rIns="0" bIns="182880" anchor="b" anchorCtr="0"/>
          <a:lstStyle>
            <a:lvl1pPr>
              <a:defRPr sz="4800" b="1" strike="noStrike" spc="-49" baseline="0">
                <a:solidFill>
                  <a:srgbClr val="0B556A"/>
                </a:solidFill>
              </a:defRPr>
            </a:lvl1pPr>
          </a:lstStyle>
          <a:p>
            <a:r>
              <a:rPr lang="en-US"/>
              <a:t>Dynamics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5499251" cy="745370"/>
          </a:xfrm>
        </p:spPr>
        <p:txBody>
          <a:bodyPr/>
          <a:lstStyle>
            <a:lvl1pPr>
              <a:defRPr sz="1800">
                <a:solidFill>
                  <a:schemeClr val="tx1"/>
                </a:solidFill>
              </a:defRPr>
            </a:lvl1pPr>
            <a:lvl2pPr>
              <a:defRPr sz="1800">
                <a:solidFill>
                  <a:schemeClr val="tx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descr="A picture containing drawing&#10;&#10;Description automatically generated">
            <a:extLst>
              <a:ext uri="{FF2B5EF4-FFF2-40B4-BE49-F238E27FC236}">
                <a16:creationId xmlns:a16="http://schemas.microsoft.com/office/drawing/2014/main" id="{E1DA83E9-ACD5-489C-B952-47188CB032DA}"/>
              </a:ext>
            </a:extLst>
          </p:cNvPr>
          <p:cNvPicPr>
            <a:picLocks noChangeAspect="1"/>
          </p:cNvPicPr>
          <p:nvPr userDrawn="1"/>
        </p:nvPicPr>
        <p:blipFill>
          <a:blip r:embed="rId3"/>
          <a:stretch>
            <a:fillRect/>
          </a:stretch>
        </p:blipFill>
        <p:spPr>
          <a:xfrm>
            <a:off x="193115" y="191169"/>
            <a:ext cx="2904851" cy="694656"/>
          </a:xfrm>
          <a:prstGeom prst="rect">
            <a:avLst/>
          </a:prstGeom>
        </p:spPr>
      </p:pic>
    </p:spTree>
    <p:extLst>
      <p:ext uri="{BB962C8B-B14F-4D97-AF65-F5344CB8AC3E}">
        <p14:creationId xmlns:p14="http://schemas.microsoft.com/office/powerpoint/2010/main" val="2164971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5/26/2021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269191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Dynamics 365</a:t>
            </a:r>
            <a:br>
              <a:rPr lang="en-US"/>
            </a:br>
            <a:r>
              <a:rPr lang="en-US"/>
              <a:t>title or event name</a:t>
            </a:r>
          </a:p>
        </p:txBody>
      </p:sp>
      <p:pic>
        <p:nvPicPr>
          <p:cNvPr id="10" name="Picture 9">
            <a:extLst>
              <a:ext uri="{FF2B5EF4-FFF2-40B4-BE49-F238E27FC236}">
                <a16:creationId xmlns:a16="http://schemas.microsoft.com/office/drawing/2014/main" id="{6E478575-D092-4A91-A7DB-CFFE104F199F}"/>
              </a:ext>
            </a:extLst>
          </p:cNvPr>
          <p:cNvPicPr>
            <a:picLocks noChangeAspect="1"/>
          </p:cNvPicPr>
          <p:nvPr userDrawn="1"/>
        </p:nvPicPr>
        <p:blipFill>
          <a:blip r:embed="rId2"/>
          <a:srcRect/>
          <a:stretch/>
        </p:blipFill>
        <p:spPr>
          <a:xfrm>
            <a:off x="193115" y="191169"/>
            <a:ext cx="2904858" cy="694656"/>
          </a:xfrm>
          <a:prstGeom prst="rect">
            <a:avLst/>
          </a:prstGeom>
        </p:spPr>
      </p:pic>
    </p:spTree>
    <p:extLst>
      <p:ext uri="{BB962C8B-B14F-4D97-AF65-F5344CB8AC3E}">
        <p14:creationId xmlns:p14="http://schemas.microsoft.com/office/powerpoint/2010/main" val="2613762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10415928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144879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37267053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92896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35575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pic>
        <p:nvPicPr>
          <p:cNvPr id="6" name="Picture 5" descr="A picture containing drawing&#10;&#10;Description automatically generated">
            <a:extLst>
              <a:ext uri="{FF2B5EF4-FFF2-40B4-BE49-F238E27FC236}">
                <a16:creationId xmlns:a16="http://schemas.microsoft.com/office/drawing/2014/main" id="{5EF239FF-68A7-4A38-89A9-12771876C407}"/>
              </a:ext>
            </a:extLst>
          </p:cNvPr>
          <p:cNvPicPr>
            <a:picLocks noChangeAspect="1"/>
          </p:cNvPicPr>
          <p:nvPr userDrawn="1"/>
        </p:nvPicPr>
        <p:blipFill>
          <a:blip r:embed="rId2"/>
          <a:stretch>
            <a:fillRect/>
          </a:stretch>
        </p:blipFill>
        <p:spPr>
          <a:xfrm>
            <a:off x="193115" y="191169"/>
            <a:ext cx="2904851" cy="694656"/>
          </a:xfrm>
          <a:prstGeom prst="rect">
            <a:avLst/>
          </a:prstGeom>
        </p:spPr>
      </p:pic>
      <p:sp>
        <p:nvSpPr>
          <p:cNvPr id="8" name="Freeform: Shape 7">
            <a:extLst>
              <a:ext uri="{FF2B5EF4-FFF2-40B4-BE49-F238E27FC236}">
                <a16:creationId xmlns:a16="http://schemas.microsoft.com/office/drawing/2014/main" id="{AC9D8FFE-EA26-4216-BD39-D6E4FD1A6F92}"/>
              </a:ext>
            </a:extLst>
          </p:cNvPr>
          <p:cNvSpPr/>
          <p:nvPr userDrawn="1"/>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bg1"/>
          </a:solidFill>
          <a:ln w="412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16" name="Diamond 15">
            <a:extLst>
              <a:ext uri="{FF2B5EF4-FFF2-40B4-BE49-F238E27FC236}">
                <a16:creationId xmlns:a16="http://schemas.microsoft.com/office/drawing/2014/main" id="{9B33C53E-95BC-40C2-93D7-B6CA7194DF6F}"/>
              </a:ext>
            </a:extLst>
          </p:cNvPr>
          <p:cNvSpPr/>
          <p:nvPr/>
        </p:nvSpPr>
        <p:spPr bwMode="auto">
          <a:xfrm>
            <a:off x="1632933" y="3632278"/>
            <a:ext cx="3087842" cy="3087838"/>
          </a:xfrm>
          <a:prstGeom prst="diamond">
            <a:avLst/>
          </a:prstGeom>
          <a:noFill/>
          <a:ln w="412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Diamond 10">
            <a:extLst>
              <a:ext uri="{FF2B5EF4-FFF2-40B4-BE49-F238E27FC236}">
                <a16:creationId xmlns:a16="http://schemas.microsoft.com/office/drawing/2014/main" id="{4F04397F-D075-4C6C-9013-C324CC839E10}"/>
              </a:ext>
            </a:extLst>
          </p:cNvPr>
          <p:cNvSpPr/>
          <p:nvPr/>
        </p:nvSpPr>
        <p:spPr bwMode="auto">
          <a:xfrm>
            <a:off x="3309257" y="642258"/>
            <a:ext cx="5573487" cy="5573484"/>
          </a:xfrm>
          <a:prstGeom prst="diamond">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Diamond 11">
            <a:extLst>
              <a:ext uri="{FF2B5EF4-FFF2-40B4-BE49-F238E27FC236}">
                <a16:creationId xmlns:a16="http://schemas.microsoft.com/office/drawing/2014/main" id="{F6576DA8-8F4D-46EA-9FAA-3BF19C81840C}"/>
              </a:ext>
            </a:extLst>
          </p:cNvPr>
          <p:cNvSpPr/>
          <p:nvPr/>
        </p:nvSpPr>
        <p:spPr bwMode="auto">
          <a:xfrm>
            <a:off x="3657599" y="990603"/>
            <a:ext cx="4876800" cy="4876796"/>
          </a:xfrm>
          <a:prstGeom prst="diamond">
            <a:avLst/>
          </a:prstGeom>
          <a:solidFill>
            <a:srgbClr val="0B556A"/>
          </a:solidFill>
          <a:ln w="41275">
            <a:solidFill>
              <a:schemeClr val="bg1">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9BEF215D-4AEE-4A58-8417-88D69C81E7EE}"/>
              </a:ext>
            </a:extLst>
          </p:cNvPr>
          <p:cNvSpPr/>
          <p:nvPr/>
        </p:nvSpPr>
        <p:spPr bwMode="auto">
          <a:xfrm>
            <a:off x="6925048" y="-38099"/>
            <a:ext cx="5305053" cy="4463216"/>
          </a:xfrm>
          <a:custGeom>
            <a:avLst/>
            <a:gdLst>
              <a:gd name="connsiteX0" fmla="*/ 1105844 w 5305053"/>
              <a:gd name="connsiteY0" fmla="*/ 0 h 4463216"/>
              <a:gd name="connsiteX1" fmla="*/ 5305053 w 5305053"/>
              <a:gd name="connsiteY1" fmla="*/ 0 h 4463216"/>
              <a:gd name="connsiteX2" fmla="*/ 5305053 w 5305053"/>
              <a:gd name="connsiteY2" fmla="*/ 2515541 h 4463216"/>
              <a:gd name="connsiteX3" fmla="*/ 3357376 w 5305053"/>
              <a:gd name="connsiteY3" fmla="*/ 4463216 h 4463216"/>
              <a:gd name="connsiteX4" fmla="*/ 0 w 5305053"/>
              <a:gd name="connsiteY4" fmla="*/ 1105843 h 446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053" h="4463216">
                <a:moveTo>
                  <a:pt x="1105844" y="0"/>
                </a:moveTo>
                <a:lnTo>
                  <a:pt x="5305053" y="0"/>
                </a:lnTo>
                <a:lnTo>
                  <a:pt x="5305053" y="2515541"/>
                </a:lnTo>
                <a:lnTo>
                  <a:pt x="3357376" y="4463216"/>
                </a:lnTo>
                <a:lnTo>
                  <a:pt x="0" y="1105843"/>
                </a:lnTo>
                <a:close/>
              </a:path>
            </a:pathLst>
          </a:custGeom>
          <a:noFill/>
          <a:ln w="41275">
            <a:solidFill>
              <a:srgbClr val="0B556A">
                <a:alpha val="2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F9AD9BE9-E105-4029-AD03-B541EB701E37}"/>
              </a:ext>
            </a:extLst>
          </p:cNvPr>
          <p:cNvSpPr/>
          <p:nvPr/>
        </p:nvSpPr>
        <p:spPr bwMode="auto">
          <a:xfrm>
            <a:off x="6201156" y="-38099"/>
            <a:ext cx="2307922" cy="1153960"/>
          </a:xfrm>
          <a:custGeom>
            <a:avLst/>
            <a:gdLst>
              <a:gd name="connsiteX0" fmla="*/ 0 w 2307922"/>
              <a:gd name="connsiteY0" fmla="*/ 0 h 1153960"/>
              <a:gd name="connsiteX1" fmla="*/ 2307922 w 2307922"/>
              <a:gd name="connsiteY1" fmla="*/ 0 h 1153960"/>
              <a:gd name="connsiteX2" fmla="*/ 1153961 w 2307922"/>
              <a:gd name="connsiteY2" fmla="*/ 1153960 h 1153960"/>
            </a:gdLst>
            <a:ahLst/>
            <a:cxnLst>
              <a:cxn ang="0">
                <a:pos x="connsiteX0" y="connsiteY0"/>
              </a:cxn>
              <a:cxn ang="0">
                <a:pos x="connsiteX1" y="connsiteY1"/>
              </a:cxn>
              <a:cxn ang="0">
                <a:pos x="connsiteX2" y="connsiteY2"/>
              </a:cxn>
            </a:cxnLst>
            <a:rect l="l" t="t" r="r" b="b"/>
            <a:pathLst>
              <a:path w="2307922" h="1153960">
                <a:moveTo>
                  <a:pt x="0" y="0"/>
                </a:moveTo>
                <a:lnTo>
                  <a:pt x="2307922" y="0"/>
                </a:lnTo>
                <a:lnTo>
                  <a:pt x="1153961" y="1153960"/>
                </a:lnTo>
                <a:close/>
              </a:path>
            </a:pathLst>
          </a:custGeom>
          <a:noFill/>
          <a:ln w="412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7155D99F-CB13-48BE-A5E4-1CB458A8C32A}"/>
              </a:ext>
            </a:extLst>
          </p:cNvPr>
          <p:cNvSpPr/>
          <p:nvPr/>
        </p:nvSpPr>
        <p:spPr bwMode="auto">
          <a:xfrm>
            <a:off x="2554474" y="5901870"/>
            <a:ext cx="1988460" cy="994229"/>
          </a:xfrm>
          <a:custGeom>
            <a:avLst/>
            <a:gdLst>
              <a:gd name="connsiteX0" fmla="*/ 994230 w 1988460"/>
              <a:gd name="connsiteY0" fmla="*/ 0 h 994229"/>
              <a:gd name="connsiteX1" fmla="*/ 1988460 w 1988460"/>
              <a:gd name="connsiteY1" fmla="*/ 994229 h 994229"/>
              <a:gd name="connsiteX2" fmla="*/ 0 w 1988460"/>
              <a:gd name="connsiteY2" fmla="*/ 994229 h 994229"/>
            </a:gdLst>
            <a:ahLst/>
            <a:cxnLst>
              <a:cxn ang="0">
                <a:pos x="connsiteX0" y="connsiteY0"/>
              </a:cxn>
              <a:cxn ang="0">
                <a:pos x="connsiteX1" y="connsiteY1"/>
              </a:cxn>
              <a:cxn ang="0">
                <a:pos x="connsiteX2" y="connsiteY2"/>
              </a:cxn>
            </a:cxnLst>
            <a:rect l="l" t="t" r="r" b="b"/>
            <a:pathLst>
              <a:path w="1988460" h="994229">
                <a:moveTo>
                  <a:pt x="994230" y="0"/>
                </a:moveTo>
                <a:lnTo>
                  <a:pt x="1988460" y="994229"/>
                </a:lnTo>
                <a:lnTo>
                  <a:pt x="0" y="994229"/>
                </a:lnTo>
                <a:close/>
              </a:path>
            </a:pathLst>
          </a:custGeom>
          <a:noFill/>
          <a:ln w="41275">
            <a:solidFill>
              <a:srgbClr val="0B556A">
                <a:alpha val="2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7254F527-7A7F-49AE-8983-740EFAE63577}"/>
              </a:ext>
            </a:extLst>
          </p:cNvPr>
          <p:cNvSpPr/>
          <p:nvPr userDrawn="1"/>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rgbClr val="0B556A"/>
          </a:solidFill>
          <a:ln w="412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userDrawn="1">
            <p:ph type="title" hasCustomPrompt="1"/>
          </p:nvPr>
        </p:nvSpPr>
        <p:spPr>
          <a:xfrm>
            <a:off x="4237974" y="2988864"/>
            <a:ext cx="3716054" cy="880273"/>
          </a:xfrm>
          <a:noFill/>
        </p:spPr>
        <p:txBody>
          <a:bodyPr lIns="0" tIns="0" rIns="0" bIns="0" anchor="ctr" anchorCtr="0"/>
          <a:lstStyle>
            <a:lvl1pPr algn="ctr">
              <a:lnSpc>
                <a:spcPct val="100000"/>
              </a:lnSpc>
              <a:spcAft>
                <a:spcPts val="1274"/>
              </a:spcAft>
              <a:defRPr sz="4000" spc="-49" baseline="0">
                <a:solidFill>
                  <a:schemeClr val="bg1"/>
                </a:solidFill>
              </a:defRPr>
            </a:lvl1pPr>
          </a:lstStyle>
          <a:p>
            <a:r>
              <a:rPr lang="en-US"/>
              <a:t>THANK YOU</a:t>
            </a:r>
          </a:p>
        </p:txBody>
      </p:sp>
    </p:spTree>
    <p:extLst>
      <p:ext uri="{BB962C8B-B14F-4D97-AF65-F5344CB8AC3E}">
        <p14:creationId xmlns:p14="http://schemas.microsoft.com/office/powerpoint/2010/main" val="22425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5EFD103-E465-4C2D-A6F0-429E42CCCAB5}"/>
              </a:ext>
            </a:extLst>
          </p:cNvPr>
          <p:cNvPicPr>
            <a:picLocks noChangeAspect="1"/>
          </p:cNvPicPr>
          <p:nvPr userDrawn="1"/>
        </p:nvPicPr>
        <p:blipFill>
          <a:blip r:embed="rId2"/>
          <a:srcRect/>
          <a:stretch/>
        </p:blipFill>
        <p:spPr>
          <a:xfrm>
            <a:off x="193115" y="191169"/>
            <a:ext cx="2904851" cy="694655"/>
          </a:xfrm>
          <a:prstGeom prst="rect">
            <a:avLst/>
          </a:prstGeom>
        </p:spPr>
      </p:pic>
    </p:spTree>
    <p:extLst>
      <p:ext uri="{BB962C8B-B14F-4D97-AF65-F5344CB8AC3E}">
        <p14:creationId xmlns:p14="http://schemas.microsoft.com/office/powerpoint/2010/main" val="386357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Empower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4" name="Picture 13" descr="Microsoft Business Applications Summit Logo, black stacked version">
            <a:extLst>
              <a:ext uri="{FF2B5EF4-FFF2-40B4-BE49-F238E27FC236}">
                <a16:creationId xmlns:a16="http://schemas.microsoft.com/office/drawing/2014/main" id="{032725F8-7988-4B16-872B-DF5B246DF4C7}"/>
              </a:ext>
            </a:extLst>
          </p:cNvPr>
          <p:cNvPicPr>
            <a:picLocks noChangeAspect="1"/>
          </p:cNvPicPr>
          <p:nvPr/>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5/26/2021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14712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5/26/2021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18889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5/26/2021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078214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Empower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4" name="Picture 13" descr="Microsoft Business Applications Summit Logo, black stacked version">
            <a:extLst>
              <a:ext uri="{FF2B5EF4-FFF2-40B4-BE49-F238E27FC236}">
                <a16:creationId xmlns:a16="http://schemas.microsoft.com/office/drawing/2014/main" id="{032725F8-7988-4B16-872B-DF5B246DF4C7}"/>
              </a:ext>
            </a:extLst>
          </p:cNvPr>
          <p:cNvPicPr>
            <a:picLocks noChangeAspect="1"/>
          </p:cNvPicPr>
          <p:nvPr/>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27327988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0640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pic>
        <p:nvPicPr>
          <p:cNvPr id="5" name="Picture 4" descr="Empower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4" name="Picture 13" descr="Microsoft Business Applications Summit Logo, black stacked version">
            <a:extLst>
              <a:ext uri="{FF2B5EF4-FFF2-40B4-BE49-F238E27FC236}">
                <a16:creationId xmlns:a16="http://schemas.microsoft.com/office/drawing/2014/main" id="{032725F8-7988-4B16-872B-DF5B246DF4C7}"/>
              </a:ext>
            </a:extLst>
          </p:cNvPr>
          <p:cNvPicPr>
            <a:picLocks noChangeAspect="1"/>
          </p:cNvPicPr>
          <p:nvPr/>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133402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5/26/2021</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471980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9150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4771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485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3500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7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721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4633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06154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8223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0855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5/26/2021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792223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95419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2547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32882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97932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2677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8504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36656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04000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02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3638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3.emf"/><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image" Target="../media/image3.emf"/><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theme" Target="../theme/theme5.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8" Type="http://schemas.openxmlformats.org/officeDocument/2006/relationships/slideLayout" Target="../slideLayouts/slideLayout84.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image" Target="../media/image3.emf"/><Relationship Id="rId20" Type="http://schemas.openxmlformats.org/officeDocument/2006/relationships/slideLayout" Target="../slideLayouts/slideLayout96.xml"/><Relationship Id="rId41"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image" Target="../media/image18.png"/><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image" Target="../media/image17.emf"/><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theme" Target="../theme/theme6.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8"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5/26/2021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467791768"/>
      </p:ext>
    </p:extLst>
  </p:cSld>
  <p:clrMap bg1="lt1" tx1="dk1" bg2="lt2" tx2="dk2" accent1="accent1" accent2="accent2" accent3="accent3" accent4="accent4" accent5="accent5" accent6="accent6" hlink="hlink" folHlink="folHlink"/>
  <p:sldLayoutIdLst>
    <p:sldLayoutId id="2147485403" r:id="rId1"/>
    <p:sldLayoutId id="2147485404" r:id="rId2"/>
    <p:sldLayoutId id="2147485405" r:id="rId3"/>
    <p:sldLayoutId id="2147485406" r:id="rId4"/>
    <p:sldLayoutId id="2147485407" r:id="rId5"/>
    <p:sldLayoutId id="2147485408" r:id="rId6"/>
    <p:sldLayoutId id="2147485409" r:id="rId7"/>
    <p:sldLayoutId id="2147485410" r:id="rId8"/>
    <p:sldLayoutId id="2147485411" r:id="rId9"/>
    <p:sldLayoutId id="2147485412" r:id="rId10"/>
    <p:sldLayoutId id="2147483683" r:id="rId11"/>
    <p:sldLayoutId id="2147485413" r:id="rId12"/>
    <p:sldLayoutId id="2147485414" r:id="rId13"/>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165257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3589165843"/>
      </p:ext>
    </p:extLst>
  </p:cSld>
  <p:clrMap bg1="lt1" tx1="dk1" bg2="lt2" tx2="dk2" accent1="accent1" accent2="accent2" accent3="accent3" accent4="accent4" accent5="accent5" accent6="accent6" hlink="hlink" folHlink="folHlink"/>
  <p:sldLayoutIdLst>
    <p:sldLayoutId id="2147485281" r:id="rId1"/>
    <p:sldLayoutId id="2147485399" r:id="rId2"/>
    <p:sldLayoutId id="2147485400" r:id="rId3"/>
    <p:sldLayoutId id="2147485401" r:id="rId4"/>
    <p:sldLayoutId id="2147485282" r:id="rId5"/>
    <p:sldLayoutId id="2147485299" r:id="rId6"/>
    <p:sldLayoutId id="2147485398" r:id="rId7"/>
    <p:sldLayoutId id="2147485300" r:id="rId8"/>
    <p:sldLayoutId id="2147485301" r:id="rId9"/>
    <p:sldLayoutId id="2147485302" r:id="rId10"/>
    <p:sldLayoutId id="2147485318" r:id="rId11"/>
    <p:sldLayoutId id="2147485319" r:id="rId1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userDrawn="1">
          <p15:clr>
            <a:srgbClr val="F26B43"/>
          </p15:clr>
        </p15:guide>
        <p15:guide id="42" pos="7392" userDrawn="1">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585" r:id="rId27"/>
    <p:sldLayoutId id="2147484299" r:id="rId28"/>
    <p:sldLayoutId id="2147484263"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81803945"/>
      </p:ext>
    </p:extLst>
  </p:cSld>
  <p:clrMap bg1="lt1" tx1="dk1" bg2="lt2" tx2="dk2" accent1="accent1" accent2="accent2" accent3="accent3" accent4="accent4" accent5="accent5" accent6="accent6" hlink="hlink" folHlink="folHlink"/>
  <p:sldLayoutIdLst>
    <p:sldLayoutId id="2147485416" r:id="rId1"/>
    <p:sldLayoutId id="2147485417" r:id="rId2"/>
    <p:sldLayoutId id="2147485418" r:id="rId3"/>
    <p:sldLayoutId id="2147485419" r:id="rId4"/>
    <p:sldLayoutId id="2147485420" r:id="rId5"/>
    <p:sldLayoutId id="2147485421" r:id="rId6"/>
    <p:sldLayoutId id="2147485422" r:id="rId7"/>
    <p:sldLayoutId id="2147485423" r:id="rId8"/>
    <p:sldLayoutId id="2147485424" r:id="rId9"/>
    <p:sldLayoutId id="2147485425" r:id="rId10"/>
    <p:sldLayoutId id="2147485426" r:id="rId11"/>
    <p:sldLayoutId id="2147485427" r:id="rId12"/>
    <p:sldLayoutId id="2147485428" r:id="rId13"/>
    <p:sldLayoutId id="2147485429" r:id="rId14"/>
    <p:sldLayoutId id="2147485430" r:id="rId15"/>
    <p:sldLayoutId id="2147485431" r:id="rId16"/>
    <p:sldLayoutId id="2147485432" r:id="rId17"/>
    <p:sldLayoutId id="2147485433" r:id="rId18"/>
    <p:sldLayoutId id="2147485434" r:id="rId19"/>
    <p:sldLayoutId id="2147485435" r:id="rId20"/>
    <p:sldLayoutId id="2147485436" r:id="rId21"/>
    <p:sldLayoutId id="2147485437" r:id="rId22"/>
    <p:sldLayoutId id="2147485438" r:id="rId23"/>
    <p:sldLayoutId id="2147485439" r:id="rId24"/>
    <p:sldLayoutId id="2147485440" r:id="rId25"/>
    <p:sldLayoutId id="2147485441" r:id="rId26"/>
    <p:sldLayoutId id="2147485442" r:id="rId27"/>
    <p:sldLayoutId id="2147485443" r:id="rId28"/>
    <p:sldLayoutId id="2147485444" r:id="rId29"/>
    <p:sldLayoutId id="2147485445" r:id="rId30"/>
    <p:sldLayoutId id="2147485446" r:id="rId31"/>
    <p:sldLayoutId id="2147485447" r:id="rId32"/>
    <p:sldLayoutId id="2147485448" r:id="rId33"/>
    <p:sldLayoutId id="2147485449" r:id="rId34"/>
    <p:sldLayoutId id="2147485450" r:id="rId35"/>
    <p:sldLayoutId id="2147485451" r:id="rId36"/>
    <p:sldLayoutId id="2147485452" r:id="rId37"/>
    <p:sldLayoutId id="2147485453" r:id="rId38"/>
    <p:sldLayoutId id="2147485454" r:id="rId39"/>
    <p:sldLayoutId id="2147485455" r:id="rId40"/>
    <p:sldLayoutId id="2147485456" r:id="rId41"/>
    <p:sldLayoutId id="2147485457" r:id="rId42"/>
    <p:sldLayoutId id="2147485458" r:id="rId43"/>
    <p:sldLayoutId id="2147485459"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2750" y="589920"/>
            <a:ext cx="10943853"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642750" y="1866615"/>
            <a:ext cx="10943853" cy="116784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816082334"/>
      </p:ext>
    </p:extLst>
  </p:cSld>
  <p:clrMap bg1="lt1" tx1="dk1" bg2="lt2" tx2="dk2" accent1="accent1" accent2="accent2" accent3="accent3" accent4="accent4" accent5="accent5" accent6="accent6" hlink="hlink" folHlink="folHlink"/>
  <p:sldLayoutIdLst>
    <p:sldLayoutId id="2147485461" r:id="rId1"/>
    <p:sldLayoutId id="2147485462" r:id="rId2"/>
    <p:sldLayoutId id="2147485463" r:id="rId3"/>
    <p:sldLayoutId id="2147485464" r:id="rId4"/>
    <p:sldLayoutId id="2147485465" r:id="rId5"/>
    <p:sldLayoutId id="2147485466" r:id="rId6"/>
    <p:sldLayoutId id="2147485467" r:id="rId7"/>
    <p:sldLayoutId id="2147485468" r:id="rId8"/>
    <p:sldLayoutId id="2147485469" r:id="rId9"/>
    <p:sldLayoutId id="2147485470" r:id="rId10"/>
    <p:sldLayoutId id="2147485471" r:id="rId11"/>
    <p:sldLayoutId id="2147485472" r:id="rId12"/>
    <p:sldLayoutId id="2147485473" r:id="rId13"/>
    <p:sldLayoutId id="2147485474" r:id="rId14"/>
    <p:sldLayoutId id="2147485475" r:id="rId15"/>
    <p:sldLayoutId id="2147485476" r:id="rId16"/>
    <p:sldLayoutId id="2147485477" r:id="rId17"/>
    <p:sldLayoutId id="2147485478" r:id="rId18"/>
    <p:sldLayoutId id="2147485479" r:id="rId19"/>
    <p:sldLayoutId id="2147485480" r:id="rId20"/>
    <p:sldLayoutId id="2147485481" r:id="rId21"/>
    <p:sldLayoutId id="2147485482" r:id="rId22"/>
    <p:sldLayoutId id="2147485483" r:id="rId23"/>
    <p:sldLayoutId id="2147485484" r:id="rId24"/>
    <p:sldLayoutId id="2147485485" r:id="rId25"/>
    <p:sldLayoutId id="2147485486" r:id="rId26"/>
    <p:sldLayoutId id="2147485487" r:id="rId27"/>
    <p:sldLayoutId id="2147485488" r:id="rId28"/>
    <p:sldLayoutId id="2147485489" r:id="rId29"/>
    <p:sldLayoutId id="2147485490" r:id="rId30"/>
    <p:sldLayoutId id="2147485491" r:id="rId31"/>
  </p:sldLayoutIdLst>
  <p:transition>
    <p:fade/>
  </p:transition>
  <p:txStyles>
    <p:titleStyle>
      <a:lvl1pPr algn="l" defTabSz="914367" rtl="0" eaLnBrk="1" latinLnBrk="0" hangingPunct="1">
        <a:lnSpc>
          <a:spcPct val="90000"/>
        </a:lnSpc>
        <a:spcBef>
          <a:spcPct val="0"/>
        </a:spcBef>
        <a:buNone/>
        <a:defRPr lang="en-US" sz="2745"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353"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hyperlink" Target="https://www.faction-a.ca/developpement-applications-power-app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test/"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aka.ms/pvaanalytic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hyperlink" Target="https://www.faction-a.ca/developpement-applications-power-apps/" TargetMode="External"/></Relationships>
</file>

<file path=ppt/slides/_rels/slide106.xml.rels><?xml version="1.0" encoding="UTF-8" standalone="yes"?>
<Relationships xmlns="http://schemas.openxmlformats.org/package/2006/relationships"><Relationship Id="rId2" Type="http://schemas.openxmlformats.org/officeDocument/2006/relationships/hyperlink" Target="/"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png"/></Relationships>
</file>

<file path=ppt/slides/_rels/slide10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69.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sv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41.xml"/><Relationship Id="rId5" Type="http://schemas.openxmlformats.org/officeDocument/2006/relationships/image" Target="../media/image55.png"/><Relationship Id="rId4" Type="http://schemas.openxmlformats.org/officeDocument/2006/relationships/image" Target="../media/image54.png"/></Relationships>
</file>

<file path=ppt/slides/_rels/slide1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69.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svg"/><Relationship Id="rId4" Type="http://schemas.openxmlformats.org/officeDocument/2006/relationships/image" Target="../media/image166.png"/></Relationships>
</file>

<file path=ppt/slides/_rels/slide1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69.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svg"/><Relationship Id="rId4" Type="http://schemas.openxmlformats.org/officeDocument/2006/relationships/image" Target="../media/image166.png"/></Relationships>
</file>

<file path=ppt/slides/_rels/slide112.xml.rels><?xml version="1.0" encoding="UTF-8" standalone="yes"?>
<Relationships xmlns="http://schemas.openxmlformats.org/package/2006/relationships"><Relationship Id="rId2" Type="http://schemas.openxmlformats.org/officeDocument/2006/relationships/hyperlink" Target="https://docs.microsoft.com/en-us/power-platform/alm/"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1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diagramLayout" Target="../diagrams/layout10.xml"/><Relationship Id="rId7" Type="http://schemas.openxmlformats.org/officeDocument/2006/relationships/image" Target="../media/image179.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181.png"/></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 Id="rId5" Type="http://schemas.openxmlformats.org/officeDocument/2006/relationships/image" Target="../media/image59.svg"/><Relationship Id="rId4" Type="http://schemas.openxmlformats.org/officeDocument/2006/relationships/image" Target="../media/image58.png"/></Relationships>
</file>

<file path=ppt/slides/_rels/slide120.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aka.ms/coestarterkit" TargetMode="External"/><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 Target="slide22.xml"/><Relationship Id="rId7" Type="http://schemas.openxmlformats.org/officeDocument/2006/relationships/slide" Target="slide10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64.xml"/><Relationship Id="rId4" Type="http://schemas.openxmlformats.org/officeDocument/2006/relationships/slide" Target="slide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svg"/><Relationship Id="rId9" Type="http://schemas.openxmlformats.org/officeDocument/2006/relationships/image" Target="../media/image82.png"/></Relationships>
</file>

<file path=ppt/slides/_rels/slide19.xml.rels><?xml version="1.0" encoding="UTF-8" standalone="yes"?>
<Relationships xmlns="http://schemas.openxmlformats.org/package/2006/relationships"><Relationship Id="rId2" Type="http://schemas.openxmlformats.org/officeDocument/2006/relationships/hyperlink" Target="https://aka.ms/PVAinaDayPackag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22.xml"/><Relationship Id="rId7" Type="http://schemas.openxmlformats.org/officeDocument/2006/relationships/slide" Target="slide10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64.xml"/><Relationship Id="rId4" Type="http://schemas.openxmlformats.org/officeDocument/2006/relationships/slide" Target="slide42.xml"/></Relationships>
</file>

<file path=ppt/slides/_rels/slide20.xml.rels><?xml version="1.0" encoding="UTF-8" standalone="yes"?>
<Relationships xmlns="http://schemas.openxmlformats.org/package/2006/relationships"><Relationship Id="rId2" Type="http://schemas.openxmlformats.org/officeDocument/2006/relationships/hyperlink" Target="https://powervirtualagents.microsoft.com/en-us/pric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hyperlink" Target="https://www.faction-a.ca/developpement-applications-power-apps/"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hyperlink" Target="https://www.faction-a.ca/developpement-applications-power-apps/" TargetMode="Externa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101.png"/><Relationship Id="rId4" Type="http://schemas.openxmlformats.org/officeDocument/2006/relationships/diagramLayout" Target="../diagrams/layout5.xml"/><Relationship Id="rId9" Type="http://schemas.openxmlformats.org/officeDocument/2006/relationships/image" Target="../media/image100.png"/></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93.png"/><Relationship Id="rId7" Type="http://schemas.openxmlformats.org/officeDocument/2006/relationships/diagramLayout" Target="../diagrams/layout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6.xml"/><Relationship Id="rId5" Type="http://schemas.openxmlformats.org/officeDocument/2006/relationships/image" Target="../media/image101.png"/><Relationship Id="rId10" Type="http://schemas.microsoft.com/office/2007/relationships/diagramDrawing" Target="../diagrams/drawing6.xml"/><Relationship Id="rId4" Type="http://schemas.openxmlformats.org/officeDocument/2006/relationships/image" Target="../media/image100.png"/><Relationship Id="rId9" Type="http://schemas.openxmlformats.org/officeDocument/2006/relationships/diagramColors" Target="../diagrams/colors6.xml"/></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docs.microsoft.com/en-us/power-virtual-agents/configure-web-securit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hyperlink" Target="https://www.faction-a.ca/developpement-applications-power-apps/"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png"/></Relationships>
</file>

<file path=ppt/slides/_rels/slide5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10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svg"/><Relationship Id="rId3" Type="http://schemas.openxmlformats.org/officeDocument/2006/relationships/image" Target="../media/image121.svg"/><Relationship Id="rId7" Type="http://schemas.openxmlformats.org/officeDocument/2006/relationships/image" Target="../media/image125.svg"/><Relationship Id="rId12"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svg"/><Relationship Id="rId5" Type="http://schemas.openxmlformats.org/officeDocument/2006/relationships/image" Target="../media/image123.svg"/><Relationship Id="rId15" Type="http://schemas.openxmlformats.org/officeDocument/2006/relationships/image" Target="../media/image32.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svg"/><Relationship Id="rId14"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hyperlink" Target="https://www.faction-a.ca/developpement-applications-power-apps/" TargetMode="External"/></Relationships>
</file>

<file path=ppt/slides/_rels/slide65.xml.rels><?xml version="1.0" encoding="UTF-8" standalone="yes"?>
<Relationships xmlns="http://schemas.openxmlformats.org/package/2006/relationships"><Relationship Id="rId2" Type="http://schemas.openxmlformats.org/officeDocument/2006/relationships/hyperlink" Target="/"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9.xml"/><Relationship Id="rId7" Type="http://schemas.openxmlformats.org/officeDocument/2006/relationships/image" Target="../media/image2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sv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microsoft.github.io/botframework-solutions/skills/tutorials/create-skill/csharp/1-intro/" TargetMode="External"/><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80.xml.rels><?xml version="1.0" encoding="UTF-8" standalone="yes"?>
<Relationships xmlns="http://schemas.openxmlformats.org/package/2006/relationships"><Relationship Id="rId3" Type="http://schemas.openxmlformats.org/officeDocument/2006/relationships/hyperlink" Target="https://microsoft.github.io/botframework-solutions/skills/tutorials/create-skill/csharp/1-intro/" TargetMode="External"/><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svg"/><Relationship Id="rId18" Type="http://schemas.openxmlformats.org/officeDocument/2006/relationships/image" Target="../media/image146.svg"/><Relationship Id="rId3" Type="http://schemas.openxmlformats.org/officeDocument/2006/relationships/image" Target="../media/image25.png"/><Relationship Id="rId21" Type="http://schemas.openxmlformats.org/officeDocument/2006/relationships/image" Target="../media/image149.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145.png"/><Relationship Id="rId2" Type="http://schemas.openxmlformats.org/officeDocument/2006/relationships/image" Target="../media/image24.png"/><Relationship Id="rId16" Type="http://schemas.openxmlformats.org/officeDocument/2006/relationships/image" Target="../media/image144.svg"/><Relationship Id="rId20" Type="http://schemas.openxmlformats.org/officeDocument/2006/relationships/image" Target="../media/image148.sv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152.svg"/><Relationship Id="rId5" Type="http://schemas.openxmlformats.org/officeDocument/2006/relationships/image" Target="../media/image27.png"/><Relationship Id="rId15" Type="http://schemas.openxmlformats.org/officeDocument/2006/relationships/image" Target="../media/image143.png"/><Relationship Id="rId23" Type="http://schemas.openxmlformats.org/officeDocument/2006/relationships/image" Target="../media/image151.png"/><Relationship Id="rId10" Type="http://schemas.openxmlformats.org/officeDocument/2006/relationships/image" Target="../media/image32.png"/><Relationship Id="rId19" Type="http://schemas.openxmlformats.org/officeDocument/2006/relationships/image" Target="../media/image147.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142.png"/><Relationship Id="rId22" Type="http://schemas.openxmlformats.org/officeDocument/2006/relationships/image" Target="../media/image150.svg"/></Relationships>
</file>

<file path=ppt/slides/_rels/slide8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44.svg"/><Relationship Id="rId18" Type="http://schemas.openxmlformats.org/officeDocument/2006/relationships/image" Target="../media/image149.png"/><Relationship Id="rId3" Type="http://schemas.openxmlformats.org/officeDocument/2006/relationships/image" Target="../media/image25.png"/><Relationship Id="rId21" Type="http://schemas.openxmlformats.org/officeDocument/2006/relationships/image" Target="../media/image152.svg"/><Relationship Id="rId7" Type="http://schemas.openxmlformats.org/officeDocument/2006/relationships/image" Target="../media/image29.png"/><Relationship Id="rId12" Type="http://schemas.openxmlformats.org/officeDocument/2006/relationships/image" Target="../media/image143.png"/><Relationship Id="rId17" Type="http://schemas.openxmlformats.org/officeDocument/2006/relationships/image" Target="../media/image148.svg"/><Relationship Id="rId2" Type="http://schemas.openxmlformats.org/officeDocument/2006/relationships/image" Target="../media/image24.png"/><Relationship Id="rId16" Type="http://schemas.openxmlformats.org/officeDocument/2006/relationships/image" Target="../media/image147.png"/><Relationship Id="rId20"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142.png"/><Relationship Id="rId5" Type="http://schemas.openxmlformats.org/officeDocument/2006/relationships/image" Target="../media/image27.png"/><Relationship Id="rId15" Type="http://schemas.openxmlformats.org/officeDocument/2006/relationships/image" Target="../media/image146.svg"/><Relationship Id="rId10" Type="http://schemas.openxmlformats.org/officeDocument/2006/relationships/image" Target="../media/image32.png"/><Relationship Id="rId19" Type="http://schemas.openxmlformats.org/officeDocument/2006/relationships/image" Target="../media/image150.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14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hyperlink" Target="https://www.faction-a.ca/developpement-applications-power-apps/" TargetMode="External"/></Relationships>
</file>

<file path=ppt/slides/_rels/slide87.xml.rels><?xml version="1.0" encoding="UTF-8" standalone="yes"?>
<Relationships xmlns="http://schemas.openxmlformats.org/package/2006/relationships"><Relationship Id="rId2" Type="http://schemas.openxmlformats.org/officeDocument/2006/relationships/hyperlink" Target="/"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microsoft.com/en-us/power-virtual-agents/configure-generic-handoff"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s://docs.microsoft.com/en-us/power-virtual-agents/customize-default-canvas#customize-and-host-your-chat-canvas-advanced" TargetMode="External"/><Relationship Id="rId7" Type="http://schemas.openxmlformats.org/officeDocument/2006/relationships/image" Target="../media/image155.png"/><Relationship Id="rId2" Type="http://schemas.openxmlformats.org/officeDocument/2006/relationships/hyperlink" Target="https://docs.microsoft.com/en-us/power-virtual-agents/customize-default-canvas#customize-the-default-canvas-simple" TargetMode="External"/><Relationship Id="rId1" Type="http://schemas.openxmlformats.org/officeDocument/2006/relationships/slideLayout" Target="../slideLayouts/slideLayout2.xml"/><Relationship Id="rId6" Type="http://schemas.openxmlformats.org/officeDocument/2006/relationships/hyperlink" Target="https://docs.microsoft.com/en-us/power-virtual-agents/customize-default-canvas" TargetMode="External"/><Relationship Id="rId5" Type="http://schemas.openxmlformats.org/officeDocument/2006/relationships/hyperlink" Target="https://webchateditor.azurewebsites.net/" TargetMode="External"/><Relationship Id="rId4" Type="http://schemas.openxmlformats.org/officeDocument/2006/relationships/hyperlink" Target="https://github.com/microsoft/BotFramework-WebChat"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docs.microsoft.com/en-us/power-virtual-agents/advanced-end-user-authentication#authtoken-variable" TargetMode="External"/><Relationship Id="rId2" Type="http://schemas.openxmlformats.org/officeDocument/2006/relationships/hyperlink" Target="https://docs.microsoft.com/en-us/power-virtual-agents/advanced-end-user-authentication" TargetMode="Externa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hyperlink" Target="https://docs.microsoft.com/en-us/power-virtual-agents/configure-sso" TargetMode="External"/><Relationship Id="rId4" Type="http://schemas.openxmlformats.org/officeDocument/2006/relationships/hyperlink" Target="https://docs.microsoft.com/en-us/power-virtual-agents/customize-default-canvas" TargetMode="External"/></Relationships>
</file>

<file path=ppt/slides/_rels/slide9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59.svg"/><Relationship Id="rId7" Type="http://schemas.openxmlformats.org/officeDocument/2006/relationships/image" Target="../media/image159.svg"/><Relationship Id="rId12" Type="http://schemas.openxmlformats.org/officeDocument/2006/relationships/image" Target="../media/image26.sv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25.png"/><Relationship Id="rId5" Type="http://schemas.openxmlformats.org/officeDocument/2006/relationships/image" Target="../media/image28.svg"/><Relationship Id="rId10" Type="http://schemas.openxmlformats.org/officeDocument/2006/relationships/image" Target="../media/image162.png"/><Relationship Id="rId4" Type="http://schemas.openxmlformats.org/officeDocument/2006/relationships/image" Target="../media/image27.png"/><Relationship Id="rId9" Type="http://schemas.openxmlformats.org/officeDocument/2006/relationships/image" Target="../media/image161.svg"/></Relationships>
</file>

<file path=ppt/slides/_rels/slide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aka.ms/pvaanalytic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docs.microsoft.com/en-us/power-virtual-agents/analytics-sessions-transcripts"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1">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43">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45">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397833-6CD0-406C-90D1-58EBD65475B1}"/>
              </a:ext>
            </a:extLst>
          </p:cNvPr>
          <p:cNvSpPr>
            <a:spLocks noGrp="1"/>
          </p:cNvSpPr>
          <p:nvPr>
            <p:ph type="ctrTitle"/>
          </p:nvPr>
        </p:nvSpPr>
        <p:spPr>
          <a:xfrm>
            <a:off x="616893" y="1238250"/>
            <a:ext cx="7003107" cy="4381500"/>
          </a:xfrm>
        </p:spPr>
        <p:txBody>
          <a:bodyPr anchor="ctr">
            <a:normAutofit/>
          </a:bodyPr>
          <a:lstStyle/>
          <a:p>
            <a:r>
              <a:rPr lang="en-GB" sz="4000">
                <a:latin typeface="Segoe UI" panose="020B0502040204020203" pitchFamily="34" charset="0"/>
                <a:cs typeface="Segoe UI" panose="020B0502040204020203" pitchFamily="34" charset="0"/>
              </a:rPr>
              <a:t>Power Platform </a:t>
            </a:r>
            <a:r>
              <a:rPr lang="en-GB" sz="7200">
                <a:latin typeface="Segoe UI" panose="020B0502040204020203" pitchFamily="34" charset="0"/>
                <a:cs typeface="Segoe UI" panose="020B0502040204020203" pitchFamily="34" charset="0"/>
              </a:rPr>
              <a:t>Architecture Series</a:t>
            </a:r>
          </a:p>
        </p:txBody>
      </p:sp>
      <p:sp>
        <p:nvSpPr>
          <p:cNvPr id="3" name="Subtitle 2">
            <a:extLst>
              <a:ext uri="{FF2B5EF4-FFF2-40B4-BE49-F238E27FC236}">
                <a16:creationId xmlns:a16="http://schemas.microsoft.com/office/drawing/2014/main" id="{BEAE390F-8C2B-4799-B447-4A3101E1AF39}"/>
              </a:ext>
            </a:extLst>
          </p:cNvPr>
          <p:cNvSpPr>
            <a:spLocks noGrp="1"/>
          </p:cNvSpPr>
          <p:nvPr>
            <p:ph type="subTitle" idx="1"/>
          </p:nvPr>
        </p:nvSpPr>
        <p:spPr>
          <a:xfrm>
            <a:off x="8682607" y="1238250"/>
            <a:ext cx="3109344" cy="4381500"/>
          </a:xfrm>
        </p:spPr>
        <p:txBody>
          <a:bodyPr anchor="ctr">
            <a:normAutofit/>
          </a:bodyPr>
          <a:lstStyle/>
          <a:p>
            <a:r>
              <a:rPr lang="en-GB" sz="2400" b="0" i="0">
                <a:solidFill>
                  <a:srgbClr val="000000"/>
                </a:solidFill>
                <a:effectLst/>
                <a:latin typeface="Calibri" panose="020F0502020204030204" pitchFamily="34" charset="0"/>
              </a:rPr>
              <a:t>Power Virtual Agents</a:t>
            </a:r>
            <a:endParaRPr lang="en-GB" sz="2400">
              <a:latin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sign&#10;&#10;Description automatically generated">
            <a:extLst>
              <a:ext uri="{FF2B5EF4-FFF2-40B4-BE49-F238E27FC236}">
                <a16:creationId xmlns:a16="http://schemas.microsoft.com/office/drawing/2014/main" id="{1848CB24-A2A9-4252-9827-1A2A8E7D1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374" y="6114777"/>
            <a:ext cx="1656959" cy="556819"/>
          </a:xfrm>
          <a:prstGeom prst="rect">
            <a:avLst/>
          </a:prstGeom>
        </p:spPr>
      </p:pic>
      <p:sp>
        <p:nvSpPr>
          <p:cNvPr id="28" name="Subtitle 2">
            <a:extLst>
              <a:ext uri="{FF2B5EF4-FFF2-40B4-BE49-F238E27FC236}">
                <a16:creationId xmlns:a16="http://schemas.microsoft.com/office/drawing/2014/main" id="{B660E53B-90CA-44D2-9870-0F474C84F7C1}"/>
              </a:ext>
            </a:extLst>
          </p:cNvPr>
          <p:cNvSpPr txBox="1">
            <a:spLocks/>
          </p:cNvSpPr>
          <p:nvPr/>
        </p:nvSpPr>
        <p:spPr>
          <a:xfrm>
            <a:off x="616893" y="6216513"/>
            <a:ext cx="3000375" cy="45508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atin typeface="Segoe UI" panose="020B0502040204020203" pitchFamily="34" charset="0"/>
                <a:cs typeface="Segoe UI" panose="020B0502040204020203" pitchFamily="34" charset="0"/>
              </a:rPr>
              <a:t>presented by</a:t>
            </a:r>
          </a:p>
        </p:txBody>
      </p:sp>
      <p:pic>
        <p:nvPicPr>
          <p:cNvPr id="6" name="Picture 5">
            <a:extLst>
              <a:ext uri="{FF2B5EF4-FFF2-40B4-BE49-F238E27FC236}">
                <a16:creationId xmlns:a16="http://schemas.microsoft.com/office/drawing/2014/main" id="{3A9904D7-7888-4673-AEA7-8B3BCFD50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719403" y="2588784"/>
            <a:ext cx="3109344" cy="1554672"/>
          </a:xfrm>
          <a:prstGeom prst="rect">
            <a:avLst/>
          </a:prstGeom>
        </p:spPr>
      </p:pic>
    </p:spTree>
    <p:extLst>
      <p:ext uri="{BB962C8B-B14F-4D97-AF65-F5344CB8AC3E}">
        <p14:creationId xmlns:p14="http://schemas.microsoft.com/office/powerpoint/2010/main" val="376382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CAEAF973-502F-4C08-8BCE-4F83B3871EF4}"/>
              </a:ext>
            </a:extLst>
          </p:cNvPr>
          <p:cNvGrpSpPr/>
          <p:nvPr/>
        </p:nvGrpSpPr>
        <p:grpSpPr>
          <a:xfrm>
            <a:off x="2562225" y="4502409"/>
            <a:ext cx="7067550" cy="334370"/>
            <a:chOff x="3429816" y="4681550"/>
            <a:chExt cx="5443255" cy="334370"/>
          </a:xfrm>
        </p:grpSpPr>
        <p:sp>
          <p:nvSpPr>
            <p:cNvPr id="53" name="Rectangle 42">
              <a:extLst>
                <a:ext uri="{FF2B5EF4-FFF2-40B4-BE49-F238E27FC236}">
                  <a16:creationId xmlns:a16="http://schemas.microsoft.com/office/drawing/2014/main" id="{6B94CA6C-6B74-4548-B848-C9E69F68FBB6}"/>
                </a:ext>
              </a:extLst>
            </p:cNvPr>
            <p:cNvSpPr/>
            <p:nvPr/>
          </p:nvSpPr>
          <p:spPr bwMode="auto">
            <a:xfrm flipV="1">
              <a:off x="3429816" y="4686073"/>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D453D2C6-BC9D-4DC5-BE05-955781525424}"/>
                </a:ext>
              </a:extLst>
            </p:cNvPr>
            <p:cNvCxnSpPr>
              <a:cxnSpLocks/>
            </p:cNvCxnSpPr>
            <p:nvPr/>
          </p:nvCxnSpPr>
          <p:spPr>
            <a:xfrm>
              <a:off x="5199808" y="4686072"/>
              <a:ext cx="0" cy="329848"/>
            </a:xfrm>
            <a:prstGeom prst="line">
              <a:avLst/>
            </a:pr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E0E5928-A3C0-40CD-AF8E-74C5583A757B}"/>
                </a:ext>
              </a:extLst>
            </p:cNvPr>
            <p:cNvCxnSpPr>
              <a:cxnSpLocks/>
            </p:cNvCxnSpPr>
            <p:nvPr/>
          </p:nvCxnSpPr>
          <p:spPr>
            <a:xfrm>
              <a:off x="7065580" y="4681550"/>
              <a:ext cx="0" cy="329847"/>
            </a:xfrm>
            <a:prstGeom prst="line">
              <a:avLst/>
            </a:pr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ADFECC4-B95E-4DB1-96B3-C6B5BC155F0B}"/>
              </a:ext>
            </a:extLst>
          </p:cNvPr>
          <p:cNvGrpSpPr/>
          <p:nvPr/>
        </p:nvGrpSpPr>
        <p:grpSpPr>
          <a:xfrm>
            <a:off x="8948993" y="5028535"/>
            <a:ext cx="1371600" cy="1240503"/>
            <a:chOff x="8948993" y="5028535"/>
            <a:chExt cx="1371600" cy="1240503"/>
          </a:xfrm>
        </p:grpSpPr>
        <p:sp>
          <p:nvSpPr>
            <p:cNvPr id="54" name="Rectangle 53">
              <a:extLst>
                <a:ext uri="{FF2B5EF4-FFF2-40B4-BE49-F238E27FC236}">
                  <a16:creationId xmlns:a16="http://schemas.microsoft.com/office/drawing/2014/main" id="{D279005D-B6A4-4CD8-AB41-8E095C6196CA}"/>
                </a:ext>
              </a:extLst>
            </p:cNvPr>
            <p:cNvSpPr/>
            <p:nvPr/>
          </p:nvSpPr>
          <p:spPr bwMode="auto">
            <a:xfrm>
              <a:off x="8948993"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Common</a:t>
              </a:r>
              <a:b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b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Data Service</a:t>
              </a:r>
            </a:p>
          </p:txBody>
        </p:sp>
        <p:pic>
          <p:nvPicPr>
            <p:cNvPr id="56" name="Graphic 55">
              <a:extLst>
                <a:ext uri="{FF2B5EF4-FFF2-40B4-BE49-F238E27FC236}">
                  <a16:creationId xmlns:a16="http://schemas.microsoft.com/office/drawing/2014/main" id="{1AC12484-9024-4D86-8092-437B8830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1207" y="5028535"/>
              <a:ext cx="527174" cy="527172"/>
            </a:xfrm>
            <a:prstGeom prst="rect">
              <a:avLst/>
            </a:prstGeom>
          </p:spPr>
        </p:pic>
      </p:grpSp>
      <p:grpSp>
        <p:nvGrpSpPr>
          <p:cNvPr id="44" name="Group 43">
            <a:extLst>
              <a:ext uri="{FF2B5EF4-FFF2-40B4-BE49-F238E27FC236}">
                <a16:creationId xmlns:a16="http://schemas.microsoft.com/office/drawing/2014/main" id="{5531323A-97C0-49FA-A641-800104E9DEEE}"/>
              </a:ext>
            </a:extLst>
          </p:cNvPr>
          <p:cNvGrpSpPr/>
          <p:nvPr/>
        </p:nvGrpSpPr>
        <p:grpSpPr>
          <a:xfrm>
            <a:off x="1879028" y="4899286"/>
            <a:ext cx="1371600" cy="1369752"/>
            <a:chOff x="1879028" y="4899286"/>
            <a:chExt cx="1371600" cy="1369752"/>
          </a:xfrm>
        </p:grpSpPr>
        <p:sp>
          <p:nvSpPr>
            <p:cNvPr id="55" name="Rectangle 54">
              <a:extLst>
                <a:ext uri="{FF2B5EF4-FFF2-40B4-BE49-F238E27FC236}">
                  <a16:creationId xmlns:a16="http://schemas.microsoft.com/office/drawing/2014/main" id="{09CFBE09-0693-4145-AC12-649C994C526C}"/>
                </a:ext>
              </a:extLst>
            </p:cNvPr>
            <p:cNvSpPr/>
            <p:nvPr/>
          </p:nvSpPr>
          <p:spPr bwMode="auto">
            <a:xfrm>
              <a:off x="1879028"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Data</a:t>
              </a:r>
              <a:b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b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connectors</a:t>
              </a:r>
            </a:p>
          </p:txBody>
        </p:sp>
        <p:sp>
          <p:nvSpPr>
            <p:cNvPr id="58" name="plug" title="Icon of a power plug showing an A to B connection">
              <a:extLst>
                <a:ext uri="{FF2B5EF4-FFF2-40B4-BE49-F238E27FC236}">
                  <a16:creationId xmlns:a16="http://schemas.microsoft.com/office/drawing/2014/main" id="{8D7BA314-4BB1-4B46-894E-91BF0E6CE7B7}"/>
                </a:ext>
              </a:extLst>
            </p:cNvPr>
            <p:cNvSpPr>
              <a:spLocks noChangeAspect="1" noEditPoints="1"/>
            </p:cNvSpPr>
            <p:nvPr/>
          </p:nvSpPr>
          <p:spPr bwMode="auto">
            <a:xfrm>
              <a:off x="2241677" y="4899286"/>
              <a:ext cx="646304" cy="61262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B9C63596-5DA6-493E-BC7C-28DCC53DEFAB}"/>
              </a:ext>
            </a:extLst>
          </p:cNvPr>
          <p:cNvGrpSpPr/>
          <p:nvPr/>
        </p:nvGrpSpPr>
        <p:grpSpPr>
          <a:xfrm>
            <a:off x="6599958" y="4938346"/>
            <a:ext cx="1371600" cy="1330692"/>
            <a:chOff x="6599958" y="4938346"/>
            <a:chExt cx="1371600" cy="1330692"/>
          </a:xfrm>
        </p:grpSpPr>
        <p:pic>
          <p:nvPicPr>
            <p:cNvPr id="59" name="Graphic 58">
              <a:extLst>
                <a:ext uri="{FF2B5EF4-FFF2-40B4-BE49-F238E27FC236}">
                  <a16:creationId xmlns:a16="http://schemas.microsoft.com/office/drawing/2014/main" id="{06F1BE52-42D1-4859-A63D-F12CC380A8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59137" y="4938346"/>
              <a:ext cx="653244" cy="670740"/>
            </a:xfrm>
            <a:prstGeom prst="rect">
              <a:avLst/>
            </a:prstGeom>
          </p:spPr>
        </p:pic>
        <p:sp>
          <p:nvSpPr>
            <p:cNvPr id="67" name="Rectangle 66">
              <a:extLst>
                <a:ext uri="{FF2B5EF4-FFF2-40B4-BE49-F238E27FC236}">
                  <a16:creationId xmlns:a16="http://schemas.microsoft.com/office/drawing/2014/main" id="{5019F559-BECE-4747-8A85-145C9D218C6B}"/>
                </a:ext>
              </a:extLst>
            </p:cNvPr>
            <p:cNvSpPr/>
            <p:nvPr/>
          </p:nvSpPr>
          <p:spPr bwMode="auto">
            <a:xfrm>
              <a:off x="6599958"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AI Builder</a:t>
              </a:r>
            </a:p>
          </p:txBody>
        </p:sp>
      </p:grpSp>
      <p:grpSp>
        <p:nvGrpSpPr>
          <p:cNvPr id="45" name="Group 44">
            <a:extLst>
              <a:ext uri="{FF2B5EF4-FFF2-40B4-BE49-F238E27FC236}">
                <a16:creationId xmlns:a16="http://schemas.microsoft.com/office/drawing/2014/main" id="{21EB340A-833C-454F-BA2E-839AA5DEC3DD}"/>
              </a:ext>
            </a:extLst>
          </p:cNvPr>
          <p:cNvGrpSpPr/>
          <p:nvPr/>
        </p:nvGrpSpPr>
        <p:grpSpPr>
          <a:xfrm>
            <a:off x="4182212" y="5021901"/>
            <a:ext cx="1371600" cy="1247137"/>
            <a:chOff x="4182212" y="5021901"/>
            <a:chExt cx="1371600" cy="1247137"/>
          </a:xfrm>
        </p:grpSpPr>
        <p:grpSp>
          <p:nvGrpSpPr>
            <p:cNvPr id="69" name="Group 68">
              <a:extLst>
                <a:ext uri="{FF2B5EF4-FFF2-40B4-BE49-F238E27FC236}">
                  <a16:creationId xmlns:a16="http://schemas.microsoft.com/office/drawing/2014/main" id="{8918393A-C49D-46CC-9DE1-E7C3EA53D8CC}"/>
                </a:ext>
              </a:extLst>
            </p:cNvPr>
            <p:cNvGrpSpPr/>
            <p:nvPr/>
          </p:nvGrpSpPr>
          <p:grpSpPr>
            <a:xfrm>
              <a:off x="4630379" y="5021901"/>
              <a:ext cx="475266" cy="454817"/>
              <a:chOff x="4939349" y="5201042"/>
              <a:chExt cx="475266" cy="454817"/>
            </a:xfrm>
          </p:grpSpPr>
          <p:sp>
            <p:nvSpPr>
              <p:cNvPr id="63" name="Oval 62">
                <a:extLst>
                  <a:ext uri="{FF2B5EF4-FFF2-40B4-BE49-F238E27FC236}">
                    <a16:creationId xmlns:a16="http://schemas.microsoft.com/office/drawing/2014/main" id="{A0C30EA7-E1B3-41AE-8CC7-833C11DE7905}"/>
                  </a:ext>
                </a:extLst>
              </p:cNvPr>
              <p:cNvSpPr/>
              <p:nvPr/>
            </p:nvSpPr>
            <p:spPr bwMode="auto">
              <a:xfrm>
                <a:off x="4939349" y="5201042"/>
                <a:ext cx="475266"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446B6E2-8517-4C47-8FA2-F00AAD94185F}"/>
                  </a:ext>
                </a:extLst>
              </p:cNvPr>
              <p:cNvSpPr/>
              <p:nvPr/>
            </p:nvSpPr>
            <p:spPr bwMode="auto">
              <a:xfrm>
                <a:off x="5056392" y="5201042"/>
                <a:ext cx="241179"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62EA3F3C-6A5F-4DDD-B40C-5F48A14EF319}"/>
                  </a:ext>
                </a:extLst>
              </p:cNvPr>
              <p:cNvCxnSpPr>
                <a:cxnSpLocks/>
              </p:cNvCxnSpPr>
              <p:nvPr/>
            </p:nvCxnSpPr>
            <p:spPr>
              <a:xfrm>
                <a:off x="4950980" y="5350947"/>
                <a:ext cx="437987"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EC80470-3AE1-4B9E-BFFD-307CF3347592}"/>
                  </a:ext>
                </a:extLst>
              </p:cNvPr>
              <p:cNvCxnSpPr>
                <a:cxnSpLocks/>
              </p:cNvCxnSpPr>
              <p:nvPr/>
            </p:nvCxnSpPr>
            <p:spPr>
              <a:xfrm>
                <a:off x="4950980" y="5508817"/>
                <a:ext cx="45339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C35CD774-B3D7-41E2-BC9E-35FFEDEC2C84}"/>
                </a:ext>
              </a:extLst>
            </p:cNvPr>
            <p:cNvSpPr/>
            <p:nvPr/>
          </p:nvSpPr>
          <p:spPr bwMode="auto">
            <a:xfrm>
              <a:off x="4182212"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Portals</a:t>
              </a:r>
            </a:p>
          </p:txBody>
        </p:sp>
      </p:grpSp>
      <p:grpSp>
        <p:nvGrpSpPr>
          <p:cNvPr id="40" name="Group 39">
            <a:extLst>
              <a:ext uri="{FF2B5EF4-FFF2-40B4-BE49-F238E27FC236}">
                <a16:creationId xmlns:a16="http://schemas.microsoft.com/office/drawing/2014/main" id="{069B27BE-F87C-4A49-834C-C2771E10F69B}"/>
              </a:ext>
            </a:extLst>
          </p:cNvPr>
          <p:cNvGrpSpPr/>
          <p:nvPr/>
        </p:nvGrpSpPr>
        <p:grpSpPr>
          <a:xfrm>
            <a:off x="1015099" y="3679602"/>
            <a:ext cx="10161803" cy="640080"/>
            <a:chOff x="1015099" y="3541701"/>
            <a:chExt cx="10161803" cy="640080"/>
          </a:xfrm>
        </p:grpSpPr>
        <p:sp>
          <p:nvSpPr>
            <p:cNvPr id="15" name="Rectangle 14">
              <a:extLst>
                <a:ext uri="{FF2B5EF4-FFF2-40B4-BE49-F238E27FC236}">
                  <a16:creationId xmlns:a16="http://schemas.microsoft.com/office/drawing/2014/main" id="{0316D266-FFD0-4896-8B6D-C108125A1B5C}"/>
                </a:ext>
              </a:extLst>
            </p:cNvPr>
            <p:cNvSpPr/>
            <p:nvPr/>
          </p:nvSpPr>
          <p:spPr bwMode="auto">
            <a:xfrm>
              <a:off x="1015099" y="3541701"/>
              <a:ext cx="182880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mj-lt"/>
                  <a:ea typeface="Segoe UI" pitchFamily="34" charset="0"/>
                  <a:cs typeface="Segoe UI" pitchFamily="34" charset="0"/>
                </a:rPr>
                <a:t>Power BI</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ea typeface="Segoe UI" pitchFamily="34" charset="0"/>
                  <a:cs typeface="Segoe UI" pitchFamily="34" charset="0"/>
                </a:rPr>
                <a:t>Business analytics</a:t>
              </a:r>
            </a:p>
          </p:txBody>
        </p:sp>
        <p:sp>
          <p:nvSpPr>
            <p:cNvPr id="21" name="Rectangle 20">
              <a:extLst>
                <a:ext uri="{FF2B5EF4-FFF2-40B4-BE49-F238E27FC236}">
                  <a16:creationId xmlns:a16="http://schemas.microsoft.com/office/drawing/2014/main" id="{441B4494-6E38-4E31-B699-537AEE7C9BBC}"/>
                </a:ext>
              </a:extLst>
            </p:cNvPr>
            <p:cNvSpPr/>
            <p:nvPr/>
          </p:nvSpPr>
          <p:spPr bwMode="auto">
            <a:xfrm>
              <a:off x="3294316" y="3541701"/>
              <a:ext cx="2628828"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mj-lt"/>
                  <a:ea typeface="+mn-ea"/>
                  <a:cs typeface="Segoe UI" pitchFamily="34" charset="0"/>
                </a:rPr>
                <a:t>Power Apps</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ea typeface="+mn-ea"/>
                  <a:cs typeface="Segoe UI" pitchFamily="34" charset="0"/>
                </a:rPr>
                <a:t>Application development</a:t>
              </a:r>
            </a:p>
          </p:txBody>
        </p:sp>
        <p:sp>
          <p:nvSpPr>
            <p:cNvPr id="24" name="Rectangle 23">
              <a:extLst>
                <a:ext uri="{FF2B5EF4-FFF2-40B4-BE49-F238E27FC236}">
                  <a16:creationId xmlns:a16="http://schemas.microsoft.com/office/drawing/2014/main" id="{75BAD04C-EF6A-4190-AA65-2748DF7FAF30}"/>
                </a:ext>
              </a:extLst>
            </p:cNvPr>
            <p:cNvSpPr/>
            <p:nvPr/>
          </p:nvSpPr>
          <p:spPr bwMode="auto">
            <a:xfrm>
              <a:off x="6373561" y="3541701"/>
              <a:ext cx="182880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mj-lt"/>
                  <a:ea typeface="+mn-ea"/>
                  <a:cs typeface="Segoe UI" pitchFamily="34" charset="0"/>
                </a:rPr>
                <a:t>Power Automate</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ea typeface="+mn-ea"/>
                  <a:cs typeface="Segoe UI" pitchFamily="34" charset="0"/>
                </a:rPr>
                <a:t>Process automation</a:t>
              </a:r>
            </a:p>
          </p:txBody>
        </p:sp>
        <p:sp>
          <p:nvSpPr>
            <p:cNvPr id="31" name="Rectangle 30">
              <a:extLst>
                <a:ext uri="{FF2B5EF4-FFF2-40B4-BE49-F238E27FC236}">
                  <a16:creationId xmlns:a16="http://schemas.microsoft.com/office/drawing/2014/main" id="{1C2AB203-CFAF-4B26-9C7F-C2701BC98F72}"/>
                </a:ext>
              </a:extLst>
            </p:cNvPr>
            <p:cNvSpPr/>
            <p:nvPr/>
          </p:nvSpPr>
          <p:spPr bwMode="auto">
            <a:xfrm>
              <a:off x="8652778" y="3541701"/>
              <a:ext cx="2524124"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mj-lt"/>
                  <a:ea typeface="+mn-ea"/>
                  <a:cs typeface="Segoe UI" pitchFamily="34" charset="0"/>
                </a:rPr>
                <a:t>Power Virtual Agents</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ea typeface="+mn-ea"/>
                  <a:cs typeface="Segoe UI" pitchFamily="34" charset="0"/>
                </a:rPr>
                <a:t>Intelligent virtual agents</a:t>
              </a:r>
            </a:p>
          </p:txBody>
        </p:sp>
      </p:grpSp>
      <p:cxnSp>
        <p:nvCxnSpPr>
          <p:cNvPr id="51" name="Straight Connector 50">
            <a:extLst>
              <a:ext uri="{FF2B5EF4-FFF2-40B4-BE49-F238E27FC236}">
                <a16:creationId xmlns:a16="http://schemas.microsoft.com/office/drawing/2014/main" id="{103B4CD7-608D-4C45-88B3-769B202FD478}"/>
              </a:ext>
            </a:extLst>
          </p:cNvPr>
          <p:cNvCxnSpPr>
            <a:cxnSpLocks/>
          </p:cNvCxnSpPr>
          <p:nvPr/>
        </p:nvCxnSpPr>
        <p:spPr>
          <a:xfrm>
            <a:off x="2305104" y="2950994"/>
            <a:ext cx="7443734" cy="0"/>
          </a:xfrm>
          <a:prstGeom prst="line">
            <a:avLst/>
          </a:prstGeom>
          <a:ln w="15875">
            <a:solidFill>
              <a:srgbClr val="75757A"/>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2470947B-7682-4DFB-A705-C4ECFB737BF3}"/>
              </a:ext>
            </a:extLst>
          </p:cNvPr>
          <p:cNvGrpSpPr/>
          <p:nvPr/>
        </p:nvGrpSpPr>
        <p:grpSpPr>
          <a:xfrm>
            <a:off x="1403868" y="2420021"/>
            <a:ext cx="1051262" cy="1051262"/>
            <a:chOff x="1779473" y="2250094"/>
            <a:chExt cx="1051262" cy="1051262"/>
          </a:xfrm>
        </p:grpSpPr>
        <p:sp>
          <p:nvSpPr>
            <p:cNvPr id="13" name="Oval 12">
              <a:extLst>
                <a:ext uri="{FF2B5EF4-FFF2-40B4-BE49-F238E27FC236}">
                  <a16:creationId xmlns:a16="http://schemas.microsoft.com/office/drawing/2014/main" id="{6EDC856C-5731-4C34-B122-3AC56561FFA7}"/>
                </a:ext>
              </a:extLst>
            </p:cNvPr>
            <p:cNvSpPr/>
            <p:nvPr/>
          </p:nvSpPr>
          <p:spPr bwMode="auto">
            <a:xfrm>
              <a:off x="1779473" y="2250094"/>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a:ea typeface="+mn-ea"/>
                <a:cs typeface="Segoe UI" pitchFamily="34" charset="0"/>
              </a:endParaRPr>
            </a:p>
          </p:txBody>
        </p:sp>
        <p:grpSp>
          <p:nvGrpSpPr>
            <p:cNvPr id="23" name="Group 22">
              <a:extLst>
                <a:ext uri="{FF2B5EF4-FFF2-40B4-BE49-F238E27FC236}">
                  <a16:creationId xmlns:a16="http://schemas.microsoft.com/office/drawing/2014/main" id="{B23D2DB6-197D-41F6-A79C-5A6AC443F87A}"/>
                </a:ext>
              </a:extLst>
            </p:cNvPr>
            <p:cNvGrpSpPr/>
            <p:nvPr/>
          </p:nvGrpSpPr>
          <p:grpSpPr>
            <a:xfrm>
              <a:off x="2063012" y="2591810"/>
              <a:ext cx="484184" cy="367831"/>
              <a:chOff x="2063012" y="2591810"/>
              <a:chExt cx="484184" cy="367831"/>
            </a:xfrm>
          </p:grpSpPr>
          <p:sp>
            <p:nvSpPr>
              <p:cNvPr id="16" name="Freeform 13">
                <a:extLst>
                  <a:ext uri="{FF2B5EF4-FFF2-40B4-BE49-F238E27FC236}">
                    <a16:creationId xmlns:a16="http://schemas.microsoft.com/office/drawing/2014/main" id="{768DE153-A62D-41CA-B172-45DF7327D325}"/>
                  </a:ext>
                </a:extLst>
              </p:cNvPr>
              <p:cNvSpPr>
                <a:spLocks/>
              </p:cNvSpPr>
              <p:nvPr/>
            </p:nvSpPr>
            <p:spPr bwMode="auto">
              <a:xfrm>
                <a:off x="2063012" y="2591810"/>
                <a:ext cx="484184" cy="319037"/>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17" name="Freeform 14">
                <a:extLst>
                  <a:ext uri="{FF2B5EF4-FFF2-40B4-BE49-F238E27FC236}">
                    <a16:creationId xmlns:a16="http://schemas.microsoft.com/office/drawing/2014/main" id="{64E1E131-0A7F-4191-A36C-D6E9DFB72FFE}"/>
                  </a:ext>
                </a:extLst>
              </p:cNvPr>
              <p:cNvSpPr>
                <a:spLocks/>
              </p:cNvSpPr>
              <p:nvPr/>
            </p:nvSpPr>
            <p:spPr bwMode="auto">
              <a:xfrm>
                <a:off x="2153093" y="2845163"/>
                <a:ext cx="52547" cy="114478"/>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18" name="Freeform 15">
                <a:extLst>
                  <a:ext uri="{FF2B5EF4-FFF2-40B4-BE49-F238E27FC236}">
                    <a16:creationId xmlns:a16="http://schemas.microsoft.com/office/drawing/2014/main" id="{D3ECBE5D-3664-433B-BADD-1E92032F47C7}"/>
                  </a:ext>
                </a:extLst>
              </p:cNvPr>
              <p:cNvSpPr>
                <a:spLocks/>
              </p:cNvSpPr>
              <p:nvPr/>
            </p:nvSpPr>
            <p:spPr bwMode="auto">
              <a:xfrm>
                <a:off x="2235667" y="2747575"/>
                <a:ext cx="54424" cy="212066"/>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19" name="Freeform 16">
                <a:extLst>
                  <a:ext uri="{FF2B5EF4-FFF2-40B4-BE49-F238E27FC236}">
                    <a16:creationId xmlns:a16="http://schemas.microsoft.com/office/drawing/2014/main" id="{0CB78171-CEC5-47F3-9EF7-BF81FEF0738E}"/>
                  </a:ext>
                </a:extLst>
              </p:cNvPr>
              <p:cNvSpPr>
                <a:spLocks/>
              </p:cNvSpPr>
              <p:nvPr/>
            </p:nvSpPr>
            <p:spPr bwMode="auto">
              <a:xfrm>
                <a:off x="2402691" y="2680014"/>
                <a:ext cx="54424" cy="279627"/>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20" name="Freeform 17">
                <a:extLst>
                  <a:ext uri="{FF2B5EF4-FFF2-40B4-BE49-F238E27FC236}">
                    <a16:creationId xmlns:a16="http://schemas.microsoft.com/office/drawing/2014/main" id="{789309BE-3AA9-4692-BEEE-62972F889136}"/>
                  </a:ext>
                </a:extLst>
              </p:cNvPr>
              <p:cNvSpPr>
                <a:spLocks/>
              </p:cNvSpPr>
              <p:nvPr/>
            </p:nvSpPr>
            <p:spPr bwMode="auto">
              <a:xfrm>
                <a:off x="2320117" y="2786986"/>
                <a:ext cx="52547" cy="172655"/>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grpSp>
      <p:grpSp>
        <p:nvGrpSpPr>
          <p:cNvPr id="36" name="Group 35">
            <a:extLst>
              <a:ext uri="{FF2B5EF4-FFF2-40B4-BE49-F238E27FC236}">
                <a16:creationId xmlns:a16="http://schemas.microsoft.com/office/drawing/2014/main" id="{36D66C4A-B06F-4F96-B288-A3077E229700}"/>
              </a:ext>
            </a:extLst>
          </p:cNvPr>
          <p:cNvGrpSpPr/>
          <p:nvPr/>
        </p:nvGrpSpPr>
        <p:grpSpPr>
          <a:xfrm>
            <a:off x="4083099" y="2420022"/>
            <a:ext cx="1051262" cy="1051262"/>
            <a:chOff x="4260718" y="2250095"/>
            <a:chExt cx="1051262" cy="1051262"/>
          </a:xfrm>
        </p:grpSpPr>
        <p:sp>
          <p:nvSpPr>
            <p:cNvPr id="5" name="Oval 4">
              <a:extLst>
                <a:ext uri="{FF2B5EF4-FFF2-40B4-BE49-F238E27FC236}">
                  <a16:creationId xmlns:a16="http://schemas.microsoft.com/office/drawing/2014/main" id="{AAB1F6A0-286E-4048-9B74-D60969D5F23D}"/>
                </a:ext>
              </a:extLst>
            </p:cNvPr>
            <p:cNvSpPr/>
            <p:nvPr/>
          </p:nvSpPr>
          <p:spPr bwMode="auto">
            <a:xfrm>
              <a:off x="4260718" y="2250095"/>
              <a:ext cx="1051262" cy="1051262"/>
            </a:xfrm>
            <a:prstGeom prst="ellipse">
              <a:avLst/>
            </a:prstGeom>
            <a:solidFill>
              <a:srgbClr val="8A2E8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a:ea typeface="+mn-ea"/>
                <a:cs typeface="Segoe UI" pitchFamily="34" charset="0"/>
              </a:endParaRPr>
            </a:p>
          </p:txBody>
        </p:sp>
        <p:grpSp>
          <p:nvGrpSpPr>
            <p:cNvPr id="6" name="Group 4">
              <a:extLst>
                <a:ext uri="{FF2B5EF4-FFF2-40B4-BE49-F238E27FC236}">
                  <a16:creationId xmlns:a16="http://schemas.microsoft.com/office/drawing/2014/main" id="{7432378F-97C8-4AEB-82DA-21347AEA88EB}"/>
                </a:ext>
              </a:extLst>
            </p:cNvPr>
            <p:cNvGrpSpPr>
              <a:grpSpLocks noChangeAspect="1"/>
            </p:cNvGrpSpPr>
            <p:nvPr/>
          </p:nvGrpSpPr>
          <p:grpSpPr bwMode="auto">
            <a:xfrm>
              <a:off x="4546135" y="2590874"/>
              <a:ext cx="480428" cy="369704"/>
              <a:chOff x="2880" y="2176"/>
              <a:chExt cx="256" cy="197"/>
            </a:xfrm>
            <a:solidFill>
              <a:srgbClr val="D2D2D2"/>
            </a:solidFill>
          </p:grpSpPr>
          <p:sp>
            <p:nvSpPr>
              <p:cNvPr id="7" name="Freeform 5">
                <a:extLst>
                  <a:ext uri="{FF2B5EF4-FFF2-40B4-BE49-F238E27FC236}">
                    <a16:creationId xmlns:a16="http://schemas.microsoft.com/office/drawing/2014/main" id="{3DA6F1F9-B4D0-4B6D-B1CA-737C2F6F3DC2}"/>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 name="Freeform 6">
                <a:extLst>
                  <a:ext uri="{FF2B5EF4-FFF2-40B4-BE49-F238E27FC236}">
                    <a16:creationId xmlns:a16="http://schemas.microsoft.com/office/drawing/2014/main" id="{0F354DEF-5341-4E7D-B755-DF23BC64A766}"/>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Freeform 7">
                <a:extLst>
                  <a:ext uri="{FF2B5EF4-FFF2-40B4-BE49-F238E27FC236}">
                    <a16:creationId xmlns:a16="http://schemas.microsoft.com/office/drawing/2014/main" id="{7127517B-70A9-4F05-94D8-9938D9511117}"/>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Freeform 8">
                <a:extLst>
                  <a:ext uri="{FF2B5EF4-FFF2-40B4-BE49-F238E27FC236}">
                    <a16:creationId xmlns:a16="http://schemas.microsoft.com/office/drawing/2014/main" id="{348B09CC-4AC1-486D-AB1B-540186BF9EEA}"/>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 name="Freeform 9">
                <a:extLst>
                  <a:ext uri="{FF2B5EF4-FFF2-40B4-BE49-F238E27FC236}">
                    <a16:creationId xmlns:a16="http://schemas.microsoft.com/office/drawing/2014/main" id="{2228491F-7C18-4493-B18C-AD3D1EB5FE13}"/>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110CF3C7-9F92-479F-A9F5-1B21DF68D6E4}"/>
              </a:ext>
            </a:extLst>
          </p:cNvPr>
          <p:cNvGrpSpPr/>
          <p:nvPr/>
        </p:nvGrpSpPr>
        <p:grpSpPr>
          <a:xfrm>
            <a:off x="6762330" y="2408185"/>
            <a:ext cx="1051262" cy="1051262"/>
            <a:chOff x="6741963" y="2238258"/>
            <a:chExt cx="1051262" cy="1051262"/>
          </a:xfrm>
        </p:grpSpPr>
        <p:sp>
          <p:nvSpPr>
            <p:cNvPr id="25" name="Oval 24">
              <a:extLst>
                <a:ext uri="{FF2B5EF4-FFF2-40B4-BE49-F238E27FC236}">
                  <a16:creationId xmlns:a16="http://schemas.microsoft.com/office/drawing/2014/main" id="{80C280F7-9990-4208-AD10-CF335236D02B}"/>
                </a:ext>
              </a:extLst>
            </p:cNvPr>
            <p:cNvSpPr/>
            <p:nvPr/>
          </p:nvSpPr>
          <p:spPr bwMode="auto">
            <a:xfrm>
              <a:off x="6741963" y="2238258"/>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a:ea typeface="+mn-ea"/>
                <a:cs typeface="Segoe UI" pitchFamily="34" charset="0"/>
              </a:endParaRPr>
            </a:p>
          </p:txBody>
        </p:sp>
        <p:grpSp>
          <p:nvGrpSpPr>
            <p:cNvPr id="26" name="Group 25">
              <a:extLst>
                <a:ext uri="{FF2B5EF4-FFF2-40B4-BE49-F238E27FC236}">
                  <a16:creationId xmlns:a16="http://schemas.microsoft.com/office/drawing/2014/main" id="{D4567BBC-1109-4F17-B645-70E13772912F}"/>
                </a:ext>
              </a:extLst>
            </p:cNvPr>
            <p:cNvGrpSpPr/>
            <p:nvPr/>
          </p:nvGrpSpPr>
          <p:grpSpPr>
            <a:xfrm>
              <a:off x="7005209" y="2564545"/>
              <a:ext cx="524770" cy="398688"/>
              <a:chOff x="-1146792" y="678443"/>
              <a:chExt cx="1017587" cy="773113"/>
            </a:xfrm>
            <a:solidFill>
              <a:srgbClr val="D2D2D2"/>
            </a:solidFill>
          </p:grpSpPr>
          <p:sp>
            <p:nvSpPr>
              <p:cNvPr id="27" name="Freeform 5">
                <a:extLst>
                  <a:ext uri="{FF2B5EF4-FFF2-40B4-BE49-F238E27FC236}">
                    <a16:creationId xmlns:a16="http://schemas.microsoft.com/office/drawing/2014/main" id="{5DCD86B8-BBC0-4C40-B5C8-FE6A7BCC60E2}"/>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spcBef>
                    <a:spcPts val="0"/>
                  </a:spcBef>
                  <a:spcAft>
                    <a:spcPts val="0"/>
                  </a:spcAft>
                  <a:buClrTx/>
                  <a:buSzTx/>
                  <a:buFontTx/>
                  <a:buNone/>
                  <a:tabLst/>
                  <a:defRPr/>
                </a:pPr>
                <a:endParaRPr kumimoji="0" lang="en-US" sz="1920" b="0" i="0" u="none" strike="noStrike" kern="1200" cap="none" spc="0" normalizeH="0" baseline="0" noProof="0">
                  <a:ln>
                    <a:noFill/>
                  </a:ln>
                  <a:effectLst/>
                  <a:uLnTx/>
                  <a:uFillTx/>
                  <a:latin typeface="Segoe UI"/>
                  <a:ea typeface="+mn-ea"/>
                  <a:cs typeface="+mn-cs"/>
                </a:endParaRPr>
              </a:p>
            </p:txBody>
          </p:sp>
          <p:sp>
            <p:nvSpPr>
              <p:cNvPr id="28" name="Freeform 6">
                <a:extLst>
                  <a:ext uri="{FF2B5EF4-FFF2-40B4-BE49-F238E27FC236}">
                    <a16:creationId xmlns:a16="http://schemas.microsoft.com/office/drawing/2014/main" id="{3FE70181-290C-4E8E-830C-E99130414549}"/>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spcBef>
                    <a:spcPts val="0"/>
                  </a:spcBef>
                  <a:spcAft>
                    <a:spcPts val="0"/>
                  </a:spcAft>
                  <a:buClrTx/>
                  <a:buSzTx/>
                  <a:buFontTx/>
                  <a:buNone/>
                  <a:tabLst/>
                  <a:defRPr/>
                </a:pPr>
                <a:endParaRPr kumimoji="0" lang="en-US" sz="1920" b="0" i="0" u="none" strike="noStrike" kern="1200" cap="none" spc="0" normalizeH="0" baseline="0" noProof="0">
                  <a:ln>
                    <a:noFill/>
                  </a:ln>
                  <a:effectLst/>
                  <a:uLnTx/>
                  <a:uFillTx/>
                  <a:latin typeface="Segoe UI"/>
                  <a:ea typeface="+mn-ea"/>
                  <a:cs typeface="+mn-cs"/>
                </a:endParaRPr>
              </a:p>
            </p:txBody>
          </p:sp>
        </p:grpSp>
      </p:grpSp>
      <p:sp>
        <p:nvSpPr>
          <p:cNvPr id="33" name="Rectangle 32">
            <a:extLst>
              <a:ext uri="{FF2B5EF4-FFF2-40B4-BE49-F238E27FC236}">
                <a16:creationId xmlns:a16="http://schemas.microsoft.com/office/drawing/2014/main" id="{7D7F9718-61C7-468F-8163-2EB9268A9284}"/>
              </a:ext>
            </a:extLst>
          </p:cNvPr>
          <p:cNvSpPr/>
          <p:nvPr/>
        </p:nvSpPr>
        <p:spPr>
          <a:xfrm>
            <a:off x="9878" y="1320800"/>
            <a:ext cx="12169862" cy="899886"/>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spcAft>
                <a:spcPts val="300"/>
              </a:spcAft>
              <a:buClrTx/>
              <a:buSzTx/>
              <a:buFontTx/>
              <a:buNone/>
              <a:tabLst/>
              <a:defRPr/>
            </a:pPr>
            <a:r>
              <a:rPr kumimoji="0" lang="en-US" sz="2000" b="0" i="0" u="none" strike="noStrike" kern="1200" cap="none" spc="0" normalizeH="0" baseline="0" noProof="0">
                <a:ln>
                  <a:noFill/>
                </a:ln>
                <a:effectLst/>
                <a:uLnTx/>
                <a:uFillTx/>
                <a:ea typeface="+mn-ea"/>
                <a:cs typeface="Segoe UI Semilight"/>
              </a:rPr>
              <a:t>The low-code platform that spans Office 365, Azure, Dynamics 365, and standalone applications</a:t>
            </a:r>
          </a:p>
          <a:p>
            <a:pPr marL="0" marR="0" lvl="0" indent="0" algn="ctr" defTabSz="913523" rtl="0" eaLnBrk="1" fontAlgn="auto" latinLnBrk="0" hangingPunct="1">
              <a:spcAft>
                <a:spcPts val="300"/>
              </a:spcAft>
              <a:buClrTx/>
              <a:buSzTx/>
              <a:buFontTx/>
              <a:buNone/>
              <a:tabLst/>
              <a:defRPr/>
            </a:pPr>
            <a:r>
              <a:rPr kumimoji="0" lang="en-US" sz="2000" b="1" i="0" u="none" strike="noStrike" kern="1200" cap="none" spc="0" normalizeH="0" baseline="0" noProof="0">
                <a:ln>
                  <a:noFill/>
                </a:ln>
                <a:solidFill>
                  <a:srgbClr val="3C3C41"/>
                </a:solidFill>
                <a:effectLst/>
                <a:uLnTx/>
                <a:uFillTx/>
                <a:latin typeface="+mj-lt"/>
                <a:ea typeface="+mn-ea"/>
                <a:cs typeface="Segoe UI"/>
              </a:rPr>
              <a:t>Innovation anywhere. Unlocks value everywhere.</a:t>
            </a:r>
          </a:p>
        </p:txBody>
      </p:sp>
      <p:sp>
        <p:nvSpPr>
          <p:cNvPr id="4" name="Title 3">
            <a:extLst>
              <a:ext uri="{FF2B5EF4-FFF2-40B4-BE49-F238E27FC236}">
                <a16:creationId xmlns:a16="http://schemas.microsoft.com/office/drawing/2014/main" id="{45880BFB-910B-4AAF-8E03-021BE09DD1FC}"/>
              </a:ext>
            </a:extLst>
          </p:cNvPr>
          <p:cNvSpPr>
            <a:spLocks noGrp="1"/>
          </p:cNvSpPr>
          <p:nvPr>
            <p:ph type="title"/>
          </p:nvPr>
        </p:nvSpPr>
        <p:spPr/>
        <p:txBody>
          <a:bodyPr/>
          <a:lstStyle/>
          <a:p>
            <a:r>
              <a:rPr lang="en-IN"/>
              <a:t>Microsoft Power Platform</a:t>
            </a:r>
          </a:p>
        </p:txBody>
      </p:sp>
      <p:grpSp>
        <p:nvGrpSpPr>
          <p:cNvPr id="74" name="Group 73">
            <a:extLst>
              <a:ext uri="{FF2B5EF4-FFF2-40B4-BE49-F238E27FC236}">
                <a16:creationId xmlns:a16="http://schemas.microsoft.com/office/drawing/2014/main" id="{69955C01-A248-4EA6-8968-E2174BD4BA0B}"/>
              </a:ext>
            </a:extLst>
          </p:cNvPr>
          <p:cNvGrpSpPr/>
          <p:nvPr/>
        </p:nvGrpSpPr>
        <p:grpSpPr>
          <a:xfrm rot="10800000">
            <a:off x="10930986" y="-4"/>
            <a:ext cx="1597358" cy="604900"/>
            <a:chOff x="10334604" y="6155531"/>
            <a:chExt cx="1855015" cy="702471"/>
          </a:xfrm>
        </p:grpSpPr>
        <p:sp>
          <p:nvSpPr>
            <p:cNvPr id="75" name="Freeform: Shape 74">
              <a:extLst>
                <a:ext uri="{FF2B5EF4-FFF2-40B4-BE49-F238E27FC236}">
                  <a16:creationId xmlns:a16="http://schemas.microsoft.com/office/drawing/2014/main" id="{833A4DA0-BF1D-44FE-A604-EE5CF23AFAA6}"/>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B04F20C9-3C83-4C58-8B4B-77EF6C3713E7}"/>
                </a:ext>
              </a:extLst>
            </p:cNvPr>
            <p:cNvSpPr/>
            <p:nvPr/>
          </p:nvSpPr>
          <p:spPr bwMode="auto">
            <a:xfrm>
              <a:off x="10334604" y="6333020"/>
              <a:ext cx="1083778" cy="524982"/>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D4353B32-83E8-4079-825F-4D2560555C9E}"/>
              </a:ext>
            </a:extLst>
          </p:cNvPr>
          <p:cNvGrpSpPr/>
          <p:nvPr/>
        </p:nvGrpSpPr>
        <p:grpSpPr>
          <a:xfrm>
            <a:off x="9389209" y="2420021"/>
            <a:ext cx="1051262" cy="1051262"/>
            <a:chOff x="9389209" y="2289392"/>
            <a:chExt cx="1051262" cy="1051262"/>
          </a:xfrm>
        </p:grpSpPr>
        <p:sp>
          <p:nvSpPr>
            <p:cNvPr id="30" name="Oval 29">
              <a:extLst>
                <a:ext uri="{FF2B5EF4-FFF2-40B4-BE49-F238E27FC236}">
                  <a16:creationId xmlns:a16="http://schemas.microsoft.com/office/drawing/2014/main" id="{C3CCB781-CC53-4196-A1ED-63C23D8354D4}"/>
                </a:ext>
              </a:extLst>
            </p:cNvPr>
            <p:cNvSpPr/>
            <p:nvPr/>
          </p:nvSpPr>
          <p:spPr bwMode="auto">
            <a:xfrm>
              <a:off x="9389209" y="2289392"/>
              <a:ext cx="1051262" cy="1051262"/>
            </a:xfrm>
            <a:prstGeom prst="ellipse">
              <a:avLst/>
            </a:prstGeom>
            <a:solidFill>
              <a:srgbClr val="0B556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70" name="Freeform 5">
              <a:extLst>
                <a:ext uri="{FF2B5EF4-FFF2-40B4-BE49-F238E27FC236}">
                  <a16:creationId xmlns:a16="http://schemas.microsoft.com/office/drawing/2014/main" id="{73E7E50F-F7D3-4473-A94A-8AB60B914A1C}"/>
                </a:ext>
              </a:extLst>
            </p:cNvPr>
            <p:cNvSpPr>
              <a:spLocks noEditPoints="1"/>
            </p:cNvSpPr>
            <p:nvPr/>
          </p:nvSpPr>
          <p:spPr bwMode="auto">
            <a:xfrm>
              <a:off x="9650634" y="2622170"/>
              <a:ext cx="528412" cy="385706"/>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61" name="Group 60">
            <a:extLst>
              <a:ext uri="{FF2B5EF4-FFF2-40B4-BE49-F238E27FC236}">
                <a16:creationId xmlns:a16="http://schemas.microsoft.com/office/drawing/2014/main" id="{B676F52F-3AA3-4C68-A367-35BD98017ABF}"/>
              </a:ext>
            </a:extLst>
          </p:cNvPr>
          <p:cNvGrpSpPr/>
          <p:nvPr/>
        </p:nvGrpSpPr>
        <p:grpSpPr>
          <a:xfrm>
            <a:off x="0" y="6253100"/>
            <a:ext cx="1597358" cy="604900"/>
            <a:chOff x="10334604" y="6155531"/>
            <a:chExt cx="1855015" cy="702471"/>
          </a:xfrm>
        </p:grpSpPr>
        <p:sp>
          <p:nvSpPr>
            <p:cNvPr id="71" name="Freeform: Shape 70">
              <a:extLst>
                <a:ext uri="{FF2B5EF4-FFF2-40B4-BE49-F238E27FC236}">
                  <a16:creationId xmlns:a16="http://schemas.microsoft.com/office/drawing/2014/main" id="{D7D3AEE3-B9A9-46BD-8652-3CA0D36E469D}"/>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DFFA0F32-B8AB-4C7E-B4FC-2884894E0FB7}"/>
                </a:ext>
              </a:extLst>
            </p:cNvPr>
            <p:cNvSpPr/>
            <p:nvPr/>
          </p:nvSpPr>
          <p:spPr bwMode="auto">
            <a:xfrm>
              <a:off x="10334604" y="6333020"/>
              <a:ext cx="1083778" cy="524982"/>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4941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BFA4D0-515E-41CB-A5D7-B960C5B9FCC5}"/>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a:t>Simple data dictionary</a:t>
            </a: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CE7AB0D-E916-4503-992A-733BF6CDE987}"/>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110000"/>
              </a:lnSpc>
              <a:spcAft>
                <a:spcPts val="600"/>
              </a:spcAft>
              <a:buFont typeface="Arial" panose="020B0604020202020204" pitchFamily="34" charset="0"/>
              <a:buChar char="•"/>
            </a:pPr>
            <a:r>
              <a:rPr lang="en-US" sz="1700" err="1"/>
              <a:t>ConversationTranscript</a:t>
            </a:r>
            <a:endParaRPr lang="en-US" sz="1700"/>
          </a:p>
          <a:p>
            <a:pPr lvl="1" indent="-228600">
              <a:lnSpc>
                <a:spcPct val="110000"/>
              </a:lnSpc>
              <a:spcAft>
                <a:spcPts val="600"/>
              </a:spcAft>
              <a:buFont typeface="Arial" panose="020B0604020202020204" pitchFamily="34" charset="0"/>
              <a:buChar char="•"/>
            </a:pPr>
            <a:r>
              <a:rPr lang="en-US" sz="1700"/>
              <a:t>Content (JSON column)</a:t>
            </a:r>
          </a:p>
        </p:txBody>
      </p:sp>
      <p:graphicFrame>
        <p:nvGraphicFramePr>
          <p:cNvPr id="4" name="Table 3">
            <a:extLst>
              <a:ext uri="{FF2B5EF4-FFF2-40B4-BE49-F238E27FC236}">
                <a16:creationId xmlns:a16="http://schemas.microsoft.com/office/drawing/2014/main" id="{C5997CB1-356D-4E69-86DE-AD7A5668C458}"/>
              </a:ext>
            </a:extLst>
          </p:cNvPr>
          <p:cNvGraphicFramePr/>
          <p:nvPr>
            <p:extLst>
              <p:ext uri="{D42A27DB-BD31-4B8C-83A1-F6EECF244321}">
                <p14:modId xmlns:p14="http://schemas.microsoft.com/office/powerpoint/2010/main" val="385407701"/>
              </p:ext>
            </p:extLst>
          </p:nvPr>
        </p:nvGraphicFramePr>
        <p:xfrm>
          <a:off x="4901184" y="1125813"/>
          <a:ext cx="6922009" cy="4706968"/>
        </p:xfrm>
        <a:graphic>
          <a:graphicData uri="http://schemas.openxmlformats.org/drawingml/2006/table">
            <a:tbl>
              <a:tblPr firstRow="1" firstCol="1" bandRow="1"/>
              <a:tblGrid>
                <a:gridCol w="392640">
                  <a:extLst>
                    <a:ext uri="{9D8B030D-6E8A-4147-A177-3AD203B41FA5}">
                      <a16:colId xmlns:a16="http://schemas.microsoft.com/office/drawing/2014/main" val="4218168362"/>
                    </a:ext>
                  </a:extLst>
                </a:gridCol>
                <a:gridCol w="1418581">
                  <a:extLst>
                    <a:ext uri="{9D8B030D-6E8A-4147-A177-3AD203B41FA5}">
                      <a16:colId xmlns:a16="http://schemas.microsoft.com/office/drawing/2014/main" val="2041509715"/>
                    </a:ext>
                  </a:extLst>
                </a:gridCol>
                <a:gridCol w="5110788">
                  <a:extLst>
                    <a:ext uri="{9D8B030D-6E8A-4147-A177-3AD203B41FA5}">
                      <a16:colId xmlns:a16="http://schemas.microsoft.com/office/drawing/2014/main" val="3696761457"/>
                    </a:ext>
                  </a:extLst>
                </a:gridCol>
              </a:tblGrid>
              <a:tr h="203684">
                <a:tc>
                  <a:txBody>
                    <a:bodyPr/>
                    <a:lstStyle/>
                    <a:p>
                      <a:pPr marL="0" marR="0" algn="l" fontAlgn="t">
                        <a:lnSpc>
                          <a:spcPct val="107000"/>
                        </a:lnSpc>
                        <a:spcBef>
                          <a:spcPts val="0"/>
                        </a:spcBef>
                        <a:spcAft>
                          <a:spcPts val="0"/>
                        </a:spcAft>
                      </a:pPr>
                      <a:r>
                        <a:rPr lang="en-US" sz="1000" b="0" i="0" u="none" strike="noStrike">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400" b="0" i="0" u="none" strike="noStrike">
                        <a:effectLst/>
                        <a:latin typeface="Arial" panose="020B0604020202020204" pitchFamily="34" charset="0"/>
                      </a:endParaRPr>
                    </a:p>
                  </a:txBody>
                  <a:tcPr marL="50215" marR="50215" marT="3488"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fontAlgn="t">
                        <a:lnSpc>
                          <a:spcPct val="107000"/>
                        </a:lnSpc>
                        <a:spcBef>
                          <a:spcPts val="0"/>
                        </a:spcBef>
                        <a:spcAft>
                          <a:spcPts val="0"/>
                        </a:spcAft>
                      </a:pPr>
                      <a:r>
                        <a:rPr lang="en-US" sz="1000" b="0" i="0" u="none" strike="noStrike">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Name</a:t>
                      </a:r>
                      <a:endParaRPr lang="en-US" sz="2400" b="0" i="0" u="none" strike="noStrike">
                        <a:effectLst/>
                        <a:latin typeface="Arial" panose="020B0604020202020204" pitchFamily="34" charset="0"/>
                      </a:endParaRPr>
                    </a:p>
                  </a:txBody>
                  <a:tcPr marL="50215" marR="50215" marT="3488"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fontAlgn="t">
                        <a:lnSpc>
                          <a:spcPct val="107000"/>
                        </a:lnSpc>
                        <a:spcBef>
                          <a:spcPts val="0"/>
                        </a:spcBef>
                        <a:spcAft>
                          <a:spcPts val="0"/>
                        </a:spcAft>
                      </a:pPr>
                      <a:r>
                        <a:rPr lang="en-US" sz="1000" b="0" i="0" u="none" strike="noStrike">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2400" b="0" i="0" u="none" strike="noStrike">
                        <a:effectLst/>
                        <a:latin typeface="Arial" panose="020B0604020202020204" pitchFamily="34" charset="0"/>
                      </a:endParaRPr>
                    </a:p>
                  </a:txBody>
                  <a:tcPr marL="50215" marR="50215" marT="3488"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629234742"/>
                  </a:ext>
                </a:extLst>
              </a:tr>
              <a:tr h="203684">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Holds unique guid to identify the activity object.</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662794732"/>
                  </a:ext>
                </a:extLst>
              </a:tr>
              <a:tr h="709700">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1" i="0" u="none" strike="noStrike">
                          <a:effectLst/>
                          <a:latin typeface="Calibri" panose="020F0502020204030204" pitchFamily="34" charset="0"/>
                          <a:ea typeface="Calibri" panose="020F0502020204030204" pitchFamily="34" charset="0"/>
                          <a:cs typeface="Times New Roman" panose="02020603050405020304" pitchFamily="18" charset="0"/>
                        </a:rPr>
                        <a:t>valueType</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Indicator of the type of value stored in activity, this dictates what information is being provided by this activity (</a:t>
                      </a:r>
                      <a:r>
                        <a:rPr lang="en-US" sz="1000" b="0" i="0" u="none" strike="noStrike">
                          <a:effectLst/>
                          <a:latin typeface="Segoe UI" panose="020B0502040204020203" pitchFamily="34" charset="0"/>
                          <a:ea typeface="Times New Roman" panose="02020603050405020304" pitchFamily="18" charset="0"/>
                          <a:cs typeface="Times New Roman" panose="02020603050405020304" pitchFamily="18" charset="0"/>
                        </a:rPr>
                        <a:t>IntentRecognition, Handoff, IntentCandidates, ImpliedSuccess, SessionInfo, ConversationInfo, VariableAssignment</a:t>
                      </a: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US" sz="2400" b="0" i="0" u="none" strike="noStrike">
                        <a:effectLst/>
                        <a:latin typeface="Arial" panose="020B0604020202020204" pitchFamily="34" charset="0"/>
                      </a:endParaRPr>
                    </a:p>
                    <a:p>
                      <a:pPr marL="0" marR="0" algn="l" fontAlgn="t">
                        <a:lnSpc>
                          <a:spcPct val="107000"/>
                        </a:lnSpc>
                        <a:spcBef>
                          <a:spcPts val="0"/>
                        </a:spcBef>
                        <a:spcAft>
                          <a:spcPts val="0"/>
                        </a:spcAft>
                      </a:pPr>
                      <a:r>
                        <a:rPr lang="en-US" sz="1000" b="1"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087859847"/>
                  </a:ext>
                </a:extLst>
              </a:tr>
              <a:tr h="203684">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timestamp</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Timestamp of when activity was generated in epoch</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4169157376"/>
                  </a:ext>
                </a:extLst>
              </a:tr>
              <a:tr h="203684">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1" i="0" u="none" strike="noStrike">
                          <a:effectLst/>
                          <a:latin typeface="Calibri" panose="020F0502020204030204" pitchFamily="34" charset="0"/>
                          <a:ea typeface="Calibri" panose="020F0502020204030204" pitchFamily="34" charset="0"/>
                          <a:cs typeface="Times New Roman" panose="02020603050405020304" pitchFamily="18" charset="0"/>
                        </a:rPr>
                        <a:t>type</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Indicator of the type of activity (ex. message, event, trace)</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04794229"/>
                  </a:ext>
                </a:extLst>
              </a:tr>
              <a:tr h="372356">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replyToId</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 linking activities together, holds the id of the activity that current activity is responding to</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6439550"/>
                  </a:ext>
                </a:extLst>
              </a:tr>
              <a:tr h="541028">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1" i="0" u="none" strike="noStrike">
                          <a:effectLst/>
                          <a:latin typeface="Calibri" panose="020F0502020204030204" pitchFamily="34" charset="0"/>
                          <a:ea typeface="Calibri" panose="020F0502020204030204" pitchFamily="34" charset="0"/>
                          <a:cs typeface="Times New Roman" panose="02020603050405020304" pitchFamily="18" charset="0"/>
                        </a:rPr>
                        <a:t>from</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Contains fields “id” and “role” which stores the id of the invoker and role holds 0 or 1 (0 – activity is coming from bot, 1 – activity is coming from c2 user)</a:t>
                      </a:r>
                      <a:endParaRPr lang="en-US" sz="2400" b="0" i="0" u="none" strike="noStrike">
                        <a:effectLst/>
                        <a:latin typeface="Arial" panose="020B0604020202020204" pitchFamily="34" charset="0"/>
                      </a:endParaRPr>
                    </a:p>
                    <a:p>
                      <a:pPr marL="0" marR="0" algn="l" fontAlgn="t">
                        <a:lnSpc>
                          <a:spcPct val="107000"/>
                        </a:lnSpc>
                        <a:spcBef>
                          <a:spcPts val="0"/>
                        </a:spcBef>
                        <a:spcAft>
                          <a:spcPts val="0"/>
                        </a:spcAft>
                      </a:pPr>
                      <a:r>
                        <a:rPr lang="en-US" sz="1000" b="1"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29243947"/>
                  </a:ext>
                </a:extLst>
              </a:tr>
              <a:tr h="203684">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channelId</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Contains the channel id of where activity is coming from (ex. directline)</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678836502"/>
                  </a:ext>
                </a:extLst>
              </a:tr>
              <a:tr h="203684">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1" i="0" u="none" strike="noStrike">
                          <a:effectLst/>
                          <a:latin typeface="Calibri" panose="020F0502020204030204" pitchFamily="34" charset="0"/>
                          <a:ea typeface="Calibri" panose="020F0502020204030204" pitchFamily="34" charset="0"/>
                          <a:cs typeface="Times New Roman" panose="02020603050405020304" pitchFamily="18" charset="0"/>
                        </a:rPr>
                        <a:t>textFormat</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Format of the text (ex. plain)</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856159551"/>
                  </a:ext>
                </a:extLst>
              </a:tr>
              <a:tr h="372356">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attachments</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Holds any sort of dynamic rich data associated with activity (ex. AdaptiveCards, HeroCards, Carousal data is all stored in attachments)</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485292895"/>
                  </a:ext>
                </a:extLst>
              </a:tr>
              <a:tr h="203684">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1" i="0" u="none" strike="noStrike">
                          <a:effectLst/>
                          <a:latin typeface="Calibri" panose="020F0502020204030204" pitchFamily="34" charset="0"/>
                          <a:ea typeface="Calibri" panose="020F0502020204030204" pitchFamily="34" charset="0"/>
                          <a:cs typeface="Times New Roman" panose="02020603050405020304" pitchFamily="18" charset="0"/>
                        </a:rPr>
                        <a:t>text</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Contains the text for message activities.</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668816230"/>
                  </a:ext>
                </a:extLst>
              </a:tr>
              <a:tr h="372356">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value</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Contains fields specific to activity based off value type, this is where most useful information exists (refer to sample transcripts for context)</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402176310"/>
                  </a:ext>
                </a:extLst>
              </a:tr>
              <a:tr h="709700">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1" i="0" u="none" strike="noStrike">
                          <a:effectLst/>
                          <a:latin typeface="Calibri" panose="020F0502020204030204" pitchFamily="34" charset="0"/>
                          <a:ea typeface="Calibri" panose="020F0502020204030204" pitchFamily="34" charset="0"/>
                          <a:cs typeface="Times New Roman" panose="02020603050405020304" pitchFamily="18" charset="0"/>
                        </a:rPr>
                        <a:t>channeldata</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Contains channel data such as DialogTraceDetail, DialogErrorDetail, VariableDetail (VariableAssignments has more descriptive version of this) and CurrentMessageDetail for message. For events contains cci_trace_id, traceHistory, enableDiagnostics, clientTimestamp, clientActivityId.</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90145958"/>
                  </a:ext>
                </a:extLst>
              </a:tr>
              <a:tr h="203684">
                <a:tc>
                  <a:txBody>
                    <a:bodyPr/>
                    <a:lstStyle/>
                    <a:p>
                      <a:pPr marL="0" marR="0" algn="l" fontAlgn="t">
                        <a:lnSpc>
                          <a:spcPct val="107000"/>
                        </a:lnSpc>
                        <a:spcBef>
                          <a:spcPts val="0"/>
                        </a:spcBef>
                        <a:spcAft>
                          <a:spcPts val="0"/>
                        </a:spcAft>
                      </a:pPr>
                      <a:r>
                        <a:rPr lang="en-US" sz="10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name</a:t>
                      </a:r>
                      <a:endParaRPr lang="en-US" sz="2400" b="0" i="0" u="none" strike="noStrike">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0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Contains the name of the event activity (ex. </a:t>
                      </a:r>
                      <a:r>
                        <a:rPr lang="en-US" sz="1000" b="0"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SetPVAContext</a:t>
                      </a:r>
                      <a:r>
                        <a:rPr lang="en-US" sz="10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2400" b="0" i="0" u="none" strike="noStrike" dirty="0">
                        <a:effectLst/>
                        <a:latin typeface="Arial" panose="020B0604020202020204" pitchFamily="34" charset="0"/>
                      </a:endParaRPr>
                    </a:p>
                  </a:txBody>
                  <a:tcPr marL="50215" marR="50215" marT="3488"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879285619"/>
                  </a:ext>
                </a:extLst>
              </a:tr>
            </a:tbl>
          </a:graphicData>
        </a:graphic>
      </p:graphicFrame>
    </p:spTree>
    <p:extLst>
      <p:ext uri="{BB962C8B-B14F-4D97-AF65-F5344CB8AC3E}">
        <p14:creationId xmlns:p14="http://schemas.microsoft.com/office/powerpoint/2010/main" val="406916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BFA4D0-515E-41CB-A5D7-B960C5B9FCC5}"/>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a:t>Simple data dictionary</a:t>
            </a:r>
          </a:p>
        </p:txBody>
      </p:sp>
      <p:sp>
        <p:nvSpPr>
          <p:cNvPr id="28" name="Rectangle 2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CE7AB0D-E916-4503-992A-733BF6CDE987}"/>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110000"/>
              </a:lnSpc>
              <a:spcAft>
                <a:spcPts val="600"/>
              </a:spcAft>
              <a:buFont typeface="Arial" panose="020B0604020202020204" pitchFamily="34" charset="0"/>
              <a:buChar char="•"/>
            </a:pPr>
            <a:r>
              <a:rPr lang="en-US" sz="1700"/>
              <a:t>ConversationTranscript</a:t>
            </a:r>
          </a:p>
          <a:p>
            <a:pPr lvl="1" indent="-228600">
              <a:lnSpc>
                <a:spcPct val="110000"/>
              </a:lnSpc>
              <a:spcAft>
                <a:spcPts val="600"/>
              </a:spcAft>
              <a:buFont typeface="Arial" panose="020B0604020202020204" pitchFamily="34" charset="0"/>
              <a:buChar char="•"/>
            </a:pPr>
            <a:r>
              <a:rPr lang="en-US" sz="1700"/>
              <a:t>Metadata (JSON column)</a:t>
            </a:r>
          </a:p>
        </p:txBody>
      </p:sp>
      <p:graphicFrame>
        <p:nvGraphicFramePr>
          <p:cNvPr id="6" name="Table 5">
            <a:extLst>
              <a:ext uri="{FF2B5EF4-FFF2-40B4-BE49-F238E27FC236}">
                <a16:creationId xmlns:a16="http://schemas.microsoft.com/office/drawing/2014/main" id="{39F7EA32-0404-4D31-AB8A-28732D8AF45D}"/>
              </a:ext>
            </a:extLst>
          </p:cNvPr>
          <p:cNvGraphicFramePr/>
          <p:nvPr>
            <p:extLst>
              <p:ext uri="{D42A27DB-BD31-4B8C-83A1-F6EECF244321}">
                <p14:modId xmlns:p14="http://schemas.microsoft.com/office/powerpoint/2010/main" val="3382516342"/>
              </p:ext>
            </p:extLst>
          </p:nvPr>
        </p:nvGraphicFramePr>
        <p:xfrm>
          <a:off x="4901184" y="2267167"/>
          <a:ext cx="6922010" cy="2171484"/>
        </p:xfrm>
        <a:graphic>
          <a:graphicData uri="http://schemas.openxmlformats.org/drawingml/2006/table">
            <a:tbl>
              <a:tblPr firstRow="1" firstCol="1" bandRow="1"/>
              <a:tblGrid>
                <a:gridCol w="607549">
                  <a:extLst>
                    <a:ext uri="{9D8B030D-6E8A-4147-A177-3AD203B41FA5}">
                      <a16:colId xmlns:a16="http://schemas.microsoft.com/office/drawing/2014/main" val="1451384346"/>
                    </a:ext>
                  </a:extLst>
                </a:gridCol>
                <a:gridCol w="1667813">
                  <a:extLst>
                    <a:ext uri="{9D8B030D-6E8A-4147-A177-3AD203B41FA5}">
                      <a16:colId xmlns:a16="http://schemas.microsoft.com/office/drawing/2014/main" val="3285379173"/>
                    </a:ext>
                  </a:extLst>
                </a:gridCol>
                <a:gridCol w="4646648">
                  <a:extLst>
                    <a:ext uri="{9D8B030D-6E8A-4147-A177-3AD203B41FA5}">
                      <a16:colId xmlns:a16="http://schemas.microsoft.com/office/drawing/2014/main" val="1383050239"/>
                    </a:ext>
                  </a:extLst>
                </a:gridCol>
              </a:tblGrid>
              <a:tr h="426720">
                <a:tc>
                  <a:txBody>
                    <a:bodyPr/>
                    <a:lstStyle/>
                    <a:p>
                      <a:pPr marL="0" marR="0" algn="l" fontAlgn="t">
                        <a:lnSpc>
                          <a:spcPct val="107000"/>
                        </a:lnSpc>
                        <a:spcBef>
                          <a:spcPts val="0"/>
                        </a:spcBef>
                        <a:spcAft>
                          <a:spcPts val="0"/>
                        </a:spcAft>
                      </a:pPr>
                      <a:r>
                        <a:rPr lang="en-US" sz="1400" b="0" i="0" u="none" strike="noStrike">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400" b="0" i="0" u="none" strike="noStrike">
                        <a:effectLst/>
                        <a:latin typeface="Arial" panose="020B0604020202020204" pitchFamily="34" charset="0"/>
                      </a:endParaRPr>
                    </a:p>
                  </a:txBody>
                  <a:tcPr marL="121173" marR="121173" marT="8416"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fontAlgn="t">
                        <a:lnSpc>
                          <a:spcPct val="107000"/>
                        </a:lnSpc>
                        <a:spcBef>
                          <a:spcPts val="0"/>
                        </a:spcBef>
                        <a:spcAft>
                          <a:spcPts val="0"/>
                        </a:spcAft>
                      </a:pPr>
                      <a:r>
                        <a:rPr lang="en-US" sz="1400" b="0" i="0" u="none" strike="noStrike">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Name</a:t>
                      </a:r>
                      <a:endParaRPr lang="en-US" sz="1400" b="0" i="0" u="none" strike="noStrike">
                        <a:effectLst/>
                        <a:latin typeface="Arial" panose="020B0604020202020204" pitchFamily="34" charset="0"/>
                      </a:endParaRPr>
                    </a:p>
                  </a:txBody>
                  <a:tcPr marL="121173" marR="121173" marT="8416"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fontAlgn="t">
                        <a:lnSpc>
                          <a:spcPct val="107000"/>
                        </a:lnSpc>
                        <a:spcBef>
                          <a:spcPts val="0"/>
                        </a:spcBef>
                        <a:spcAft>
                          <a:spcPts val="0"/>
                        </a:spcAft>
                      </a:pPr>
                      <a:r>
                        <a:rPr lang="en-US" sz="1400" b="0" i="0" u="none" strike="noStrike">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1400" b="0" i="0" u="none" strike="noStrike">
                        <a:effectLst/>
                        <a:latin typeface="Arial" panose="020B0604020202020204" pitchFamily="34" charset="0"/>
                      </a:endParaRPr>
                    </a:p>
                  </a:txBody>
                  <a:tcPr marL="121173" marR="121173" marT="8416"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348319849"/>
                  </a:ext>
                </a:extLst>
              </a:tr>
              <a:tr h="581588">
                <a:tc>
                  <a:txBody>
                    <a:bodyPr/>
                    <a:lstStyle/>
                    <a:p>
                      <a:pPr marL="0" marR="0" algn="l" fontAlgn="t">
                        <a:lnSpc>
                          <a:spcPct val="107000"/>
                        </a:lnSpc>
                        <a:spcBef>
                          <a:spcPts val="0"/>
                        </a:spcBef>
                        <a:spcAft>
                          <a:spcPts val="0"/>
                        </a:spcAft>
                      </a:pPr>
                      <a:r>
                        <a:rPr lang="en-US" sz="14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1400" b="0" i="0" u="none" strike="noStrike">
                        <a:effectLst/>
                        <a:latin typeface="Arial" panose="020B0604020202020204" pitchFamily="34" charset="0"/>
                      </a:endParaRPr>
                    </a:p>
                  </a:txBody>
                  <a:tcPr marL="121173" marR="121173" marT="8416"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4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BotId</a:t>
                      </a:r>
                      <a:endParaRPr lang="en-US" sz="1400" b="0" i="0" u="none" strike="noStrike">
                        <a:effectLst/>
                        <a:latin typeface="Arial" panose="020B0604020202020204" pitchFamily="34" charset="0"/>
                      </a:endParaRPr>
                    </a:p>
                  </a:txBody>
                  <a:tcPr marL="121173" marR="121173" marT="8416"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 of the bot that the conversation entry is coming from</a:t>
                      </a:r>
                      <a:endParaRPr lang="en-US" sz="1400" b="0" i="0" u="none" strike="noStrike">
                        <a:effectLst/>
                        <a:latin typeface="Arial" panose="020B0604020202020204" pitchFamily="34" charset="0"/>
                      </a:endParaRPr>
                    </a:p>
                  </a:txBody>
                  <a:tcPr marL="121173" marR="121173" marT="8416"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3334030638"/>
                  </a:ext>
                </a:extLst>
              </a:tr>
              <a:tr h="581588">
                <a:tc>
                  <a:txBody>
                    <a:bodyPr/>
                    <a:lstStyle/>
                    <a:p>
                      <a:pPr marL="0" marR="0" algn="l" fontAlgn="t">
                        <a:lnSpc>
                          <a:spcPct val="107000"/>
                        </a:lnSpc>
                        <a:spcBef>
                          <a:spcPts val="0"/>
                        </a:spcBef>
                        <a:spcAft>
                          <a:spcPts val="0"/>
                        </a:spcAft>
                      </a:pPr>
                      <a:r>
                        <a:rPr lang="en-US" sz="14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1400" b="0" i="0" u="none" strike="noStrike">
                        <a:effectLst/>
                        <a:latin typeface="Arial" panose="020B0604020202020204" pitchFamily="34" charset="0"/>
                      </a:endParaRPr>
                    </a:p>
                  </a:txBody>
                  <a:tcPr marL="121173" marR="121173" marT="8416"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400" b="1" i="0" u="none" strike="noStrike">
                          <a:effectLst/>
                          <a:latin typeface="Calibri" panose="020F0502020204030204" pitchFamily="34" charset="0"/>
                          <a:ea typeface="Calibri" panose="020F0502020204030204" pitchFamily="34" charset="0"/>
                          <a:cs typeface="Times New Roman" panose="02020603050405020304" pitchFamily="18" charset="0"/>
                        </a:rPr>
                        <a:t>AADTenantId</a:t>
                      </a:r>
                      <a:endParaRPr lang="en-US" sz="1400" b="0" i="0" u="none" strike="noStrike">
                        <a:effectLst/>
                        <a:latin typeface="Arial" panose="020B0604020202020204" pitchFamily="34" charset="0"/>
                      </a:endParaRPr>
                    </a:p>
                  </a:txBody>
                  <a:tcPr marL="121173" marR="121173" marT="8416"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400" b="0" i="0" u="none" strike="noStrike">
                          <a:effectLst/>
                          <a:latin typeface="Calibri" panose="020F0502020204030204" pitchFamily="34" charset="0"/>
                          <a:ea typeface="Calibri" panose="020F0502020204030204" pitchFamily="34" charset="0"/>
                          <a:cs typeface="Times New Roman" panose="02020603050405020304" pitchFamily="18" charset="0"/>
                        </a:rPr>
                        <a:t>ID of the tenant that the conversation entry is coming from</a:t>
                      </a:r>
                      <a:endParaRPr lang="en-US" sz="1400" b="0" i="0" u="none" strike="noStrike">
                        <a:effectLst/>
                        <a:latin typeface="Arial" panose="020B0604020202020204" pitchFamily="34" charset="0"/>
                      </a:endParaRPr>
                    </a:p>
                  </a:txBody>
                  <a:tcPr marL="121173" marR="121173" marT="8416"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4043333858"/>
                  </a:ext>
                </a:extLst>
              </a:tr>
              <a:tr h="581588">
                <a:tc>
                  <a:txBody>
                    <a:bodyPr/>
                    <a:lstStyle/>
                    <a:p>
                      <a:pPr marL="0" marR="0" algn="l" fontAlgn="t">
                        <a:lnSpc>
                          <a:spcPct val="107000"/>
                        </a:lnSpc>
                        <a:spcBef>
                          <a:spcPts val="0"/>
                        </a:spcBef>
                        <a:spcAft>
                          <a:spcPts val="0"/>
                        </a:spcAft>
                      </a:pPr>
                      <a:r>
                        <a:rPr lang="en-US" sz="14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1400" b="0" i="0" u="none" strike="noStrike">
                        <a:effectLst/>
                        <a:latin typeface="Arial" panose="020B0604020202020204" pitchFamily="34" charset="0"/>
                      </a:endParaRPr>
                    </a:p>
                  </a:txBody>
                  <a:tcPr marL="121173" marR="121173" marT="8416"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4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BotName</a:t>
                      </a:r>
                      <a:endParaRPr lang="en-US" sz="1400" b="0" i="0" u="none" strike="noStrike">
                        <a:effectLst/>
                        <a:latin typeface="Arial" panose="020B0604020202020204" pitchFamily="34" charset="0"/>
                      </a:endParaRPr>
                    </a:p>
                  </a:txBody>
                  <a:tcPr marL="121173" marR="121173" marT="8416"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4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Name of the bot that the conversation entry is coming from</a:t>
                      </a:r>
                      <a:endParaRPr lang="en-US" sz="1400" b="0" i="0" u="none" strike="noStrike" dirty="0">
                        <a:effectLst/>
                        <a:latin typeface="Arial" panose="020B0604020202020204" pitchFamily="34" charset="0"/>
                      </a:endParaRPr>
                    </a:p>
                  </a:txBody>
                  <a:tcPr marL="121173" marR="121173" marT="8416"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3632974630"/>
                  </a:ext>
                </a:extLst>
              </a:tr>
            </a:tbl>
          </a:graphicData>
        </a:graphic>
      </p:graphicFrame>
    </p:spTree>
    <p:extLst>
      <p:ext uri="{BB962C8B-B14F-4D97-AF65-F5344CB8AC3E}">
        <p14:creationId xmlns:p14="http://schemas.microsoft.com/office/powerpoint/2010/main" val="250668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A4D0-515E-41CB-A5D7-B960C5B9FCC5}"/>
              </a:ext>
            </a:extLst>
          </p:cNvPr>
          <p:cNvSpPr>
            <a:spLocks noGrp="1"/>
          </p:cNvSpPr>
          <p:nvPr>
            <p:ph type="title"/>
          </p:nvPr>
        </p:nvSpPr>
        <p:spPr/>
        <p:txBody>
          <a:bodyPr/>
          <a:lstStyle/>
          <a:p>
            <a:r>
              <a:rPr lang="en-US"/>
              <a:t>Sample transcripts</a:t>
            </a:r>
          </a:p>
        </p:txBody>
      </p:sp>
      <p:sp>
        <p:nvSpPr>
          <p:cNvPr id="5" name="TextBox 4">
            <a:extLst>
              <a:ext uri="{FF2B5EF4-FFF2-40B4-BE49-F238E27FC236}">
                <a16:creationId xmlns:a16="http://schemas.microsoft.com/office/drawing/2014/main" id="{3C618C33-88A6-4DA1-9BD1-FBD14DABD4E4}"/>
              </a:ext>
            </a:extLst>
          </p:cNvPr>
          <p:cNvSpPr txBox="1"/>
          <p:nvPr/>
        </p:nvSpPr>
        <p:spPr>
          <a:xfrm>
            <a:off x="6783455" y="1948071"/>
            <a:ext cx="4616727" cy="4647426"/>
          </a:xfrm>
          <a:prstGeom prst="rect">
            <a:avLst/>
          </a:prstGeom>
          <a:noFill/>
        </p:spPr>
        <p:txBody>
          <a:bodyPr wrap="square">
            <a:spAutoFit/>
          </a:bodyPr>
          <a:lstStyle/>
          <a:p>
            <a:r>
              <a:rPr lang="en-US" sz="1600"/>
              <a:t> </a:t>
            </a:r>
            <a:r>
              <a:rPr lang="en-US" sz="1200"/>
              <a:t>{</a:t>
            </a:r>
          </a:p>
          <a:p>
            <a:r>
              <a:rPr lang="en-US" sz="1200"/>
              <a:t>            "</a:t>
            </a:r>
            <a:r>
              <a:rPr lang="en-US" sz="1200" err="1"/>
              <a:t>valueType</a:t>
            </a:r>
            <a:r>
              <a:rPr lang="en-US" sz="1200"/>
              <a:t>": </a:t>
            </a:r>
            <a:r>
              <a:rPr lang="en-US" sz="1200">
                <a:highlight>
                  <a:srgbClr val="FFFF00"/>
                </a:highlight>
              </a:rPr>
              <a:t>"</a:t>
            </a:r>
            <a:r>
              <a:rPr lang="en-US" sz="1200" err="1">
                <a:highlight>
                  <a:srgbClr val="FFFF00"/>
                </a:highlight>
              </a:rPr>
              <a:t>IntentRecognition</a:t>
            </a:r>
            <a:r>
              <a:rPr lang="en-US" sz="1200">
                <a:highlight>
                  <a:srgbClr val="FFFF00"/>
                </a:highlight>
              </a:rPr>
              <a:t>",</a:t>
            </a:r>
          </a:p>
          <a:p>
            <a:r>
              <a:rPr lang="en-US" sz="1200"/>
              <a:t>            "id": "07425350369244079f8c5b9326142707",</a:t>
            </a:r>
          </a:p>
          <a:p>
            <a:r>
              <a:rPr lang="en-US" sz="1200"/>
              <a:t>            "type": "trace",</a:t>
            </a:r>
          </a:p>
          <a:p>
            <a:r>
              <a:rPr lang="en-US" sz="1200"/>
              <a:t>            "timestamp": 1609159803,</a:t>
            </a:r>
          </a:p>
          <a:p>
            <a:r>
              <a:rPr lang="en-US" sz="1200"/>
              <a:t>            "from": {</a:t>
            </a:r>
          </a:p>
          <a:p>
            <a:r>
              <a:rPr lang="en-US" sz="1200"/>
              <a:t>                "id": "4ff169d3-62a1-0f9d-0399-bede5aefbcdf",</a:t>
            </a:r>
          </a:p>
          <a:p>
            <a:r>
              <a:rPr lang="en-US" sz="1200"/>
              <a:t>                "role": 0</a:t>
            </a:r>
          </a:p>
          <a:p>
            <a:r>
              <a:rPr lang="en-US" sz="1200"/>
              <a:t>            },</a:t>
            </a:r>
          </a:p>
          <a:p>
            <a:r>
              <a:rPr lang="en-US" sz="1200"/>
              <a:t>            "</a:t>
            </a:r>
            <a:r>
              <a:rPr lang="en-US" sz="1200" err="1"/>
              <a:t>channelId</a:t>
            </a:r>
            <a:r>
              <a:rPr lang="en-US" sz="1200"/>
              <a:t>": null,</a:t>
            </a:r>
          </a:p>
          <a:p>
            <a:r>
              <a:rPr lang="en-US" sz="1200"/>
              <a:t>            "attachments": [],</a:t>
            </a:r>
          </a:p>
          <a:p>
            <a:r>
              <a:rPr lang="en-US" sz="1200"/>
              <a:t>            "</a:t>
            </a:r>
            <a:r>
              <a:rPr lang="en-US" sz="1200" err="1"/>
              <a:t>replyToId</a:t>
            </a:r>
            <a:r>
              <a:rPr lang="en-US" sz="1200"/>
              <a:t>": "UO08fkburIDd6ulH3zPGv-j|0000000",</a:t>
            </a:r>
          </a:p>
          <a:p>
            <a:r>
              <a:rPr lang="en-US" sz="1200"/>
              <a:t>            "value": {</a:t>
            </a:r>
          </a:p>
          <a:p>
            <a:r>
              <a:rPr lang="en-US" sz="1200"/>
              <a:t>                "</a:t>
            </a:r>
            <a:r>
              <a:rPr lang="en-US" sz="1200" err="1"/>
              <a:t>intentId</a:t>
            </a:r>
            <a:r>
              <a:rPr lang="en-US" sz="1200"/>
              <a:t>": "new_topic_9186cfbc77064d319068e183d33e63cd",</a:t>
            </a:r>
          </a:p>
          <a:p>
            <a:r>
              <a:rPr lang="en-US" sz="1200"/>
              <a:t>                "</a:t>
            </a:r>
            <a:r>
              <a:rPr lang="en-US" sz="1200" err="1"/>
              <a:t>intentScore</a:t>
            </a:r>
            <a:r>
              <a:rPr lang="en-US" sz="1200"/>
              <a:t>": {</a:t>
            </a:r>
          </a:p>
          <a:p>
            <a:r>
              <a:rPr lang="en-US" sz="1200"/>
              <a:t>                    "score": 1.0,</a:t>
            </a:r>
          </a:p>
          <a:p>
            <a:r>
              <a:rPr lang="en-US" sz="1200"/>
              <a:t>                    "Type": 1,</a:t>
            </a:r>
          </a:p>
          <a:p>
            <a:r>
              <a:rPr lang="en-US" sz="1200"/>
              <a:t>                    "Title": "</a:t>
            </a:r>
            <a:r>
              <a:rPr lang="en-US" sz="1200">
                <a:highlight>
                  <a:srgbClr val="FFFF00"/>
                </a:highlight>
              </a:rPr>
              <a:t>Test topic with skill, auth and flow</a:t>
            </a:r>
            <a:r>
              <a:rPr lang="en-US" sz="1200"/>
              <a:t>"</a:t>
            </a:r>
          </a:p>
          <a:p>
            <a:r>
              <a:rPr lang="en-US" sz="1200"/>
              <a:t>                },</a:t>
            </a:r>
          </a:p>
          <a:p>
            <a:r>
              <a:rPr lang="en-US" sz="1200"/>
              <a:t>                "</a:t>
            </a:r>
            <a:r>
              <a:rPr lang="en-US" sz="1200" err="1"/>
              <a:t>triggerUtterance</a:t>
            </a:r>
            <a:r>
              <a:rPr lang="en-US" sz="1200"/>
              <a:t>": </a:t>
            </a:r>
            <a:r>
              <a:rPr lang="en-US" sz="1200">
                <a:highlight>
                  <a:srgbClr val="FFFF00"/>
                </a:highlight>
              </a:rPr>
              <a:t>"test</a:t>
            </a:r>
            <a:r>
              <a:rPr lang="en-US" sz="1200"/>
              <a:t>",</a:t>
            </a:r>
          </a:p>
          <a:p>
            <a:r>
              <a:rPr lang="en-US" sz="1200"/>
              <a:t>                "</a:t>
            </a:r>
            <a:r>
              <a:rPr lang="en-US" sz="1200" err="1"/>
              <a:t>normalizedTriggerUtterance</a:t>
            </a:r>
            <a:r>
              <a:rPr lang="en-US" sz="1200"/>
              <a:t>": "test"</a:t>
            </a:r>
          </a:p>
          <a:p>
            <a:r>
              <a:rPr lang="en-US" sz="1200"/>
              <a:t>            }</a:t>
            </a:r>
          </a:p>
          <a:p>
            <a:r>
              <a:rPr lang="en-US" sz="1400"/>
              <a:t>        },</a:t>
            </a:r>
          </a:p>
        </p:txBody>
      </p:sp>
      <p:sp>
        <p:nvSpPr>
          <p:cNvPr id="6" name="TextBox 5">
            <a:extLst>
              <a:ext uri="{FF2B5EF4-FFF2-40B4-BE49-F238E27FC236}">
                <a16:creationId xmlns:a16="http://schemas.microsoft.com/office/drawing/2014/main" id="{D0D40EC2-CDF4-4BBA-80D6-316DE4B04B26}"/>
              </a:ext>
            </a:extLst>
          </p:cNvPr>
          <p:cNvSpPr txBox="1"/>
          <p:nvPr/>
        </p:nvSpPr>
        <p:spPr>
          <a:xfrm>
            <a:off x="631135" y="2335696"/>
            <a:ext cx="4989443" cy="2031325"/>
          </a:xfrm>
          <a:prstGeom prst="rect">
            <a:avLst/>
          </a:prstGeom>
          <a:noFill/>
        </p:spPr>
        <p:txBody>
          <a:bodyPr wrap="square" rtlCol="0">
            <a:spAutoFit/>
          </a:bodyPr>
          <a:lstStyle/>
          <a:p>
            <a:r>
              <a:rPr lang="en-US"/>
              <a:t>Sample transcripts help you to understand the various attributes captured in the conversation transcript that you can parse and leverage for your custom metrics.</a:t>
            </a:r>
          </a:p>
          <a:p>
            <a:endParaRPr lang="en-US"/>
          </a:p>
          <a:p>
            <a:r>
              <a:rPr lang="en-US" sz="1800"/>
              <a:t>You can refer to more sample transcripts </a:t>
            </a:r>
            <a:r>
              <a:rPr lang="en-US" sz="1800">
                <a:hlinkClick r:id="rId2"/>
              </a:rPr>
              <a:t>here</a:t>
            </a:r>
            <a:endParaRPr lang="en-US" sz="1800"/>
          </a:p>
          <a:p>
            <a:endParaRPr lang="en-US"/>
          </a:p>
        </p:txBody>
      </p:sp>
    </p:spTree>
    <p:extLst>
      <p:ext uri="{BB962C8B-B14F-4D97-AF65-F5344CB8AC3E}">
        <p14:creationId xmlns:p14="http://schemas.microsoft.com/office/powerpoint/2010/main" val="181875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7BA151-6EF2-4516-91A9-BC62808E6B2B}"/>
              </a:ext>
            </a:extLst>
          </p:cNvPr>
          <p:cNvSpPr>
            <a:spLocks noGrp="1"/>
          </p:cNvSpPr>
          <p:nvPr>
            <p:ph type="title"/>
          </p:nvPr>
        </p:nvSpPr>
        <p:spPr>
          <a:xfrm>
            <a:off x="841247" y="978619"/>
            <a:ext cx="3410712" cy="1106424"/>
          </a:xfrm>
        </p:spPr>
        <p:txBody>
          <a:bodyPr>
            <a:normAutofit/>
          </a:bodyPr>
          <a:lstStyle/>
          <a:p>
            <a:r>
              <a:rPr lang="en-US" sz="2800"/>
              <a:t>Custom Analytics solution</a:t>
            </a:r>
          </a:p>
        </p:txBody>
      </p:sp>
      <p:sp>
        <p:nvSpPr>
          <p:cNvPr id="16"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875FA6-E81F-4699-BB9F-1B928413F868}"/>
              </a:ext>
            </a:extLst>
          </p:cNvPr>
          <p:cNvSpPr>
            <a:spLocks noGrp="1"/>
          </p:cNvSpPr>
          <p:nvPr>
            <p:ph idx="1"/>
          </p:nvPr>
        </p:nvSpPr>
        <p:spPr>
          <a:xfrm>
            <a:off x="841248" y="2252870"/>
            <a:ext cx="3412219" cy="3560251"/>
          </a:xfrm>
        </p:spPr>
        <p:txBody>
          <a:bodyPr>
            <a:normAutofit/>
          </a:bodyPr>
          <a:lstStyle/>
          <a:p>
            <a:pPr>
              <a:lnSpc>
                <a:spcPct val="100000"/>
              </a:lnSpc>
            </a:pPr>
            <a:r>
              <a:rPr lang="en-US" sz="1400"/>
              <a:t>Open-source solution to help customers build custom reports</a:t>
            </a:r>
          </a:p>
          <a:p>
            <a:pPr>
              <a:lnSpc>
                <a:spcPct val="100000"/>
              </a:lnSpc>
            </a:pPr>
            <a:r>
              <a:rPr lang="en-US" sz="1400"/>
              <a:t>Share bot data within your organization</a:t>
            </a:r>
          </a:p>
          <a:p>
            <a:pPr>
              <a:lnSpc>
                <a:spcPct val="100000"/>
              </a:lnSpc>
            </a:pPr>
            <a:r>
              <a:rPr lang="en-US" sz="1400"/>
              <a:t>Built using Power BI Desktop &amp; DataFlows</a:t>
            </a:r>
          </a:p>
          <a:p>
            <a:pPr>
              <a:lnSpc>
                <a:spcPct val="100000"/>
              </a:lnSpc>
            </a:pPr>
            <a:r>
              <a:rPr lang="en-US" sz="1400"/>
              <a:t>Supports all bots in one environment</a:t>
            </a:r>
          </a:p>
          <a:p>
            <a:pPr>
              <a:lnSpc>
                <a:spcPct val="100000"/>
              </a:lnSpc>
            </a:pPr>
            <a:r>
              <a:rPr lang="en-US" sz="1400"/>
              <a:t>Contains all trace data</a:t>
            </a:r>
          </a:p>
          <a:p>
            <a:pPr>
              <a:lnSpc>
                <a:spcPct val="100000"/>
              </a:lnSpc>
            </a:pPr>
            <a:r>
              <a:rPr lang="en-US" sz="1400"/>
              <a:t>Can scale to very large bots using Azure Data Lake and Azure Synapse</a:t>
            </a:r>
          </a:p>
          <a:p>
            <a:pPr>
              <a:lnSpc>
                <a:spcPct val="100000"/>
              </a:lnSpc>
            </a:pPr>
            <a:r>
              <a:rPr lang="en-US" sz="1400">
                <a:hlinkClick r:id="rId2"/>
              </a:rPr>
              <a:t>http://aka.ms/pvaanalytics</a:t>
            </a:r>
            <a:r>
              <a:rPr lang="en-US" sz="1400"/>
              <a:t> </a:t>
            </a:r>
          </a:p>
          <a:p>
            <a:pPr>
              <a:lnSpc>
                <a:spcPct val="100000"/>
              </a:lnSpc>
            </a:pPr>
            <a:endParaRPr lang="en-US" sz="1400"/>
          </a:p>
        </p:txBody>
      </p:sp>
      <p:pic>
        <p:nvPicPr>
          <p:cNvPr id="7" name="Picture 6">
            <a:extLst>
              <a:ext uri="{FF2B5EF4-FFF2-40B4-BE49-F238E27FC236}">
                <a16:creationId xmlns:a16="http://schemas.microsoft.com/office/drawing/2014/main" id="{0E1F5335-4D7E-4B6C-A3B6-E735686D746B}"/>
              </a:ext>
            </a:extLst>
          </p:cNvPr>
          <p:cNvPicPr>
            <a:picLocks noChangeAspect="1"/>
          </p:cNvPicPr>
          <p:nvPr/>
        </p:nvPicPr>
        <p:blipFill>
          <a:blip r:embed="rId3"/>
          <a:stretch>
            <a:fillRect/>
          </a:stretch>
        </p:blipFill>
        <p:spPr>
          <a:xfrm>
            <a:off x="5120640" y="1672895"/>
            <a:ext cx="6656832" cy="3411626"/>
          </a:xfrm>
          <a:prstGeom prst="rect">
            <a:avLst/>
          </a:prstGeom>
        </p:spPr>
      </p:pic>
    </p:spTree>
    <p:extLst>
      <p:ext uri="{BB962C8B-B14F-4D97-AF65-F5344CB8AC3E}">
        <p14:creationId xmlns:p14="http://schemas.microsoft.com/office/powerpoint/2010/main" val="19457181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p:txBody>
          <a:bodyPr>
            <a:normAutofit/>
          </a:bodyPr>
          <a:lstStyle/>
          <a:p>
            <a:r>
              <a:rPr lang="en-US"/>
              <a:t>Know the topics that can introduce complexity and potential risk into your projects:</a:t>
            </a:r>
          </a:p>
          <a:p>
            <a:pPr lvl="1"/>
            <a:r>
              <a:rPr lang="en-US"/>
              <a:t>Omni-channel integration</a:t>
            </a:r>
          </a:p>
          <a:p>
            <a:pPr lvl="1"/>
            <a:r>
              <a:rPr lang="en-US"/>
              <a:t>Fall back</a:t>
            </a:r>
          </a:p>
          <a:p>
            <a:pPr lvl="1"/>
            <a:r>
              <a:rPr lang="en-US"/>
              <a:t>Custom Canvas</a:t>
            </a:r>
          </a:p>
          <a:p>
            <a:pPr lvl="1"/>
            <a:r>
              <a:rPr lang="en-US"/>
              <a:t>Single Sign on</a:t>
            </a:r>
          </a:p>
          <a:p>
            <a:pPr lvl="1"/>
            <a:r>
              <a:rPr lang="en-US"/>
              <a:t>Advanced Analytics</a:t>
            </a:r>
          </a:p>
          <a:p>
            <a:r>
              <a:rPr lang="en-US"/>
              <a:t>Understand tools and techniques for mitigating potential issues.</a:t>
            </a:r>
          </a:p>
          <a:p>
            <a:endParaRPr lang="en-US"/>
          </a:p>
        </p:txBody>
      </p:sp>
    </p:spTree>
    <p:extLst>
      <p:ext uri="{BB962C8B-B14F-4D97-AF65-F5344CB8AC3E}">
        <p14:creationId xmlns:p14="http://schemas.microsoft.com/office/powerpoint/2010/main" val="345846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1">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43">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45">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397833-6CD0-406C-90D1-58EBD65475B1}"/>
              </a:ext>
            </a:extLst>
          </p:cNvPr>
          <p:cNvSpPr>
            <a:spLocks noGrp="1"/>
          </p:cNvSpPr>
          <p:nvPr>
            <p:ph type="ctrTitle"/>
          </p:nvPr>
        </p:nvSpPr>
        <p:spPr>
          <a:xfrm>
            <a:off x="616893" y="1238250"/>
            <a:ext cx="7003107" cy="4381500"/>
          </a:xfrm>
        </p:spPr>
        <p:txBody>
          <a:bodyPr anchor="ctr">
            <a:normAutofit/>
          </a:bodyPr>
          <a:lstStyle/>
          <a:p>
            <a:r>
              <a:rPr lang="en-GB" sz="4000">
                <a:latin typeface="Segoe UI" panose="020B0502040204020203" pitchFamily="34" charset="0"/>
                <a:cs typeface="Segoe UI" panose="020B0502040204020203" pitchFamily="34" charset="0"/>
              </a:rPr>
              <a:t>Power Platform </a:t>
            </a:r>
            <a:r>
              <a:rPr lang="en-GB" sz="7200">
                <a:latin typeface="Segoe UI" panose="020B0502040204020203" pitchFamily="34" charset="0"/>
                <a:cs typeface="Segoe UI" panose="020B0502040204020203" pitchFamily="34" charset="0"/>
              </a:rPr>
              <a:t>Architecture Series</a:t>
            </a:r>
          </a:p>
        </p:txBody>
      </p:sp>
      <p:sp>
        <p:nvSpPr>
          <p:cNvPr id="3" name="Subtitle 2">
            <a:extLst>
              <a:ext uri="{FF2B5EF4-FFF2-40B4-BE49-F238E27FC236}">
                <a16:creationId xmlns:a16="http://schemas.microsoft.com/office/drawing/2014/main" id="{BEAE390F-8C2B-4799-B447-4A3101E1AF39}"/>
              </a:ext>
            </a:extLst>
          </p:cNvPr>
          <p:cNvSpPr>
            <a:spLocks noGrp="1"/>
          </p:cNvSpPr>
          <p:nvPr>
            <p:ph type="subTitle" idx="1"/>
          </p:nvPr>
        </p:nvSpPr>
        <p:spPr>
          <a:xfrm>
            <a:off x="8682607" y="1238250"/>
            <a:ext cx="3109344" cy="4381500"/>
          </a:xfrm>
        </p:spPr>
        <p:txBody>
          <a:bodyPr anchor="ctr">
            <a:normAutofit/>
          </a:bodyPr>
          <a:lstStyle/>
          <a:p>
            <a:pPr marL="457200" indent="-457200">
              <a:buFont typeface="+mj-lt"/>
              <a:buAutoNum type="arabicPeriod" startAt="6"/>
            </a:pPr>
            <a:r>
              <a:rPr lang="en-GB" sz="2000" dirty="0">
                <a:cs typeface="Segoe UI" panose="020B0502040204020203" pitchFamily="34" charset="0"/>
              </a:rPr>
              <a:t>Governance</a:t>
            </a:r>
          </a:p>
        </p:txBody>
      </p:sp>
      <p:sp>
        <p:nvSpPr>
          <p:cNvPr id="48" name="Rectangle 47">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sign&#10;&#10;Description automatically generated">
            <a:extLst>
              <a:ext uri="{FF2B5EF4-FFF2-40B4-BE49-F238E27FC236}">
                <a16:creationId xmlns:a16="http://schemas.microsoft.com/office/drawing/2014/main" id="{1848CB24-A2A9-4252-9827-1A2A8E7D1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374" y="6114777"/>
            <a:ext cx="1656959" cy="556819"/>
          </a:xfrm>
          <a:prstGeom prst="rect">
            <a:avLst/>
          </a:prstGeom>
        </p:spPr>
      </p:pic>
      <p:sp>
        <p:nvSpPr>
          <p:cNvPr id="28" name="Subtitle 2">
            <a:extLst>
              <a:ext uri="{FF2B5EF4-FFF2-40B4-BE49-F238E27FC236}">
                <a16:creationId xmlns:a16="http://schemas.microsoft.com/office/drawing/2014/main" id="{B660E53B-90CA-44D2-9870-0F474C84F7C1}"/>
              </a:ext>
            </a:extLst>
          </p:cNvPr>
          <p:cNvSpPr txBox="1">
            <a:spLocks/>
          </p:cNvSpPr>
          <p:nvPr/>
        </p:nvSpPr>
        <p:spPr>
          <a:xfrm>
            <a:off x="616893" y="6216513"/>
            <a:ext cx="3000375" cy="45508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atin typeface="Segoe UI" panose="020B0502040204020203" pitchFamily="34" charset="0"/>
                <a:cs typeface="Segoe UI" panose="020B0502040204020203" pitchFamily="34" charset="0"/>
              </a:rPr>
              <a:t>presented by</a:t>
            </a:r>
          </a:p>
        </p:txBody>
      </p:sp>
      <p:pic>
        <p:nvPicPr>
          <p:cNvPr id="6" name="Picture 5">
            <a:extLst>
              <a:ext uri="{FF2B5EF4-FFF2-40B4-BE49-F238E27FC236}">
                <a16:creationId xmlns:a16="http://schemas.microsoft.com/office/drawing/2014/main" id="{3A9904D7-7888-4673-AEA7-8B3BCFD50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75105" y="273423"/>
            <a:ext cx="1516846" cy="758423"/>
          </a:xfrm>
          <a:prstGeom prst="rect">
            <a:avLst/>
          </a:prstGeom>
        </p:spPr>
      </p:pic>
    </p:spTree>
    <p:extLst>
      <p:ext uri="{BB962C8B-B14F-4D97-AF65-F5344CB8AC3E}">
        <p14:creationId xmlns:p14="http://schemas.microsoft.com/office/powerpoint/2010/main" val="214490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series</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a:t>This series is designed for Architects, Developers and IT Professionals who wish to understand how a Power Virtual Agents solution can be designed and implemented</a:t>
            </a:r>
          </a:p>
          <a:p>
            <a:r>
              <a:rPr lang="en-US"/>
              <a:t>The content is divided up into separate sessions that build into a complete* architecture</a:t>
            </a:r>
          </a:p>
          <a:p>
            <a:r>
              <a:rPr lang="en-US"/>
              <a:t>Example materials to follow along with are available </a:t>
            </a:r>
            <a:r>
              <a:rPr lang="en-US">
                <a:hlinkClick r:id="rId2"/>
              </a:rPr>
              <a:t>here</a:t>
            </a:r>
            <a:endParaRPr lang="en-US"/>
          </a:p>
          <a:p>
            <a:endParaRPr lang="en-US"/>
          </a:p>
          <a:p>
            <a:pPr marL="0" indent="0">
              <a:buNone/>
            </a:pPr>
            <a:r>
              <a:rPr lang="en-US" sz="1200"/>
              <a:t>*Some scenarios, for example integration with Dynamics Omnichannel, are simplified here for brevity</a:t>
            </a:r>
          </a:p>
        </p:txBody>
      </p:sp>
    </p:spTree>
    <p:extLst>
      <p:ext uri="{BB962C8B-B14F-4D97-AF65-F5344CB8AC3E}">
        <p14:creationId xmlns:p14="http://schemas.microsoft.com/office/powerpoint/2010/main" val="259354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session</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dirty="0"/>
              <a:t>When you have developed the required functionality for you bot, you then need to understand how best to get it to, and manage it, in production.</a:t>
            </a:r>
          </a:p>
        </p:txBody>
      </p:sp>
    </p:spTree>
    <p:extLst>
      <p:ext uri="{BB962C8B-B14F-4D97-AF65-F5344CB8AC3E}">
        <p14:creationId xmlns:p14="http://schemas.microsoft.com/office/powerpoint/2010/main" val="16137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289D939D-5889-402E-BA3F-C8F55AAF44AE}"/>
              </a:ext>
            </a:extLst>
          </p:cNvPr>
          <p:cNvGrpSpPr/>
          <p:nvPr/>
        </p:nvGrpSpPr>
        <p:grpSpPr>
          <a:xfrm>
            <a:off x="3851945" y="1628775"/>
            <a:ext cx="4488110" cy="3419475"/>
            <a:chOff x="3851945" y="1628775"/>
            <a:chExt cx="4488110" cy="3419475"/>
          </a:xfrm>
        </p:grpSpPr>
        <p:sp>
          <p:nvSpPr>
            <p:cNvPr id="4" name="Rectangle 3">
              <a:extLst>
                <a:ext uri="{FF2B5EF4-FFF2-40B4-BE49-F238E27FC236}">
                  <a16:creationId xmlns:a16="http://schemas.microsoft.com/office/drawing/2014/main" id="{2D3287BE-AFD8-44D2-AF74-CCEEA3668D9B}"/>
                </a:ext>
              </a:extLst>
            </p:cNvPr>
            <p:cNvSpPr/>
            <p:nvPr/>
          </p:nvSpPr>
          <p:spPr>
            <a:xfrm>
              <a:off x="3851945" y="1628775"/>
              <a:ext cx="4488110" cy="3419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C2E1D621-E7E0-4536-906B-A7802956D6A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843999" y="1674495"/>
              <a:ext cx="439429" cy="439901"/>
            </a:xfrm>
            <a:prstGeom prst="rect">
              <a:avLst/>
            </a:prstGeom>
          </p:spPr>
        </p:pic>
        <p:grpSp>
          <p:nvGrpSpPr>
            <p:cNvPr id="32" name="Group 31">
              <a:extLst>
                <a:ext uri="{FF2B5EF4-FFF2-40B4-BE49-F238E27FC236}">
                  <a16:creationId xmlns:a16="http://schemas.microsoft.com/office/drawing/2014/main" id="{849ACD48-5E20-4D6C-A744-81FE5DF48BB6}"/>
                </a:ext>
              </a:extLst>
            </p:cNvPr>
            <p:cNvGrpSpPr/>
            <p:nvPr/>
          </p:nvGrpSpPr>
          <p:grpSpPr>
            <a:xfrm>
              <a:off x="6280555" y="2478859"/>
              <a:ext cx="1974212" cy="2043286"/>
              <a:chOff x="6280555" y="2707459"/>
              <a:chExt cx="1974212" cy="2043286"/>
            </a:xfrm>
          </p:grpSpPr>
          <p:sp>
            <p:nvSpPr>
              <p:cNvPr id="20" name="TextBox 19">
                <a:extLst>
                  <a:ext uri="{FF2B5EF4-FFF2-40B4-BE49-F238E27FC236}">
                    <a16:creationId xmlns:a16="http://schemas.microsoft.com/office/drawing/2014/main" id="{CBBA2B74-5753-410A-B659-D1391FEC5EE5}"/>
                  </a:ext>
                </a:extLst>
              </p:cNvPr>
              <p:cNvSpPr txBox="1"/>
              <p:nvPr/>
            </p:nvSpPr>
            <p:spPr>
              <a:xfrm>
                <a:off x="6280558" y="270745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2" name="TextBox 21">
                <a:extLst>
                  <a:ext uri="{FF2B5EF4-FFF2-40B4-BE49-F238E27FC236}">
                    <a16:creationId xmlns:a16="http://schemas.microsoft.com/office/drawing/2014/main" id="{E937A1EB-18B1-465A-8055-D1039843793F}"/>
                  </a:ext>
                </a:extLst>
              </p:cNvPr>
              <p:cNvSpPr txBox="1"/>
              <p:nvPr/>
            </p:nvSpPr>
            <p:spPr>
              <a:xfrm>
                <a:off x="6280557" y="3063750"/>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4" name="TextBox 23">
                <a:extLst>
                  <a:ext uri="{FF2B5EF4-FFF2-40B4-BE49-F238E27FC236}">
                    <a16:creationId xmlns:a16="http://schemas.microsoft.com/office/drawing/2014/main" id="{121C83F3-3C9D-4873-9E0C-4DB747FBD6BE}"/>
                  </a:ext>
                </a:extLst>
              </p:cNvPr>
              <p:cNvSpPr txBox="1"/>
              <p:nvPr/>
            </p:nvSpPr>
            <p:spPr>
              <a:xfrm>
                <a:off x="6280557" y="341624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6" name="TextBox 25">
                <a:extLst>
                  <a:ext uri="{FF2B5EF4-FFF2-40B4-BE49-F238E27FC236}">
                    <a16:creationId xmlns:a16="http://schemas.microsoft.com/office/drawing/2014/main" id="{FD010445-2593-4F92-8B24-B854D6222559}"/>
                  </a:ext>
                </a:extLst>
              </p:cNvPr>
              <p:cNvSpPr txBox="1"/>
              <p:nvPr/>
            </p:nvSpPr>
            <p:spPr>
              <a:xfrm>
                <a:off x="6280556" y="3768748"/>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8" name="TextBox 27">
                <a:extLst>
                  <a:ext uri="{FF2B5EF4-FFF2-40B4-BE49-F238E27FC236}">
                    <a16:creationId xmlns:a16="http://schemas.microsoft.com/office/drawing/2014/main" id="{8B3BF00C-CEC6-4A8D-A663-552C8B862318}"/>
                  </a:ext>
                </a:extLst>
              </p:cNvPr>
              <p:cNvSpPr txBox="1"/>
              <p:nvPr/>
            </p:nvSpPr>
            <p:spPr>
              <a:xfrm>
                <a:off x="6280556" y="4122725"/>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sp>
            <p:nvSpPr>
              <p:cNvPr id="30" name="TextBox 29">
                <a:extLst>
                  <a:ext uri="{FF2B5EF4-FFF2-40B4-BE49-F238E27FC236}">
                    <a16:creationId xmlns:a16="http://schemas.microsoft.com/office/drawing/2014/main" id="{EE188083-6858-42F0-A31A-BAEC97DFF1FB}"/>
                  </a:ext>
                </a:extLst>
              </p:cNvPr>
              <p:cNvSpPr txBox="1"/>
              <p:nvPr/>
            </p:nvSpPr>
            <p:spPr>
              <a:xfrm>
                <a:off x="6280555" y="4473746"/>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grpSp>
        <p:sp>
          <p:nvSpPr>
            <p:cNvPr id="31" name="TextBox 30">
              <a:extLst>
                <a:ext uri="{FF2B5EF4-FFF2-40B4-BE49-F238E27FC236}">
                  <a16:creationId xmlns:a16="http://schemas.microsoft.com/office/drawing/2014/main" id="{2E0ED79C-12EB-4996-96E5-CD832B61929C}"/>
                </a:ext>
              </a:extLst>
            </p:cNvPr>
            <p:cNvSpPr txBox="1"/>
            <p:nvPr/>
          </p:nvSpPr>
          <p:spPr>
            <a:xfrm>
              <a:off x="3953312"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3" name="TextBox 32">
              <a:extLst>
                <a:ext uri="{FF2B5EF4-FFF2-40B4-BE49-F238E27FC236}">
                  <a16:creationId xmlns:a16="http://schemas.microsoft.com/office/drawing/2014/main" id="{96371FC2-E688-4216-950A-2605A69DD0D7}"/>
                </a:ext>
              </a:extLst>
            </p:cNvPr>
            <p:cNvSpPr txBox="1"/>
            <p:nvPr/>
          </p:nvSpPr>
          <p:spPr>
            <a:xfrm>
              <a:off x="3953311"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4" name="TextBox 33">
              <a:extLst>
                <a:ext uri="{FF2B5EF4-FFF2-40B4-BE49-F238E27FC236}">
                  <a16:creationId xmlns:a16="http://schemas.microsoft.com/office/drawing/2014/main" id="{236AA632-EC56-44A5-B4C7-571C94E6ADF5}"/>
                </a:ext>
              </a:extLst>
            </p:cNvPr>
            <p:cNvSpPr txBox="1"/>
            <p:nvPr/>
          </p:nvSpPr>
          <p:spPr>
            <a:xfrm>
              <a:off x="3953310"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5" name="TextBox 34">
              <a:extLst>
                <a:ext uri="{FF2B5EF4-FFF2-40B4-BE49-F238E27FC236}">
                  <a16:creationId xmlns:a16="http://schemas.microsoft.com/office/drawing/2014/main" id="{EB8CE315-9EAA-4827-AAAD-F506FF86EDCF}"/>
                </a:ext>
              </a:extLst>
            </p:cNvPr>
            <p:cNvSpPr txBox="1"/>
            <p:nvPr/>
          </p:nvSpPr>
          <p:spPr>
            <a:xfrm>
              <a:off x="3953310"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6" name="TextBox 35">
              <a:extLst>
                <a:ext uri="{FF2B5EF4-FFF2-40B4-BE49-F238E27FC236}">
                  <a16:creationId xmlns:a16="http://schemas.microsoft.com/office/drawing/2014/main" id="{7E919C49-98BD-47FE-8187-B85201513DD4}"/>
                </a:ext>
              </a:extLst>
            </p:cNvPr>
            <p:cNvSpPr txBox="1"/>
            <p:nvPr/>
          </p:nvSpPr>
          <p:spPr>
            <a:xfrm>
              <a:off x="3953309"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9" name="TextBox 38">
              <a:extLst>
                <a:ext uri="{FF2B5EF4-FFF2-40B4-BE49-F238E27FC236}">
                  <a16:creationId xmlns:a16="http://schemas.microsoft.com/office/drawing/2014/main" id="{265B9361-9D3E-4BA5-84B3-D3C6C899E882}"/>
                </a:ext>
              </a:extLst>
            </p:cNvPr>
            <p:cNvSpPr txBox="1"/>
            <p:nvPr/>
          </p:nvSpPr>
          <p:spPr>
            <a:xfrm>
              <a:off x="4718803"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0" name="TextBox 39">
              <a:extLst>
                <a:ext uri="{FF2B5EF4-FFF2-40B4-BE49-F238E27FC236}">
                  <a16:creationId xmlns:a16="http://schemas.microsoft.com/office/drawing/2014/main" id="{50D95C50-B863-4B6E-866F-C0EE58A08DA4}"/>
                </a:ext>
              </a:extLst>
            </p:cNvPr>
            <p:cNvSpPr txBox="1"/>
            <p:nvPr/>
          </p:nvSpPr>
          <p:spPr>
            <a:xfrm>
              <a:off x="4718802"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1" name="TextBox 40">
              <a:extLst>
                <a:ext uri="{FF2B5EF4-FFF2-40B4-BE49-F238E27FC236}">
                  <a16:creationId xmlns:a16="http://schemas.microsoft.com/office/drawing/2014/main" id="{1D808DDA-0E1A-4737-9421-F04922DB0B2E}"/>
                </a:ext>
              </a:extLst>
            </p:cNvPr>
            <p:cNvSpPr txBox="1"/>
            <p:nvPr/>
          </p:nvSpPr>
          <p:spPr>
            <a:xfrm>
              <a:off x="4718801"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2" name="TextBox 41">
              <a:extLst>
                <a:ext uri="{FF2B5EF4-FFF2-40B4-BE49-F238E27FC236}">
                  <a16:creationId xmlns:a16="http://schemas.microsoft.com/office/drawing/2014/main" id="{A8FF7846-0A9E-4DD0-AE8A-3184895209DC}"/>
                </a:ext>
              </a:extLst>
            </p:cNvPr>
            <p:cNvSpPr txBox="1"/>
            <p:nvPr/>
          </p:nvSpPr>
          <p:spPr>
            <a:xfrm>
              <a:off x="4718801"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3" name="TextBox 42">
              <a:extLst>
                <a:ext uri="{FF2B5EF4-FFF2-40B4-BE49-F238E27FC236}">
                  <a16:creationId xmlns:a16="http://schemas.microsoft.com/office/drawing/2014/main" id="{3F67DEC7-9338-428B-8D8F-7D187754722B}"/>
                </a:ext>
              </a:extLst>
            </p:cNvPr>
            <p:cNvSpPr txBox="1"/>
            <p:nvPr/>
          </p:nvSpPr>
          <p:spPr>
            <a:xfrm>
              <a:off x="4718800"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cxnSp>
          <p:nvCxnSpPr>
            <p:cNvPr id="45" name="Straight Arrow Connector 44">
              <a:extLst>
                <a:ext uri="{FF2B5EF4-FFF2-40B4-BE49-F238E27FC236}">
                  <a16:creationId xmlns:a16="http://schemas.microsoft.com/office/drawing/2014/main" id="{914342CA-4E2E-482A-87C4-6DE9BDDA7F09}"/>
                </a:ext>
              </a:extLst>
            </p:cNvPr>
            <p:cNvCxnSpPr>
              <a:stCxn id="39" idx="3"/>
              <a:endCxn id="20" idx="1"/>
            </p:cNvCxnSpPr>
            <p:nvPr/>
          </p:nvCxnSpPr>
          <p:spPr>
            <a:xfrm flipV="1">
              <a:off x="5378736" y="2617359"/>
              <a:ext cx="901822" cy="369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B584B53-685E-4496-954A-1FD5C7B8A7C4}"/>
                </a:ext>
              </a:extLst>
            </p:cNvPr>
            <p:cNvCxnSpPr>
              <a:stCxn id="39" idx="3"/>
              <a:endCxn id="26" idx="1"/>
            </p:cNvCxnSpPr>
            <p:nvPr/>
          </p:nvCxnSpPr>
          <p:spPr>
            <a:xfrm>
              <a:off x="5378736" y="2987163"/>
              <a:ext cx="901820" cy="691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AEBFA83-E225-4937-8A3C-E79EF6911571}"/>
                </a:ext>
              </a:extLst>
            </p:cNvPr>
            <p:cNvCxnSpPr>
              <a:stCxn id="39" idx="3"/>
              <a:endCxn id="30" idx="1"/>
            </p:cNvCxnSpPr>
            <p:nvPr/>
          </p:nvCxnSpPr>
          <p:spPr>
            <a:xfrm>
              <a:off x="5378736" y="2987163"/>
              <a:ext cx="901819" cy="1396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071AF23-581A-465C-88BA-A92D1EF830AE}"/>
                </a:ext>
              </a:extLst>
            </p:cNvPr>
            <p:cNvCxnSpPr>
              <a:stCxn id="41" idx="3"/>
              <a:endCxn id="20" idx="1"/>
            </p:cNvCxnSpPr>
            <p:nvPr/>
          </p:nvCxnSpPr>
          <p:spPr>
            <a:xfrm flipV="1">
              <a:off x="5378734" y="2617359"/>
              <a:ext cx="901824" cy="91350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A287C1F1-3A37-4A4B-99D9-9800E581CF83}"/>
                </a:ext>
              </a:extLst>
            </p:cNvPr>
            <p:cNvCxnSpPr>
              <a:stCxn id="41" idx="3"/>
              <a:endCxn id="28" idx="1"/>
            </p:cNvCxnSpPr>
            <p:nvPr/>
          </p:nvCxnSpPr>
          <p:spPr>
            <a:xfrm>
              <a:off x="5378734" y="3530865"/>
              <a:ext cx="901822" cy="50176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9178FBD7-ECB1-4E86-868B-C7D09BB53A3B}"/>
                </a:ext>
              </a:extLst>
            </p:cNvPr>
            <p:cNvSpPr txBox="1"/>
            <p:nvPr/>
          </p:nvSpPr>
          <p:spPr>
            <a:xfrm>
              <a:off x="3953309" y="4690270"/>
              <a:ext cx="4301455"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Analytics</a:t>
              </a:r>
            </a:p>
          </p:txBody>
        </p:sp>
      </p:grpSp>
      <p:grpSp>
        <p:nvGrpSpPr>
          <p:cNvPr id="200" name="Group 199">
            <a:extLst>
              <a:ext uri="{FF2B5EF4-FFF2-40B4-BE49-F238E27FC236}">
                <a16:creationId xmlns:a16="http://schemas.microsoft.com/office/drawing/2014/main" id="{2D0D38D7-4301-47DB-AC97-749E076E47E1}"/>
              </a:ext>
            </a:extLst>
          </p:cNvPr>
          <p:cNvGrpSpPr/>
          <p:nvPr/>
        </p:nvGrpSpPr>
        <p:grpSpPr>
          <a:xfrm>
            <a:off x="2637640" y="176029"/>
            <a:ext cx="3642918" cy="3150120"/>
            <a:chOff x="2637640" y="176029"/>
            <a:chExt cx="3642918" cy="3150120"/>
          </a:xfrm>
        </p:grpSpPr>
        <p:grpSp>
          <p:nvGrpSpPr>
            <p:cNvPr id="162" name="Group 161">
              <a:extLst>
                <a:ext uri="{FF2B5EF4-FFF2-40B4-BE49-F238E27FC236}">
                  <a16:creationId xmlns:a16="http://schemas.microsoft.com/office/drawing/2014/main" id="{69E559CF-60AB-48F8-BF2D-10C118A2F392}"/>
                </a:ext>
              </a:extLst>
            </p:cNvPr>
            <p:cNvGrpSpPr/>
            <p:nvPr/>
          </p:nvGrpSpPr>
          <p:grpSpPr>
            <a:xfrm>
              <a:off x="3986898" y="1758583"/>
              <a:ext cx="1178396" cy="215444"/>
              <a:chOff x="7415898" y="564011"/>
              <a:chExt cx="1178396" cy="215444"/>
            </a:xfrm>
          </p:grpSpPr>
          <p:pic>
            <p:nvPicPr>
              <p:cNvPr id="152" name="Graphic 151">
                <a:extLst>
                  <a:ext uri="{FF2B5EF4-FFF2-40B4-BE49-F238E27FC236}">
                    <a16:creationId xmlns:a16="http://schemas.microsoft.com/office/drawing/2014/main" id="{6B8B193D-DC26-41B4-9239-AB1382319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54" name="TextBox 153">
                <a:extLst>
                  <a:ext uri="{FF2B5EF4-FFF2-40B4-BE49-F238E27FC236}">
                    <a16:creationId xmlns:a16="http://schemas.microsoft.com/office/drawing/2014/main" id="{52FE1F0C-062D-439C-9D31-16D9DF06B16B}"/>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57" name="Straight Arrow Connector 156">
              <a:extLst>
                <a:ext uri="{FF2B5EF4-FFF2-40B4-BE49-F238E27FC236}">
                  <a16:creationId xmlns:a16="http://schemas.microsoft.com/office/drawing/2014/main" id="{E4C4B513-1365-42DD-9B69-70F88B0C3236}"/>
                </a:ext>
              </a:extLst>
            </p:cNvPr>
            <p:cNvCxnSpPr>
              <a:cxnSpLocks/>
              <a:stCxn id="154" idx="3"/>
              <a:endCxn id="20" idx="1"/>
            </p:cNvCxnSpPr>
            <p:nvPr/>
          </p:nvCxnSpPr>
          <p:spPr>
            <a:xfrm>
              <a:off x="5165294" y="1866305"/>
              <a:ext cx="1115264" cy="75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AAA9314-FD3C-4F10-B583-41B0DC596B0F}"/>
                </a:ext>
              </a:extLst>
            </p:cNvPr>
            <p:cNvGrpSpPr/>
            <p:nvPr/>
          </p:nvGrpSpPr>
          <p:grpSpPr>
            <a:xfrm>
              <a:off x="3986898" y="2029495"/>
              <a:ext cx="1178396" cy="215444"/>
              <a:chOff x="7415898" y="564011"/>
              <a:chExt cx="1178396" cy="215444"/>
            </a:xfrm>
          </p:grpSpPr>
          <p:pic>
            <p:nvPicPr>
              <p:cNvPr id="166" name="Graphic 165">
                <a:extLst>
                  <a:ext uri="{FF2B5EF4-FFF2-40B4-BE49-F238E27FC236}">
                    <a16:creationId xmlns:a16="http://schemas.microsoft.com/office/drawing/2014/main" id="{78B7C656-0B0C-4992-91BF-B47F5F5CE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67" name="TextBox 166">
                <a:extLst>
                  <a:ext uri="{FF2B5EF4-FFF2-40B4-BE49-F238E27FC236}">
                    <a16:creationId xmlns:a16="http://schemas.microsoft.com/office/drawing/2014/main" id="{5ECFAC93-AAFD-4C91-BBBE-03D8BCCBE5FF}"/>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70" name="Straight Arrow Connector 169">
              <a:extLst>
                <a:ext uri="{FF2B5EF4-FFF2-40B4-BE49-F238E27FC236}">
                  <a16:creationId xmlns:a16="http://schemas.microsoft.com/office/drawing/2014/main" id="{B9EA97DA-3E7B-4F9D-BE9C-A22E3D9D6842}"/>
                </a:ext>
              </a:extLst>
            </p:cNvPr>
            <p:cNvCxnSpPr>
              <a:cxnSpLocks/>
              <a:stCxn id="167" idx="3"/>
              <a:endCxn id="24" idx="1"/>
            </p:cNvCxnSpPr>
            <p:nvPr/>
          </p:nvCxnSpPr>
          <p:spPr>
            <a:xfrm>
              <a:off x="5165294" y="2137217"/>
              <a:ext cx="1115263" cy="118893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5" name="Rectangle 184">
              <a:extLst>
                <a:ext uri="{FF2B5EF4-FFF2-40B4-BE49-F238E27FC236}">
                  <a16:creationId xmlns:a16="http://schemas.microsoft.com/office/drawing/2014/main" id="{0E721062-3367-418F-9F27-B2D2BB41CFA3}"/>
                </a:ext>
              </a:extLst>
            </p:cNvPr>
            <p:cNvSpPr/>
            <p:nvPr/>
          </p:nvSpPr>
          <p:spPr>
            <a:xfrm>
              <a:off x="2637640" y="176029"/>
              <a:ext cx="2428610" cy="865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a:extLst>
                <a:ext uri="{FF2B5EF4-FFF2-40B4-BE49-F238E27FC236}">
                  <a16:creationId xmlns:a16="http://schemas.microsoft.com/office/drawing/2014/main" id="{E88C135C-580E-454F-8006-74C01B0ED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0154" y="227740"/>
              <a:ext cx="314300" cy="314300"/>
            </a:xfrm>
            <a:prstGeom prst="rect">
              <a:avLst/>
            </a:prstGeom>
          </p:spPr>
        </p:pic>
        <p:sp>
          <p:nvSpPr>
            <p:cNvPr id="188" name="TextBox 187">
              <a:extLst>
                <a:ext uri="{FF2B5EF4-FFF2-40B4-BE49-F238E27FC236}">
                  <a16:creationId xmlns:a16="http://schemas.microsoft.com/office/drawing/2014/main" id="{FC7D9099-CA47-44FB-8BC0-5E69C7426D96}"/>
                </a:ext>
              </a:extLst>
            </p:cNvPr>
            <p:cNvSpPr txBox="1"/>
            <p:nvPr/>
          </p:nvSpPr>
          <p:spPr>
            <a:xfrm>
              <a:off x="2984453" y="245598"/>
              <a:ext cx="1413375" cy="246221"/>
            </a:xfrm>
            <a:prstGeom prst="rect">
              <a:avLst/>
            </a:prstGeom>
            <a:noFill/>
          </p:spPr>
          <p:txBody>
            <a:bodyPr wrap="square" rtlCol="0">
              <a:spAutoFit/>
            </a:bodyPr>
            <a:lstStyle/>
            <a:p>
              <a:r>
                <a:rPr lang="en-US" sz="1000"/>
                <a:t>Azure Bot Service</a:t>
              </a:r>
            </a:p>
          </p:txBody>
        </p:sp>
        <p:grpSp>
          <p:nvGrpSpPr>
            <p:cNvPr id="189" name="Group 188">
              <a:extLst>
                <a:ext uri="{FF2B5EF4-FFF2-40B4-BE49-F238E27FC236}">
                  <a16:creationId xmlns:a16="http://schemas.microsoft.com/office/drawing/2014/main" id="{B88CADFD-A183-4168-AE70-C78A4406A9CF}"/>
                </a:ext>
              </a:extLst>
            </p:cNvPr>
            <p:cNvGrpSpPr/>
            <p:nvPr/>
          </p:nvGrpSpPr>
          <p:grpSpPr>
            <a:xfrm>
              <a:off x="3808630" y="509145"/>
              <a:ext cx="1178396" cy="215444"/>
              <a:chOff x="7415898" y="564011"/>
              <a:chExt cx="1178396" cy="215444"/>
            </a:xfrm>
          </p:grpSpPr>
          <p:pic>
            <p:nvPicPr>
              <p:cNvPr id="190" name="Graphic 189">
                <a:extLst>
                  <a:ext uri="{FF2B5EF4-FFF2-40B4-BE49-F238E27FC236}">
                    <a16:creationId xmlns:a16="http://schemas.microsoft.com/office/drawing/2014/main" id="{35931F54-7F5A-41D4-9182-5C75685F2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1" name="TextBox 190">
                <a:extLst>
                  <a:ext uri="{FF2B5EF4-FFF2-40B4-BE49-F238E27FC236}">
                    <a16:creationId xmlns:a16="http://schemas.microsoft.com/office/drawing/2014/main" id="{59A1DDB7-A958-4B2E-9D5C-EA087E4539DC}"/>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grpSp>
          <p:nvGrpSpPr>
            <p:cNvPr id="194" name="Group 193">
              <a:extLst>
                <a:ext uri="{FF2B5EF4-FFF2-40B4-BE49-F238E27FC236}">
                  <a16:creationId xmlns:a16="http://schemas.microsoft.com/office/drawing/2014/main" id="{B9C41B28-7FCD-4165-8A28-C0546DB6685D}"/>
                </a:ext>
              </a:extLst>
            </p:cNvPr>
            <p:cNvGrpSpPr/>
            <p:nvPr/>
          </p:nvGrpSpPr>
          <p:grpSpPr>
            <a:xfrm>
              <a:off x="3808630" y="766495"/>
              <a:ext cx="1178396" cy="215444"/>
              <a:chOff x="7415898" y="564011"/>
              <a:chExt cx="1178396" cy="215444"/>
            </a:xfrm>
          </p:grpSpPr>
          <p:pic>
            <p:nvPicPr>
              <p:cNvPr id="195" name="Graphic 194">
                <a:extLst>
                  <a:ext uri="{FF2B5EF4-FFF2-40B4-BE49-F238E27FC236}">
                    <a16:creationId xmlns:a16="http://schemas.microsoft.com/office/drawing/2014/main" id="{613F087E-F9B4-4B87-B1ED-620FDB536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6" name="TextBox 195">
                <a:extLst>
                  <a:ext uri="{FF2B5EF4-FFF2-40B4-BE49-F238E27FC236}">
                    <a16:creationId xmlns:a16="http://schemas.microsoft.com/office/drawing/2014/main" id="{2B3F4CC8-4A81-4E45-93FD-BE45B8621689}"/>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cxnSp>
          <p:nvCxnSpPr>
            <p:cNvPr id="198" name="Straight Arrow Connector 197">
              <a:extLst>
                <a:ext uri="{FF2B5EF4-FFF2-40B4-BE49-F238E27FC236}">
                  <a16:creationId xmlns:a16="http://schemas.microsoft.com/office/drawing/2014/main" id="{16B78621-0E4D-4253-9F6C-11DAFB7EC5A4}"/>
                </a:ext>
              </a:extLst>
            </p:cNvPr>
            <p:cNvCxnSpPr>
              <a:cxnSpLocks/>
              <a:stCxn id="196" idx="3"/>
              <a:endCxn id="22" idx="1"/>
            </p:cNvCxnSpPr>
            <p:nvPr/>
          </p:nvCxnSpPr>
          <p:spPr>
            <a:xfrm>
              <a:off x="4987026" y="874217"/>
              <a:ext cx="1293531" cy="2099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DFC21DD1-1974-432F-A253-367CC1A70FBA}"/>
              </a:ext>
            </a:extLst>
          </p:cNvPr>
          <p:cNvGrpSpPr/>
          <p:nvPr/>
        </p:nvGrpSpPr>
        <p:grpSpPr>
          <a:xfrm>
            <a:off x="1381125" y="1628775"/>
            <a:ext cx="2470820" cy="3419476"/>
            <a:chOff x="1381125" y="1628775"/>
            <a:chExt cx="2470820" cy="3419476"/>
          </a:xfrm>
        </p:grpSpPr>
        <p:sp>
          <p:nvSpPr>
            <p:cNvPr id="54" name="Rectangle 53">
              <a:extLst>
                <a:ext uri="{FF2B5EF4-FFF2-40B4-BE49-F238E27FC236}">
                  <a16:creationId xmlns:a16="http://schemas.microsoft.com/office/drawing/2014/main" id="{470B4525-92BC-4A5E-B57B-90625799ECC6}"/>
                </a:ext>
              </a:extLst>
            </p:cNvPr>
            <p:cNvSpPr/>
            <p:nvPr/>
          </p:nvSpPr>
          <p:spPr>
            <a:xfrm>
              <a:off x="1563421" y="1628775"/>
              <a:ext cx="1251141" cy="3419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Web design outline">
              <a:extLst>
                <a:ext uri="{FF2B5EF4-FFF2-40B4-BE49-F238E27FC236}">
                  <a16:creationId xmlns:a16="http://schemas.microsoft.com/office/drawing/2014/main" id="{CC7DD3B1-D81B-4893-AC9F-53B1244C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8432" y="2068638"/>
              <a:ext cx="638911" cy="638911"/>
            </a:xfrm>
            <a:prstGeom prst="rect">
              <a:avLst/>
            </a:prstGeom>
          </p:spPr>
        </p:pic>
        <p:pic>
          <p:nvPicPr>
            <p:cNvPr id="58" name="Graphic 57" descr="Smart Phone outline">
              <a:extLst>
                <a:ext uri="{FF2B5EF4-FFF2-40B4-BE49-F238E27FC236}">
                  <a16:creationId xmlns:a16="http://schemas.microsoft.com/office/drawing/2014/main" id="{88754982-C8E7-43D5-849B-9E90F2FAD8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8883" y="4087709"/>
              <a:ext cx="646360" cy="646360"/>
            </a:xfrm>
            <a:prstGeom prst="rect">
              <a:avLst/>
            </a:prstGeom>
          </p:spPr>
        </p:pic>
        <p:pic>
          <p:nvPicPr>
            <p:cNvPr id="60" name="Picture 59">
              <a:extLst>
                <a:ext uri="{FF2B5EF4-FFF2-40B4-BE49-F238E27FC236}">
                  <a16:creationId xmlns:a16="http://schemas.microsoft.com/office/drawing/2014/main" id="{F8442E55-27E6-4C5E-8276-E4D5BF5F2DBE}"/>
                </a:ext>
              </a:extLst>
            </p:cNvPr>
            <p:cNvPicPr>
              <a:picLocks noChangeAspect="1"/>
            </p:cNvPicPr>
            <p:nvPr/>
          </p:nvPicPr>
          <p:blipFill rotWithShape="1">
            <a:blip r:embed="rId9"/>
            <a:srcRect l="13536" r="21176"/>
            <a:stretch/>
          </p:blipFill>
          <p:spPr>
            <a:xfrm>
              <a:off x="1836236" y="3077141"/>
              <a:ext cx="611654" cy="526977"/>
            </a:xfrm>
            <a:prstGeom prst="rect">
              <a:avLst/>
            </a:prstGeom>
          </p:spPr>
        </p:pic>
        <p:sp>
          <p:nvSpPr>
            <p:cNvPr id="61" name="TextBox 60">
              <a:extLst>
                <a:ext uri="{FF2B5EF4-FFF2-40B4-BE49-F238E27FC236}">
                  <a16:creationId xmlns:a16="http://schemas.microsoft.com/office/drawing/2014/main" id="{6DE2E074-0472-43E6-8C28-FF7609FB26D6}"/>
                </a:ext>
              </a:extLst>
            </p:cNvPr>
            <p:cNvSpPr txBox="1"/>
            <p:nvPr/>
          </p:nvSpPr>
          <p:spPr>
            <a:xfrm>
              <a:off x="1381125" y="1733550"/>
              <a:ext cx="1552575" cy="276999"/>
            </a:xfrm>
            <a:prstGeom prst="rect">
              <a:avLst/>
            </a:prstGeom>
            <a:noFill/>
          </p:spPr>
          <p:txBody>
            <a:bodyPr wrap="square" rtlCol="0">
              <a:spAutoFit/>
            </a:bodyPr>
            <a:lstStyle/>
            <a:p>
              <a:pPr algn="ctr"/>
              <a:r>
                <a:rPr lang="en-US" sz="1200"/>
                <a:t>Channels</a:t>
              </a:r>
            </a:p>
          </p:txBody>
        </p:sp>
        <p:cxnSp>
          <p:nvCxnSpPr>
            <p:cNvPr id="63" name="Straight Arrow Connector 62">
              <a:extLst>
                <a:ext uri="{FF2B5EF4-FFF2-40B4-BE49-F238E27FC236}">
                  <a16:creationId xmlns:a16="http://schemas.microsoft.com/office/drawing/2014/main" id="{5E9D71E6-5165-4E05-8B32-129E691E1B3E}"/>
                </a:ext>
              </a:extLst>
            </p:cNvPr>
            <p:cNvCxnSpPr>
              <a:cxnSpLocks/>
              <a:stCxn id="4" idx="1"/>
              <a:endCxn id="56" idx="3"/>
            </p:cNvCxnSpPr>
            <p:nvPr/>
          </p:nvCxnSpPr>
          <p:spPr>
            <a:xfrm flipH="1" flipV="1">
              <a:off x="2467343" y="2388094"/>
              <a:ext cx="1384602" cy="950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6E01BFA-AEA0-4FC7-BC48-435926ABBFEF}"/>
                </a:ext>
              </a:extLst>
            </p:cNvPr>
            <p:cNvCxnSpPr>
              <a:cxnSpLocks/>
              <a:stCxn id="4" idx="1"/>
              <a:endCxn id="60" idx="3"/>
            </p:cNvCxnSpPr>
            <p:nvPr/>
          </p:nvCxnSpPr>
          <p:spPr>
            <a:xfrm flipH="1">
              <a:off x="2447890" y="3338513"/>
              <a:ext cx="1404055" cy="2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B0DCE5-A57A-4A94-895B-671D8303686E}"/>
                </a:ext>
              </a:extLst>
            </p:cNvPr>
            <p:cNvCxnSpPr>
              <a:cxnSpLocks/>
              <a:stCxn id="4" idx="1"/>
              <a:endCxn id="58" idx="3"/>
            </p:cNvCxnSpPr>
            <p:nvPr/>
          </p:nvCxnSpPr>
          <p:spPr>
            <a:xfrm flipH="1">
              <a:off x="2465243" y="3338513"/>
              <a:ext cx="1386702" cy="1072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5F81D45-5D6A-4ACE-86BA-B9CC59870DF0}"/>
                </a:ext>
              </a:extLst>
            </p:cNvPr>
            <p:cNvSpPr txBox="1"/>
            <p:nvPr/>
          </p:nvSpPr>
          <p:spPr>
            <a:xfrm>
              <a:off x="1930179" y="4741500"/>
              <a:ext cx="435416" cy="215444"/>
            </a:xfrm>
            <a:prstGeom prst="rect">
              <a:avLst/>
            </a:prstGeom>
            <a:noFill/>
          </p:spPr>
          <p:txBody>
            <a:bodyPr wrap="square" rtlCol="0">
              <a:spAutoFit/>
            </a:bodyPr>
            <a:lstStyle/>
            <a:p>
              <a:pPr algn="ctr"/>
              <a:r>
                <a:rPr lang="en-US" sz="800"/>
                <a:t>App</a:t>
              </a:r>
            </a:p>
          </p:txBody>
        </p:sp>
        <p:sp>
          <p:nvSpPr>
            <p:cNvPr id="71" name="TextBox 70">
              <a:extLst>
                <a:ext uri="{FF2B5EF4-FFF2-40B4-BE49-F238E27FC236}">
                  <a16:creationId xmlns:a16="http://schemas.microsoft.com/office/drawing/2014/main" id="{D2FA979E-DAA0-4B6D-B26E-6A0D073C160F}"/>
                </a:ext>
              </a:extLst>
            </p:cNvPr>
            <p:cNvSpPr txBox="1"/>
            <p:nvPr/>
          </p:nvSpPr>
          <p:spPr>
            <a:xfrm>
              <a:off x="1884961" y="3627602"/>
              <a:ext cx="525852" cy="215444"/>
            </a:xfrm>
            <a:prstGeom prst="rect">
              <a:avLst/>
            </a:prstGeom>
            <a:noFill/>
          </p:spPr>
          <p:txBody>
            <a:bodyPr wrap="square" rtlCol="0">
              <a:spAutoFit/>
            </a:bodyPr>
            <a:lstStyle/>
            <a:p>
              <a:pPr algn="ctr"/>
              <a:r>
                <a:rPr lang="en-US" sz="800"/>
                <a:t>Teams</a:t>
              </a:r>
            </a:p>
          </p:txBody>
        </p:sp>
        <p:sp>
          <p:nvSpPr>
            <p:cNvPr id="73" name="TextBox 72">
              <a:extLst>
                <a:ext uri="{FF2B5EF4-FFF2-40B4-BE49-F238E27FC236}">
                  <a16:creationId xmlns:a16="http://schemas.microsoft.com/office/drawing/2014/main" id="{8BC1C210-E215-44CE-BBD0-3A5D6AAEC085}"/>
                </a:ext>
              </a:extLst>
            </p:cNvPr>
            <p:cNvSpPr txBox="1"/>
            <p:nvPr/>
          </p:nvSpPr>
          <p:spPr>
            <a:xfrm>
              <a:off x="1930179" y="2645290"/>
              <a:ext cx="435416" cy="215444"/>
            </a:xfrm>
            <a:prstGeom prst="rect">
              <a:avLst/>
            </a:prstGeom>
            <a:noFill/>
          </p:spPr>
          <p:txBody>
            <a:bodyPr wrap="square" rtlCol="0">
              <a:spAutoFit/>
            </a:bodyPr>
            <a:lstStyle/>
            <a:p>
              <a:pPr algn="ctr"/>
              <a:r>
                <a:rPr lang="en-US" sz="800"/>
                <a:t>Web</a:t>
              </a:r>
            </a:p>
          </p:txBody>
        </p:sp>
      </p:grpSp>
      <p:grpSp>
        <p:nvGrpSpPr>
          <p:cNvPr id="141" name="Group 140">
            <a:extLst>
              <a:ext uri="{FF2B5EF4-FFF2-40B4-BE49-F238E27FC236}">
                <a16:creationId xmlns:a16="http://schemas.microsoft.com/office/drawing/2014/main" id="{2AEF936D-1859-44F2-9CF1-CC3E2328AE8E}"/>
              </a:ext>
            </a:extLst>
          </p:cNvPr>
          <p:cNvGrpSpPr/>
          <p:nvPr/>
        </p:nvGrpSpPr>
        <p:grpSpPr>
          <a:xfrm>
            <a:off x="8254765" y="1960600"/>
            <a:ext cx="3242567" cy="3308914"/>
            <a:chOff x="8254765" y="1960600"/>
            <a:chExt cx="3242567" cy="3308914"/>
          </a:xfrm>
        </p:grpSpPr>
        <p:pic>
          <p:nvPicPr>
            <p:cNvPr id="10" name="Picture 9" descr="Icon&#10;&#10;Description automatically generated">
              <a:extLst>
                <a:ext uri="{FF2B5EF4-FFF2-40B4-BE49-F238E27FC236}">
                  <a16:creationId xmlns:a16="http://schemas.microsoft.com/office/drawing/2014/main" id="{1D2CA6D9-4069-475E-A286-90FBD7F1CB2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592812" y="2349295"/>
              <a:ext cx="448751" cy="420660"/>
            </a:xfrm>
            <a:prstGeom prst="rect">
              <a:avLst/>
            </a:prstGeom>
          </p:spPr>
        </p:pic>
        <p:sp>
          <p:nvSpPr>
            <p:cNvPr id="91" name="Rectangle 90">
              <a:extLst>
                <a:ext uri="{FF2B5EF4-FFF2-40B4-BE49-F238E27FC236}">
                  <a16:creationId xmlns:a16="http://schemas.microsoft.com/office/drawing/2014/main" id="{BDBCE699-57EF-4063-AA2E-7365620E7633}"/>
                </a:ext>
              </a:extLst>
            </p:cNvPr>
            <p:cNvSpPr/>
            <p:nvPr/>
          </p:nvSpPr>
          <p:spPr>
            <a:xfrm>
              <a:off x="8829967" y="2293422"/>
              <a:ext cx="1312614" cy="225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81647816-F6CA-4631-B7D3-88DFA8A167CE}"/>
                </a:ext>
              </a:extLst>
            </p:cNvPr>
            <p:cNvSpPr txBox="1"/>
            <p:nvPr/>
          </p:nvSpPr>
          <p:spPr>
            <a:xfrm>
              <a:off x="8933828" y="30127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5" name="TextBox 94">
              <a:extLst>
                <a:ext uri="{FF2B5EF4-FFF2-40B4-BE49-F238E27FC236}">
                  <a16:creationId xmlns:a16="http://schemas.microsoft.com/office/drawing/2014/main" id="{C3D21EE6-5CF5-48F1-B019-A54665D67978}"/>
                </a:ext>
              </a:extLst>
            </p:cNvPr>
            <p:cNvSpPr txBox="1"/>
            <p:nvPr/>
          </p:nvSpPr>
          <p:spPr>
            <a:xfrm>
              <a:off x="8933827" y="3327387"/>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7" name="TextBox 96">
              <a:extLst>
                <a:ext uri="{FF2B5EF4-FFF2-40B4-BE49-F238E27FC236}">
                  <a16:creationId xmlns:a16="http://schemas.microsoft.com/office/drawing/2014/main" id="{81734100-AC19-4BD5-BCCE-3806604A94B0}"/>
                </a:ext>
              </a:extLst>
            </p:cNvPr>
            <p:cNvSpPr txBox="1"/>
            <p:nvPr/>
          </p:nvSpPr>
          <p:spPr>
            <a:xfrm>
              <a:off x="8933826" y="364059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9" name="TextBox 98">
              <a:extLst>
                <a:ext uri="{FF2B5EF4-FFF2-40B4-BE49-F238E27FC236}">
                  <a16:creationId xmlns:a16="http://schemas.microsoft.com/office/drawing/2014/main" id="{6E94238C-2EEC-4240-A95B-A75FC43A415C}"/>
                </a:ext>
              </a:extLst>
            </p:cNvPr>
            <p:cNvSpPr txBox="1"/>
            <p:nvPr/>
          </p:nvSpPr>
          <p:spPr>
            <a:xfrm>
              <a:off x="8933824" y="39402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1" name="TextBox 100">
              <a:extLst>
                <a:ext uri="{FF2B5EF4-FFF2-40B4-BE49-F238E27FC236}">
                  <a16:creationId xmlns:a16="http://schemas.microsoft.com/office/drawing/2014/main" id="{FD889638-B7E1-4D23-A71B-B2ADAD961944}"/>
                </a:ext>
              </a:extLst>
            </p:cNvPr>
            <p:cNvSpPr txBox="1"/>
            <p:nvPr/>
          </p:nvSpPr>
          <p:spPr>
            <a:xfrm>
              <a:off x="8933825" y="424217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4" name="TextBox 103">
              <a:extLst>
                <a:ext uri="{FF2B5EF4-FFF2-40B4-BE49-F238E27FC236}">
                  <a16:creationId xmlns:a16="http://schemas.microsoft.com/office/drawing/2014/main" id="{8719FB0C-B652-468C-AA2C-E2808B7698D4}"/>
                </a:ext>
              </a:extLst>
            </p:cNvPr>
            <p:cNvSpPr txBox="1"/>
            <p:nvPr/>
          </p:nvSpPr>
          <p:spPr>
            <a:xfrm rot="16200000">
              <a:off x="9209743" y="3612052"/>
              <a:ext cx="1444917" cy="246221"/>
            </a:xfrm>
            <a:prstGeom prst="rect">
              <a:avLst/>
            </a:prstGeom>
            <a:noFill/>
            <a:ln>
              <a:solidFill>
                <a:schemeClr val="tx1"/>
              </a:solidFill>
            </a:ln>
          </p:spPr>
          <p:txBody>
            <a:bodyPr wrap="square" rtlCol="0">
              <a:spAutoFit/>
            </a:bodyPr>
            <a:lstStyle/>
            <a:p>
              <a:pPr algn="ctr"/>
              <a:r>
                <a:rPr lang="en-US" sz="1000">
                  <a:cs typeface="Calibri" panose="020F0502020204030204" pitchFamily="34" charset="0"/>
                </a:rPr>
                <a:t>Connectors</a:t>
              </a:r>
            </a:p>
          </p:txBody>
        </p:sp>
        <p:grpSp>
          <p:nvGrpSpPr>
            <p:cNvPr id="125" name="Group 124">
              <a:extLst>
                <a:ext uri="{FF2B5EF4-FFF2-40B4-BE49-F238E27FC236}">
                  <a16:creationId xmlns:a16="http://schemas.microsoft.com/office/drawing/2014/main" id="{C021F81E-55E9-4702-849E-509064BD9388}"/>
                </a:ext>
              </a:extLst>
            </p:cNvPr>
            <p:cNvGrpSpPr/>
            <p:nvPr/>
          </p:nvGrpSpPr>
          <p:grpSpPr>
            <a:xfrm>
              <a:off x="10810875" y="1960600"/>
              <a:ext cx="686457" cy="3308914"/>
              <a:chOff x="10773570" y="1742566"/>
              <a:chExt cx="686457" cy="3308914"/>
            </a:xfrm>
          </p:grpSpPr>
          <p:pic>
            <p:nvPicPr>
              <p:cNvPr id="110" name="Graphic 109">
                <a:extLst>
                  <a:ext uri="{FF2B5EF4-FFF2-40B4-BE49-F238E27FC236}">
                    <a16:creationId xmlns:a16="http://schemas.microsoft.com/office/drawing/2014/main" id="{37171833-D86B-4F29-87C8-FBC3C06A0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71185" y="2633828"/>
                <a:ext cx="491226" cy="491226"/>
              </a:xfrm>
              <a:prstGeom prst="rect">
                <a:avLst/>
              </a:prstGeom>
            </p:spPr>
          </p:pic>
          <p:pic>
            <p:nvPicPr>
              <p:cNvPr id="112" name="Picture 111" descr="Icon&#10;&#10;Description automatically generated">
                <a:extLst>
                  <a:ext uri="{FF2B5EF4-FFF2-40B4-BE49-F238E27FC236}">
                    <a16:creationId xmlns:a16="http://schemas.microsoft.com/office/drawing/2014/main" id="{42D1925E-E2B9-437C-BFC9-9065C95CA9B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892423" y="4438494"/>
                <a:ext cx="448751" cy="420660"/>
              </a:xfrm>
              <a:prstGeom prst="rect">
                <a:avLst/>
              </a:prstGeom>
            </p:spPr>
          </p:pic>
          <p:pic>
            <p:nvPicPr>
              <p:cNvPr id="114" name="Picture 113">
                <a:extLst>
                  <a:ext uri="{FF2B5EF4-FFF2-40B4-BE49-F238E27FC236}">
                    <a16:creationId xmlns:a16="http://schemas.microsoft.com/office/drawing/2014/main" id="{25F6D948-FFAC-445C-A359-680A7E0FEBF6}"/>
                  </a:ext>
                </a:extLst>
              </p:cNvPr>
              <p:cNvPicPr>
                <a:picLocks noChangeAspect="1"/>
              </p:cNvPicPr>
              <p:nvPr/>
            </p:nvPicPr>
            <p:blipFill>
              <a:blip r:embed="rId11"/>
              <a:stretch>
                <a:fillRect/>
              </a:stretch>
            </p:blipFill>
            <p:spPr>
              <a:xfrm>
                <a:off x="10773570" y="3495832"/>
                <a:ext cx="686457" cy="686457"/>
              </a:xfrm>
              <a:prstGeom prst="rect">
                <a:avLst/>
              </a:prstGeom>
            </p:spPr>
          </p:pic>
          <p:sp>
            <p:nvSpPr>
              <p:cNvPr id="116" name="TextBox 115">
                <a:extLst>
                  <a:ext uri="{FF2B5EF4-FFF2-40B4-BE49-F238E27FC236}">
                    <a16:creationId xmlns:a16="http://schemas.microsoft.com/office/drawing/2014/main" id="{7224B781-E831-4595-A57C-FE5F786BAA54}"/>
                  </a:ext>
                </a:extLst>
              </p:cNvPr>
              <p:cNvSpPr txBox="1"/>
              <p:nvPr/>
            </p:nvSpPr>
            <p:spPr>
              <a:xfrm>
                <a:off x="10899090" y="2234860"/>
                <a:ext cx="435416" cy="215444"/>
              </a:xfrm>
              <a:prstGeom prst="rect">
                <a:avLst/>
              </a:prstGeom>
              <a:noFill/>
            </p:spPr>
            <p:txBody>
              <a:bodyPr wrap="square" rtlCol="0">
                <a:spAutoFit/>
              </a:bodyPr>
              <a:lstStyle/>
              <a:p>
                <a:pPr algn="ctr"/>
                <a:r>
                  <a:rPr lang="en-US" sz="800"/>
                  <a:t>SaaS</a:t>
                </a:r>
              </a:p>
            </p:txBody>
          </p:sp>
          <p:sp>
            <p:nvSpPr>
              <p:cNvPr id="118" name="TextBox 117">
                <a:extLst>
                  <a:ext uri="{FF2B5EF4-FFF2-40B4-BE49-F238E27FC236}">
                    <a16:creationId xmlns:a16="http://schemas.microsoft.com/office/drawing/2014/main" id="{B96C71C0-43E1-4AA1-8825-9EFD907B070C}"/>
                  </a:ext>
                </a:extLst>
              </p:cNvPr>
              <p:cNvSpPr txBox="1"/>
              <p:nvPr/>
            </p:nvSpPr>
            <p:spPr>
              <a:xfrm>
                <a:off x="10773570" y="3099051"/>
                <a:ext cx="686457" cy="215444"/>
              </a:xfrm>
              <a:prstGeom prst="rect">
                <a:avLst/>
              </a:prstGeom>
              <a:noFill/>
            </p:spPr>
            <p:txBody>
              <a:bodyPr wrap="square" rtlCol="0">
                <a:spAutoFit/>
              </a:bodyPr>
              <a:lstStyle/>
              <a:p>
                <a:pPr algn="ctr"/>
                <a:r>
                  <a:rPr lang="en-US" sz="800" err="1"/>
                  <a:t>QnA</a:t>
                </a:r>
                <a:r>
                  <a:rPr lang="en-US" sz="800"/>
                  <a:t> Maker</a:t>
                </a:r>
              </a:p>
            </p:txBody>
          </p:sp>
          <p:sp>
            <p:nvSpPr>
              <p:cNvPr id="120" name="TextBox 119">
                <a:extLst>
                  <a:ext uri="{FF2B5EF4-FFF2-40B4-BE49-F238E27FC236}">
                    <a16:creationId xmlns:a16="http://schemas.microsoft.com/office/drawing/2014/main" id="{9E0C7D42-F06D-4C57-97DF-02CD9220D07D}"/>
                  </a:ext>
                </a:extLst>
              </p:cNvPr>
              <p:cNvSpPr txBox="1"/>
              <p:nvPr/>
            </p:nvSpPr>
            <p:spPr>
              <a:xfrm>
                <a:off x="10773570" y="4081357"/>
                <a:ext cx="686457" cy="215444"/>
              </a:xfrm>
              <a:prstGeom prst="rect">
                <a:avLst/>
              </a:prstGeom>
              <a:noFill/>
            </p:spPr>
            <p:txBody>
              <a:bodyPr wrap="square" rtlCol="0">
                <a:spAutoFit/>
              </a:bodyPr>
              <a:lstStyle/>
              <a:p>
                <a:pPr algn="ctr"/>
                <a:r>
                  <a:rPr lang="en-US" sz="800"/>
                  <a:t>AI Builder</a:t>
                </a:r>
              </a:p>
            </p:txBody>
          </p:sp>
          <p:sp>
            <p:nvSpPr>
              <p:cNvPr id="122" name="TextBox 121">
                <a:extLst>
                  <a:ext uri="{FF2B5EF4-FFF2-40B4-BE49-F238E27FC236}">
                    <a16:creationId xmlns:a16="http://schemas.microsoft.com/office/drawing/2014/main" id="{C8AE532A-03D9-47B8-BAF5-46BC17E1FEDC}"/>
                  </a:ext>
                </a:extLst>
              </p:cNvPr>
              <p:cNvSpPr txBox="1"/>
              <p:nvPr/>
            </p:nvSpPr>
            <p:spPr>
              <a:xfrm>
                <a:off x="10831425" y="4836036"/>
                <a:ext cx="570747" cy="215444"/>
              </a:xfrm>
              <a:prstGeom prst="rect">
                <a:avLst/>
              </a:prstGeom>
              <a:noFill/>
            </p:spPr>
            <p:txBody>
              <a:bodyPr wrap="square" rtlCol="0">
                <a:spAutoFit/>
              </a:bodyPr>
              <a:lstStyle/>
              <a:p>
                <a:pPr algn="ctr"/>
                <a:r>
                  <a:rPr lang="en-US" sz="800"/>
                  <a:t>Desktop</a:t>
                </a:r>
              </a:p>
            </p:txBody>
          </p:sp>
          <p:pic>
            <p:nvPicPr>
              <p:cNvPr id="124" name="Graphic 123" descr="Server outline">
                <a:extLst>
                  <a:ext uri="{FF2B5EF4-FFF2-40B4-BE49-F238E27FC236}">
                    <a16:creationId xmlns:a16="http://schemas.microsoft.com/office/drawing/2014/main" id="{FBF82201-EADF-46E3-9DC2-DFA8632AB1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48816" y="1742566"/>
                <a:ext cx="535965" cy="535965"/>
              </a:xfrm>
              <a:prstGeom prst="rect">
                <a:avLst/>
              </a:prstGeom>
            </p:spPr>
          </p:pic>
        </p:grpSp>
        <p:cxnSp>
          <p:nvCxnSpPr>
            <p:cNvPr id="127" name="Straight Arrow Connector 126">
              <a:extLst>
                <a:ext uri="{FF2B5EF4-FFF2-40B4-BE49-F238E27FC236}">
                  <a16:creationId xmlns:a16="http://schemas.microsoft.com/office/drawing/2014/main" id="{647B1FAE-C11A-46C6-8C30-11F60B10BF81}"/>
                </a:ext>
              </a:extLst>
            </p:cNvPr>
            <p:cNvCxnSpPr>
              <a:stCxn id="22" idx="3"/>
              <a:endCxn id="97" idx="1"/>
            </p:cNvCxnSpPr>
            <p:nvPr/>
          </p:nvCxnSpPr>
          <p:spPr>
            <a:xfrm>
              <a:off x="8254766" y="2973650"/>
              <a:ext cx="679060" cy="774671"/>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9" name="Straight Arrow Connector 128">
              <a:extLst>
                <a:ext uri="{FF2B5EF4-FFF2-40B4-BE49-F238E27FC236}">
                  <a16:creationId xmlns:a16="http://schemas.microsoft.com/office/drawing/2014/main" id="{296F74EE-FFD7-49D1-9F71-034FED066AC7}"/>
                </a:ext>
              </a:extLst>
            </p:cNvPr>
            <p:cNvCxnSpPr>
              <a:stCxn id="28" idx="3"/>
              <a:endCxn id="93" idx="1"/>
            </p:cNvCxnSpPr>
            <p:nvPr/>
          </p:nvCxnSpPr>
          <p:spPr>
            <a:xfrm flipV="1">
              <a:off x="8254765" y="3120427"/>
              <a:ext cx="679063" cy="912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BDC01973-029A-4F2B-9C28-F2E2507B5C10}"/>
                </a:ext>
              </a:extLst>
            </p:cNvPr>
            <p:cNvCxnSpPr>
              <a:cxnSpLocks/>
              <a:stCxn id="26" idx="3"/>
              <a:endCxn id="99" idx="1"/>
            </p:cNvCxnSpPr>
            <p:nvPr/>
          </p:nvCxnSpPr>
          <p:spPr>
            <a:xfrm>
              <a:off x="8254765" y="3678648"/>
              <a:ext cx="679059" cy="369279"/>
            </a:xfrm>
            <a:prstGeom prst="straightConnector1">
              <a:avLst/>
            </a:prstGeom>
            <a:ln w="9525" cap="flat" cmpd="sng" algn="ctr">
              <a:solidFill>
                <a:schemeClr val="dk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4" name="Straight Arrow Connector 133">
              <a:extLst>
                <a:ext uri="{FF2B5EF4-FFF2-40B4-BE49-F238E27FC236}">
                  <a16:creationId xmlns:a16="http://schemas.microsoft.com/office/drawing/2014/main" id="{C5C14549-E9EB-4367-9D42-43E120F20F63}"/>
                </a:ext>
              </a:extLst>
            </p:cNvPr>
            <p:cNvCxnSpPr>
              <a:cxnSpLocks/>
              <a:stCxn id="104" idx="2"/>
              <a:endCxn id="124" idx="1"/>
            </p:cNvCxnSpPr>
            <p:nvPr/>
          </p:nvCxnSpPr>
          <p:spPr>
            <a:xfrm flipV="1">
              <a:off x="10055312" y="2228583"/>
              <a:ext cx="830809" cy="1506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5D9F56-CD5C-4365-9625-EC3DFAD1B5C7}"/>
                </a:ext>
              </a:extLst>
            </p:cNvPr>
            <p:cNvCxnSpPr>
              <a:cxnSpLocks/>
              <a:stCxn id="104" idx="2"/>
              <a:endCxn id="118" idx="1"/>
            </p:cNvCxnSpPr>
            <p:nvPr/>
          </p:nvCxnSpPr>
          <p:spPr>
            <a:xfrm flipV="1">
              <a:off x="10055312" y="3424807"/>
              <a:ext cx="755563" cy="310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8F5C4C98-492E-418D-85CC-D2D661F54044}"/>
                </a:ext>
              </a:extLst>
            </p:cNvPr>
            <p:cNvCxnSpPr>
              <a:cxnSpLocks/>
              <a:stCxn id="104" idx="2"/>
              <a:endCxn id="114" idx="1"/>
            </p:cNvCxnSpPr>
            <p:nvPr/>
          </p:nvCxnSpPr>
          <p:spPr>
            <a:xfrm>
              <a:off x="10055312" y="3735162"/>
              <a:ext cx="755563" cy="32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9A11A6DE-36C2-42F4-9282-CF38A79B0420}"/>
                </a:ext>
              </a:extLst>
            </p:cNvPr>
            <p:cNvCxnSpPr>
              <a:cxnSpLocks/>
              <a:stCxn id="104" idx="2"/>
              <a:endCxn id="112" idx="1"/>
            </p:cNvCxnSpPr>
            <p:nvPr/>
          </p:nvCxnSpPr>
          <p:spPr>
            <a:xfrm>
              <a:off x="10055312" y="3735162"/>
              <a:ext cx="874416" cy="1131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1F69893-0733-46B6-93C7-2C5C5682F3F8}"/>
              </a:ext>
            </a:extLst>
          </p:cNvPr>
          <p:cNvGrpSpPr/>
          <p:nvPr/>
        </p:nvGrpSpPr>
        <p:grpSpPr>
          <a:xfrm>
            <a:off x="3409950" y="1305213"/>
            <a:ext cx="7116029" cy="4146791"/>
            <a:chOff x="3409950" y="1305213"/>
            <a:chExt cx="7116029" cy="4146791"/>
          </a:xfrm>
        </p:grpSpPr>
        <p:sp>
          <p:nvSpPr>
            <p:cNvPr id="148" name="Rectangle 147">
              <a:extLst>
                <a:ext uri="{FF2B5EF4-FFF2-40B4-BE49-F238E27FC236}">
                  <a16:creationId xmlns:a16="http://schemas.microsoft.com/office/drawing/2014/main" id="{54A3F285-2490-45C0-8E58-8080C9CD4FC4}"/>
                </a:ext>
              </a:extLst>
            </p:cNvPr>
            <p:cNvSpPr/>
            <p:nvPr/>
          </p:nvSpPr>
          <p:spPr>
            <a:xfrm>
              <a:off x="3409950" y="1305213"/>
              <a:ext cx="7116029" cy="41467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55584174-309E-42E5-9327-603A0498A74E}"/>
                </a:ext>
              </a:extLst>
            </p:cNvPr>
            <p:cNvSpPr txBox="1"/>
            <p:nvPr/>
          </p:nvSpPr>
          <p:spPr>
            <a:xfrm>
              <a:off x="9719039" y="5143298"/>
              <a:ext cx="714054" cy="276999"/>
            </a:xfrm>
            <a:prstGeom prst="rect">
              <a:avLst/>
            </a:prstGeom>
            <a:solidFill>
              <a:schemeClr val="bg1"/>
            </a:solidFill>
            <a:ln>
              <a:noFill/>
              <a:prstDash val="solid"/>
            </a:ln>
          </p:spPr>
          <p:txBody>
            <a:bodyPr wrap="square" rtlCol="0">
              <a:spAutoFit/>
            </a:bodyPr>
            <a:lstStyle/>
            <a:p>
              <a:pPr algn="ctr"/>
              <a:r>
                <a:rPr lang="en-US" sz="1200"/>
                <a:t>Solution</a:t>
              </a:r>
            </a:p>
          </p:txBody>
        </p:sp>
      </p:grpSp>
      <p:grpSp>
        <p:nvGrpSpPr>
          <p:cNvPr id="52" name="Group 51">
            <a:extLst>
              <a:ext uri="{FF2B5EF4-FFF2-40B4-BE49-F238E27FC236}">
                <a16:creationId xmlns:a16="http://schemas.microsoft.com/office/drawing/2014/main" id="{B45004C3-52C0-4197-AE52-37228EE9CFAA}"/>
              </a:ext>
            </a:extLst>
          </p:cNvPr>
          <p:cNvGrpSpPr/>
          <p:nvPr/>
        </p:nvGrpSpPr>
        <p:grpSpPr>
          <a:xfrm>
            <a:off x="6280555" y="172902"/>
            <a:ext cx="4245424" cy="2228959"/>
            <a:chOff x="6280555" y="172902"/>
            <a:chExt cx="4245424" cy="2228959"/>
          </a:xfrm>
        </p:grpSpPr>
        <p:grpSp>
          <p:nvGrpSpPr>
            <p:cNvPr id="6" name="Group 5">
              <a:extLst>
                <a:ext uri="{FF2B5EF4-FFF2-40B4-BE49-F238E27FC236}">
                  <a16:creationId xmlns:a16="http://schemas.microsoft.com/office/drawing/2014/main" id="{656076EE-3968-49BF-9A6A-5143CFC689CC}"/>
                </a:ext>
              </a:extLst>
            </p:cNvPr>
            <p:cNvGrpSpPr/>
            <p:nvPr/>
          </p:nvGrpSpPr>
          <p:grpSpPr>
            <a:xfrm>
              <a:off x="7800517" y="172902"/>
              <a:ext cx="2725462" cy="865696"/>
              <a:chOff x="8092682" y="163037"/>
              <a:chExt cx="2725462" cy="865696"/>
            </a:xfrm>
          </p:grpSpPr>
          <p:pic>
            <p:nvPicPr>
              <p:cNvPr id="2050" name="Picture 2" descr="See the source image">
                <a:extLst>
                  <a:ext uri="{FF2B5EF4-FFF2-40B4-BE49-F238E27FC236}">
                    <a16:creationId xmlns:a16="http://schemas.microsoft.com/office/drawing/2014/main" id="{FF604F38-A281-4940-B5DA-964ED359A2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29648" y="221451"/>
                <a:ext cx="841967" cy="319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1E244-9397-4C92-BF0E-9E74AA7794CF}"/>
                  </a:ext>
                </a:extLst>
              </p:cNvPr>
              <p:cNvSpPr/>
              <p:nvPr/>
            </p:nvSpPr>
            <p:spPr>
              <a:xfrm>
                <a:off x="8092682" y="163037"/>
                <a:ext cx="2725462" cy="865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CF141C-7249-4875-A843-12C902CA7EFA}"/>
                  </a:ext>
                </a:extLst>
              </p:cNvPr>
              <p:cNvSpPr txBox="1"/>
              <p:nvPr/>
            </p:nvSpPr>
            <p:spPr>
              <a:xfrm>
                <a:off x="8221827" y="655782"/>
                <a:ext cx="2470157" cy="276999"/>
              </a:xfrm>
              <a:prstGeom prst="rect">
                <a:avLst/>
              </a:prstGeom>
              <a:noFill/>
            </p:spPr>
            <p:txBody>
              <a:bodyPr wrap="square" rtlCol="0">
                <a:spAutoFit/>
              </a:bodyPr>
              <a:lstStyle/>
              <a:p>
                <a:pPr algn="ctr"/>
                <a:r>
                  <a:rPr lang="en-US" sz="1200"/>
                  <a:t>Omnichannel for Customer Service</a:t>
                </a:r>
              </a:p>
            </p:txBody>
          </p:sp>
        </p:grpSp>
        <p:sp>
          <p:nvSpPr>
            <p:cNvPr id="7" name="TextBox 6">
              <a:extLst>
                <a:ext uri="{FF2B5EF4-FFF2-40B4-BE49-F238E27FC236}">
                  <a16:creationId xmlns:a16="http://schemas.microsoft.com/office/drawing/2014/main" id="{7DFB2B29-D155-4BFB-A1D7-2C5F76EB1988}"/>
                </a:ext>
              </a:extLst>
            </p:cNvPr>
            <p:cNvSpPr txBox="1"/>
            <p:nvPr/>
          </p:nvSpPr>
          <p:spPr>
            <a:xfrm>
              <a:off x="6280555" y="2124862"/>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Escalate</a:t>
              </a:r>
            </a:p>
          </p:txBody>
        </p:sp>
        <p:cxnSp>
          <p:nvCxnSpPr>
            <p:cNvPr id="9" name="Straight Arrow Connector 8">
              <a:extLst>
                <a:ext uri="{FF2B5EF4-FFF2-40B4-BE49-F238E27FC236}">
                  <a16:creationId xmlns:a16="http://schemas.microsoft.com/office/drawing/2014/main" id="{F3D664A3-0A4C-4727-A4A6-05EFFEA7ED2B}"/>
                </a:ext>
              </a:extLst>
            </p:cNvPr>
            <p:cNvCxnSpPr>
              <a:cxnSpLocks/>
              <a:stCxn id="7" idx="3"/>
              <a:endCxn id="2" idx="2"/>
            </p:cNvCxnSpPr>
            <p:nvPr/>
          </p:nvCxnSpPr>
          <p:spPr>
            <a:xfrm flipV="1">
              <a:off x="8254764" y="1038598"/>
              <a:ext cx="908484" cy="1224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090FD497-6E9B-477E-AB84-58879C419546}"/>
              </a:ext>
            </a:extLst>
          </p:cNvPr>
          <p:cNvCxnSpPr>
            <a:cxnSpLocks/>
            <a:stCxn id="148" idx="2"/>
            <a:endCxn id="15" idx="0"/>
          </p:cNvCxnSpPr>
          <p:nvPr/>
        </p:nvCxnSpPr>
        <p:spPr>
          <a:xfrm>
            <a:off x="6967965" y="5452004"/>
            <a:ext cx="0" cy="437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Group 54">
            <a:extLst>
              <a:ext uri="{FF2B5EF4-FFF2-40B4-BE49-F238E27FC236}">
                <a16:creationId xmlns:a16="http://schemas.microsoft.com/office/drawing/2014/main" id="{4DFCF12B-2E02-449C-A395-7077B0E84187}"/>
              </a:ext>
            </a:extLst>
          </p:cNvPr>
          <p:cNvGrpSpPr/>
          <p:nvPr/>
        </p:nvGrpSpPr>
        <p:grpSpPr>
          <a:xfrm>
            <a:off x="1778629" y="4967269"/>
            <a:ext cx="8747350" cy="1550648"/>
            <a:chOff x="1778629" y="4967269"/>
            <a:chExt cx="8747350" cy="1550648"/>
          </a:xfrm>
        </p:grpSpPr>
        <p:grpSp>
          <p:nvGrpSpPr>
            <p:cNvPr id="16" name="Group 15">
              <a:extLst>
                <a:ext uri="{FF2B5EF4-FFF2-40B4-BE49-F238E27FC236}">
                  <a16:creationId xmlns:a16="http://schemas.microsoft.com/office/drawing/2014/main" id="{E5C44167-FC9A-4BFD-B7A9-24B1E6BCBB11}"/>
                </a:ext>
              </a:extLst>
            </p:cNvPr>
            <p:cNvGrpSpPr/>
            <p:nvPr/>
          </p:nvGrpSpPr>
          <p:grpSpPr>
            <a:xfrm>
              <a:off x="3409950" y="5889835"/>
              <a:ext cx="7116029" cy="544913"/>
              <a:chOff x="3409950" y="6225243"/>
              <a:chExt cx="7116029" cy="544913"/>
            </a:xfrm>
          </p:grpSpPr>
          <p:sp>
            <p:nvSpPr>
              <p:cNvPr id="15" name="Rectangle 14">
                <a:extLst>
                  <a:ext uri="{FF2B5EF4-FFF2-40B4-BE49-F238E27FC236}">
                    <a16:creationId xmlns:a16="http://schemas.microsoft.com/office/drawing/2014/main" id="{E891A659-DE69-4312-A865-CB0A67F14B77}"/>
                  </a:ext>
                </a:extLst>
              </p:cNvPr>
              <p:cNvSpPr/>
              <p:nvPr/>
            </p:nvSpPr>
            <p:spPr>
              <a:xfrm>
                <a:off x="3409950" y="6225243"/>
                <a:ext cx="7116029" cy="544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0030643-2D32-4001-AD07-E37D8C32B72E}"/>
                  </a:ext>
                </a:extLst>
              </p:cNvPr>
              <p:cNvSpPr txBox="1"/>
              <p:nvPr/>
            </p:nvSpPr>
            <p:spPr>
              <a:xfrm>
                <a:off x="3409950" y="6349685"/>
                <a:ext cx="7116029" cy="276999"/>
              </a:xfrm>
              <a:prstGeom prst="rect">
                <a:avLst/>
              </a:prstGeom>
              <a:noFill/>
              <a:ln>
                <a:noFill/>
              </a:ln>
            </p:spPr>
            <p:txBody>
              <a:bodyPr wrap="square" rtlCol="0">
                <a:spAutoFit/>
              </a:bodyPr>
              <a:lstStyle/>
              <a:p>
                <a:pPr algn="ctr"/>
                <a:r>
                  <a:rPr lang="en-US" sz="1200"/>
                  <a:t>Microsoft </a:t>
                </a:r>
                <a:r>
                  <a:rPr lang="en-US" sz="1200" err="1"/>
                  <a:t>Dataverse</a:t>
                </a:r>
                <a:endParaRPr lang="en-US" sz="1200"/>
              </a:p>
            </p:txBody>
          </p:sp>
        </p:grpSp>
        <p:pic>
          <p:nvPicPr>
            <p:cNvPr id="3074" name="Picture 2" descr="See the source image">
              <a:extLst>
                <a:ext uri="{FF2B5EF4-FFF2-40B4-BE49-F238E27FC236}">
                  <a16:creationId xmlns:a16="http://schemas.microsoft.com/office/drawing/2014/main" id="{95E79D44-E5E4-4DA8-980A-4EDB689696C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8629" y="5791049"/>
              <a:ext cx="726868" cy="72686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C22F8E4-F078-4654-84EF-D4D2E3FF1195}"/>
                </a:ext>
              </a:extLst>
            </p:cNvPr>
            <p:cNvCxnSpPr>
              <a:stCxn id="14" idx="1"/>
              <a:endCxn id="3074" idx="3"/>
            </p:cNvCxnSpPr>
            <p:nvPr/>
          </p:nvCxnSpPr>
          <p:spPr>
            <a:xfrm flipH="1">
              <a:off x="2505497" y="6152777"/>
              <a:ext cx="904453" cy="1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C69A3FE-3564-4C86-A425-547CBB297BA3}"/>
                </a:ext>
              </a:extLst>
            </p:cNvPr>
            <p:cNvCxnSpPr>
              <a:stCxn id="89" idx="2"/>
            </p:cNvCxnSpPr>
            <p:nvPr/>
          </p:nvCxnSpPr>
          <p:spPr>
            <a:xfrm flipH="1">
              <a:off x="6096000" y="4967269"/>
              <a:ext cx="8037" cy="922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BF770270-6E0B-4821-820D-123324F7E8BD}"/>
              </a:ext>
            </a:extLst>
          </p:cNvPr>
          <p:cNvGrpSpPr/>
          <p:nvPr/>
        </p:nvGrpSpPr>
        <p:grpSpPr>
          <a:xfrm>
            <a:off x="301125" y="174807"/>
            <a:ext cx="1668093" cy="874789"/>
            <a:chOff x="301125" y="174807"/>
            <a:chExt cx="1668093" cy="874789"/>
          </a:xfrm>
        </p:grpSpPr>
        <p:sp>
          <p:nvSpPr>
            <p:cNvPr id="21" name="Rectangle 20">
              <a:extLst>
                <a:ext uri="{FF2B5EF4-FFF2-40B4-BE49-F238E27FC236}">
                  <a16:creationId xmlns:a16="http://schemas.microsoft.com/office/drawing/2014/main" id="{F888E5BE-13C9-454F-81F8-35D1713A6EBD}"/>
                </a:ext>
              </a:extLst>
            </p:cNvPr>
            <p:cNvSpPr/>
            <p:nvPr/>
          </p:nvSpPr>
          <p:spPr>
            <a:xfrm>
              <a:off x="301125" y="174807"/>
              <a:ext cx="1668093" cy="87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AE61A7D1-7D0E-47A0-8663-CA88976565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63691" y="213454"/>
              <a:ext cx="289530" cy="289530"/>
            </a:xfrm>
            <a:prstGeom prst="rect">
              <a:avLst/>
            </a:prstGeom>
          </p:spPr>
        </p:pic>
        <p:sp>
          <p:nvSpPr>
            <p:cNvPr id="37" name="TextBox 36">
              <a:extLst>
                <a:ext uri="{FF2B5EF4-FFF2-40B4-BE49-F238E27FC236}">
                  <a16:creationId xmlns:a16="http://schemas.microsoft.com/office/drawing/2014/main" id="{45ED2A12-5FAE-4840-B8A5-13915782387C}"/>
                </a:ext>
              </a:extLst>
            </p:cNvPr>
            <p:cNvSpPr txBox="1"/>
            <p:nvPr/>
          </p:nvSpPr>
          <p:spPr>
            <a:xfrm>
              <a:off x="309847" y="670717"/>
              <a:ext cx="1657038" cy="276999"/>
            </a:xfrm>
            <a:prstGeom prst="rect">
              <a:avLst/>
            </a:prstGeom>
            <a:noFill/>
          </p:spPr>
          <p:txBody>
            <a:bodyPr wrap="square" rtlCol="0">
              <a:spAutoFit/>
            </a:bodyPr>
            <a:lstStyle/>
            <a:p>
              <a:pPr algn="ctr"/>
              <a:r>
                <a:rPr lang="en-US" sz="1200"/>
                <a:t>Azure Active Directory</a:t>
              </a:r>
            </a:p>
          </p:txBody>
        </p:sp>
      </p:grpSp>
      <p:grpSp>
        <p:nvGrpSpPr>
          <p:cNvPr id="48" name="Group 47">
            <a:extLst>
              <a:ext uri="{FF2B5EF4-FFF2-40B4-BE49-F238E27FC236}">
                <a16:creationId xmlns:a16="http://schemas.microsoft.com/office/drawing/2014/main" id="{9FA5810A-10B9-4D4E-951B-E17784642756}"/>
              </a:ext>
            </a:extLst>
          </p:cNvPr>
          <p:cNvGrpSpPr/>
          <p:nvPr/>
        </p:nvGrpSpPr>
        <p:grpSpPr>
          <a:xfrm>
            <a:off x="301126" y="1140903"/>
            <a:ext cx="10327454" cy="5541068"/>
            <a:chOff x="301126" y="1140903"/>
            <a:chExt cx="10327454" cy="5541068"/>
          </a:xfrm>
        </p:grpSpPr>
        <p:sp>
          <p:nvSpPr>
            <p:cNvPr id="44" name="Rectangle 43">
              <a:extLst>
                <a:ext uri="{FF2B5EF4-FFF2-40B4-BE49-F238E27FC236}">
                  <a16:creationId xmlns:a16="http://schemas.microsoft.com/office/drawing/2014/main" id="{53D1E6EC-1339-4854-9B73-2A2DD8B8B9FD}"/>
                </a:ext>
              </a:extLst>
            </p:cNvPr>
            <p:cNvSpPr/>
            <p:nvPr/>
          </p:nvSpPr>
          <p:spPr>
            <a:xfrm>
              <a:off x="301126" y="1140903"/>
              <a:ext cx="10327454" cy="554106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F0077E3-5184-42FF-A2F0-6159D9F4933B}"/>
                </a:ext>
              </a:extLst>
            </p:cNvPr>
            <p:cNvSpPr txBox="1"/>
            <p:nvPr/>
          </p:nvSpPr>
          <p:spPr>
            <a:xfrm>
              <a:off x="309847" y="1184709"/>
              <a:ext cx="1102026" cy="276999"/>
            </a:xfrm>
            <a:prstGeom prst="rect">
              <a:avLst/>
            </a:prstGeom>
            <a:noFill/>
            <a:ln>
              <a:noFill/>
            </a:ln>
          </p:spPr>
          <p:txBody>
            <a:bodyPr wrap="square" rtlCol="0">
              <a:spAutoFit/>
            </a:bodyPr>
            <a:lstStyle/>
            <a:p>
              <a:pPr algn="ctr"/>
              <a:r>
                <a:rPr lang="en-US" sz="1200"/>
                <a:t>Environment</a:t>
              </a:r>
            </a:p>
          </p:txBody>
        </p:sp>
      </p:grpSp>
      <p:sp>
        <p:nvSpPr>
          <p:cNvPr id="59" name="Rectangle 58">
            <a:extLst>
              <a:ext uri="{FF2B5EF4-FFF2-40B4-BE49-F238E27FC236}">
                <a16:creationId xmlns:a16="http://schemas.microsoft.com/office/drawing/2014/main" id="{5821EB25-BC24-4F80-AC6B-1CBE54049BA6}"/>
              </a:ext>
            </a:extLst>
          </p:cNvPr>
          <p:cNvSpPr/>
          <p:nvPr/>
        </p:nvSpPr>
        <p:spPr>
          <a:xfrm>
            <a:off x="3518532" y="5998669"/>
            <a:ext cx="1236571" cy="3170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RBAC</a:t>
            </a:r>
          </a:p>
        </p:txBody>
      </p:sp>
      <p:sp>
        <p:nvSpPr>
          <p:cNvPr id="62" name="Rectangle 61">
            <a:extLst>
              <a:ext uri="{FF2B5EF4-FFF2-40B4-BE49-F238E27FC236}">
                <a16:creationId xmlns:a16="http://schemas.microsoft.com/office/drawing/2014/main" id="{30BCD224-5B00-487D-9E2C-62304FAD07F2}"/>
              </a:ext>
            </a:extLst>
          </p:cNvPr>
          <p:cNvSpPr/>
          <p:nvPr/>
        </p:nvSpPr>
        <p:spPr>
          <a:xfrm>
            <a:off x="9163247" y="6014277"/>
            <a:ext cx="1236571"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ALM</a:t>
            </a:r>
          </a:p>
        </p:txBody>
      </p:sp>
    </p:spTree>
    <p:extLst>
      <p:ext uri="{BB962C8B-B14F-4D97-AF65-F5344CB8AC3E}">
        <p14:creationId xmlns:p14="http://schemas.microsoft.com/office/powerpoint/2010/main" val="18228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0"/>
                                        </p:tgtEl>
                                        <p:attrNameLst>
                                          <p:attrName>style.visibility</p:attrName>
                                        </p:attrNameLst>
                                      </p:cBhvr>
                                      <p:to>
                                        <p:strVal val="visible"/>
                                      </p:to>
                                    </p:set>
                                    <p:animEffect transition="in" filter="fade">
                                      <p:cBhvr>
                                        <p:cTn id="20" dur="500"/>
                                        <p:tgtEl>
                                          <p:spTgt spid="2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Environments</a:t>
            </a:r>
          </a:p>
        </p:txBody>
      </p:sp>
      <p:grpSp>
        <p:nvGrpSpPr>
          <p:cNvPr id="14" name="Group 13">
            <a:extLst>
              <a:ext uri="{FF2B5EF4-FFF2-40B4-BE49-F238E27FC236}">
                <a16:creationId xmlns:a16="http://schemas.microsoft.com/office/drawing/2014/main" id="{D28AD279-5D69-428E-AAE8-E8427D710604}"/>
              </a:ext>
            </a:extLst>
          </p:cNvPr>
          <p:cNvGrpSpPr/>
          <p:nvPr/>
        </p:nvGrpSpPr>
        <p:grpSpPr>
          <a:xfrm>
            <a:off x="4893075" y="3429000"/>
            <a:ext cx="2405850" cy="1118587"/>
            <a:chOff x="2006353" y="3568823"/>
            <a:chExt cx="2405850" cy="1118587"/>
          </a:xfrm>
        </p:grpSpPr>
        <p:sp>
          <p:nvSpPr>
            <p:cNvPr id="4" name="Rectangle 3">
              <a:extLst>
                <a:ext uri="{FF2B5EF4-FFF2-40B4-BE49-F238E27FC236}">
                  <a16:creationId xmlns:a16="http://schemas.microsoft.com/office/drawing/2014/main" id="{45EB2BA2-3E85-4C1C-9E6A-315241390A13}"/>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0B924992-196A-4B22-90F1-AC70474CFF5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8" name="Picture 7" descr="Icon&#10;&#10;Description automatically generated">
              <a:extLst>
                <a:ext uri="{FF2B5EF4-FFF2-40B4-BE49-F238E27FC236}">
                  <a16:creationId xmlns:a16="http://schemas.microsoft.com/office/drawing/2014/main" id="{1C0C1E44-E830-4FE7-A2F1-0BD1C82E66F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10" name="Graphic 9">
              <a:extLst>
                <a:ext uri="{FF2B5EF4-FFF2-40B4-BE49-F238E27FC236}">
                  <a16:creationId xmlns:a16="http://schemas.microsoft.com/office/drawing/2014/main" id="{F16EB5DA-293F-4E5E-AB7D-7A68C6FF10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12" name="Graphic 11">
              <a:extLst>
                <a:ext uri="{FF2B5EF4-FFF2-40B4-BE49-F238E27FC236}">
                  <a16:creationId xmlns:a16="http://schemas.microsoft.com/office/drawing/2014/main" id="{86ABF3D9-24E8-4C00-BB69-EDA0718210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13" name="Rectangle 12">
              <a:extLst>
                <a:ext uri="{FF2B5EF4-FFF2-40B4-BE49-F238E27FC236}">
                  <a16:creationId xmlns:a16="http://schemas.microsoft.com/office/drawing/2014/main" id="{3DF9B36F-990C-4E73-9DA5-AC6F339E6FE1}"/>
                </a:ext>
              </a:extLst>
            </p:cNvPr>
            <p:cNvSpPr/>
            <p:nvPr/>
          </p:nvSpPr>
          <p:spPr>
            <a:xfrm>
              <a:off x="2006353" y="3568823"/>
              <a:ext cx="2405850" cy="30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My Environment</a:t>
              </a:r>
            </a:p>
          </p:txBody>
        </p:sp>
      </p:grpSp>
      <p:grpSp>
        <p:nvGrpSpPr>
          <p:cNvPr id="18" name="Group 17">
            <a:extLst>
              <a:ext uri="{FF2B5EF4-FFF2-40B4-BE49-F238E27FC236}">
                <a16:creationId xmlns:a16="http://schemas.microsoft.com/office/drawing/2014/main" id="{C1ADC77A-A732-4F47-93F9-B083D8A40026}"/>
              </a:ext>
            </a:extLst>
          </p:cNvPr>
          <p:cNvGrpSpPr/>
          <p:nvPr/>
        </p:nvGrpSpPr>
        <p:grpSpPr>
          <a:xfrm>
            <a:off x="612559" y="2334828"/>
            <a:ext cx="11141476" cy="4101483"/>
            <a:chOff x="612559" y="2334828"/>
            <a:chExt cx="11141476" cy="4101483"/>
          </a:xfrm>
        </p:grpSpPr>
        <p:sp>
          <p:nvSpPr>
            <p:cNvPr id="15" name="Rectangle 14">
              <a:extLst>
                <a:ext uri="{FF2B5EF4-FFF2-40B4-BE49-F238E27FC236}">
                  <a16:creationId xmlns:a16="http://schemas.microsoft.com/office/drawing/2014/main" id="{DFA8D8BD-E18E-40D8-BC0D-04CA41981F7D}"/>
                </a:ext>
              </a:extLst>
            </p:cNvPr>
            <p:cNvSpPr/>
            <p:nvPr/>
          </p:nvSpPr>
          <p:spPr>
            <a:xfrm>
              <a:off x="612559" y="2485748"/>
              <a:ext cx="11141476" cy="395056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382EB6-FFFA-45E3-85D0-77F567F653A0}"/>
                </a:ext>
              </a:extLst>
            </p:cNvPr>
            <p:cNvSpPr/>
            <p:nvPr/>
          </p:nvSpPr>
          <p:spPr>
            <a:xfrm>
              <a:off x="4893075" y="2334828"/>
              <a:ext cx="2405850" cy="30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rPr>
                <a:t>My Tenant</a:t>
              </a:r>
            </a:p>
          </p:txBody>
        </p:sp>
      </p:grpSp>
      <p:sp>
        <p:nvSpPr>
          <p:cNvPr id="19" name="TextBox 18">
            <a:extLst>
              <a:ext uri="{FF2B5EF4-FFF2-40B4-BE49-F238E27FC236}">
                <a16:creationId xmlns:a16="http://schemas.microsoft.com/office/drawing/2014/main" id="{B8B87A42-A0C4-46DB-8A70-65B0451F822B}"/>
              </a:ext>
            </a:extLst>
          </p:cNvPr>
          <p:cNvSpPr txBox="1"/>
          <p:nvPr/>
        </p:nvSpPr>
        <p:spPr>
          <a:xfrm>
            <a:off x="3410504" y="5966904"/>
            <a:ext cx="5388745" cy="369332"/>
          </a:xfrm>
          <a:prstGeom prst="rect">
            <a:avLst/>
          </a:prstGeom>
          <a:noFill/>
        </p:spPr>
        <p:txBody>
          <a:bodyPr wrap="square" rtlCol="0">
            <a:spAutoFit/>
          </a:bodyPr>
          <a:lstStyle/>
          <a:p>
            <a:pPr algn="ctr"/>
            <a:r>
              <a:rPr lang="en-US" b="1" dirty="0"/>
              <a:t>Do not use a single environment for production bots!</a:t>
            </a:r>
          </a:p>
        </p:txBody>
      </p:sp>
    </p:spTree>
    <p:extLst>
      <p:ext uri="{BB962C8B-B14F-4D97-AF65-F5344CB8AC3E}">
        <p14:creationId xmlns:p14="http://schemas.microsoft.com/office/powerpoint/2010/main" val="344263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2710CBA-77B4-4B99-91CD-9DB2D8237734}"/>
              </a:ext>
            </a:extLst>
          </p:cNvPr>
          <p:cNvSpPr>
            <a:spLocks noGrp="1"/>
          </p:cNvSpPr>
          <p:nvPr>
            <p:ph type="title"/>
          </p:nvPr>
        </p:nvSpPr>
        <p:spPr/>
        <p:txBody>
          <a:bodyPr/>
          <a:lstStyle/>
          <a:p>
            <a:r>
              <a:rPr lang="en-US"/>
              <a:t>Built on Power Platform &amp; Bot Framework</a:t>
            </a:r>
            <a:endParaRPr lang="en-IN"/>
          </a:p>
        </p:txBody>
      </p:sp>
      <p:grpSp>
        <p:nvGrpSpPr>
          <p:cNvPr id="18" name="Group 17">
            <a:extLst>
              <a:ext uri="{FF2B5EF4-FFF2-40B4-BE49-F238E27FC236}">
                <a16:creationId xmlns:a16="http://schemas.microsoft.com/office/drawing/2014/main" id="{F19D6D94-C6CF-431D-B3AC-64BBD59F3107}"/>
              </a:ext>
            </a:extLst>
          </p:cNvPr>
          <p:cNvGrpSpPr/>
          <p:nvPr/>
        </p:nvGrpSpPr>
        <p:grpSpPr>
          <a:xfrm>
            <a:off x="4255209" y="2067642"/>
            <a:ext cx="5791519" cy="4806044"/>
            <a:chOff x="4255209" y="2067642"/>
            <a:chExt cx="5791519" cy="4806044"/>
          </a:xfrm>
        </p:grpSpPr>
        <p:grpSp>
          <p:nvGrpSpPr>
            <p:cNvPr id="81" name="Group 80">
              <a:extLst>
                <a:ext uri="{FF2B5EF4-FFF2-40B4-BE49-F238E27FC236}">
                  <a16:creationId xmlns:a16="http://schemas.microsoft.com/office/drawing/2014/main" id="{263AB1BB-5832-45BD-8AAC-EE3B5864E626}"/>
                </a:ext>
              </a:extLst>
            </p:cNvPr>
            <p:cNvGrpSpPr/>
            <p:nvPr/>
          </p:nvGrpSpPr>
          <p:grpSpPr>
            <a:xfrm>
              <a:off x="4255209" y="2067642"/>
              <a:ext cx="5791519" cy="4806044"/>
              <a:chOff x="3139122" y="1739901"/>
              <a:chExt cx="5791519" cy="4806044"/>
            </a:xfrm>
          </p:grpSpPr>
          <p:grpSp>
            <p:nvGrpSpPr>
              <p:cNvPr id="8" name="Group 7">
                <a:extLst>
                  <a:ext uri="{FF2B5EF4-FFF2-40B4-BE49-F238E27FC236}">
                    <a16:creationId xmlns:a16="http://schemas.microsoft.com/office/drawing/2014/main" id="{CBAE8786-7FD7-4574-A34C-48992CB62143}"/>
                  </a:ext>
                </a:extLst>
              </p:cNvPr>
              <p:cNvGrpSpPr/>
              <p:nvPr/>
            </p:nvGrpSpPr>
            <p:grpSpPr>
              <a:xfrm>
                <a:off x="3139122" y="1739901"/>
                <a:ext cx="5791519" cy="4806044"/>
                <a:chOff x="163313" y="3520259"/>
                <a:chExt cx="4974744" cy="3025685"/>
              </a:xfrm>
            </p:grpSpPr>
            <p:sp>
              <p:nvSpPr>
                <p:cNvPr id="58" name="Isosceles Triangle 57">
                  <a:extLst>
                    <a:ext uri="{FF2B5EF4-FFF2-40B4-BE49-F238E27FC236}">
                      <a16:creationId xmlns:a16="http://schemas.microsoft.com/office/drawing/2014/main" id="{4D01D74F-DC10-4503-A5C6-5B9DAE654603}"/>
                    </a:ext>
                  </a:extLst>
                </p:cNvPr>
                <p:cNvSpPr/>
                <p:nvPr/>
              </p:nvSpPr>
              <p:spPr bwMode="auto">
                <a:xfrm rot="10800000">
                  <a:off x="2285839" y="4023221"/>
                  <a:ext cx="251117" cy="160087"/>
                </a:xfrm>
                <a:prstGeom prst="triangle">
                  <a:avLst/>
                </a:pr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Isosceles Triangle 56">
                  <a:extLst>
                    <a:ext uri="{FF2B5EF4-FFF2-40B4-BE49-F238E27FC236}">
                      <a16:creationId xmlns:a16="http://schemas.microsoft.com/office/drawing/2014/main" id="{41263F65-8B0C-4B8B-B87C-1D0B8DE4CC18}"/>
                    </a:ext>
                  </a:extLst>
                </p:cNvPr>
                <p:cNvSpPr/>
                <p:nvPr/>
              </p:nvSpPr>
              <p:spPr bwMode="auto">
                <a:xfrm rot="10800000">
                  <a:off x="1874691" y="4438798"/>
                  <a:ext cx="251117" cy="160087"/>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Isosceles Triangle 55">
                  <a:extLst>
                    <a:ext uri="{FF2B5EF4-FFF2-40B4-BE49-F238E27FC236}">
                      <a16:creationId xmlns:a16="http://schemas.microsoft.com/office/drawing/2014/main" id="{7DBD29E4-B4E8-43CA-8C7F-63111A3E91E8}"/>
                    </a:ext>
                  </a:extLst>
                </p:cNvPr>
                <p:cNvSpPr/>
                <p:nvPr/>
              </p:nvSpPr>
              <p:spPr bwMode="auto">
                <a:xfrm rot="10800000">
                  <a:off x="1436524" y="4919772"/>
                  <a:ext cx="251117" cy="160087"/>
                </a:xfrm>
                <a:prstGeom prst="triangl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BB286EE1-4A9C-4BC8-90A1-645BA9DEE5B2}"/>
                    </a:ext>
                  </a:extLst>
                </p:cNvPr>
                <p:cNvSpPr/>
                <p:nvPr/>
              </p:nvSpPr>
              <p:spPr bwMode="auto">
                <a:xfrm>
                  <a:off x="391886" y="3520259"/>
                  <a:ext cx="4746171" cy="3025685"/>
                </a:xfrm>
                <a:prstGeom prst="triangle">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a:extLst>
                    <a:ext uri="{FF2B5EF4-FFF2-40B4-BE49-F238E27FC236}">
                      <a16:creationId xmlns:a16="http://schemas.microsoft.com/office/drawing/2014/main" id="{08E65E13-BC35-4E0D-BF49-7C8644D3D5DC}"/>
                    </a:ext>
                  </a:extLst>
                </p:cNvPr>
                <p:cNvSpPr/>
                <p:nvPr/>
              </p:nvSpPr>
              <p:spPr bwMode="auto">
                <a:xfrm>
                  <a:off x="307585" y="4023221"/>
                  <a:ext cx="3957212" cy="252272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sp>
              <p:nvSpPr>
                <p:cNvPr id="4" name="Isosceles Triangle 3">
                  <a:extLst>
                    <a:ext uri="{FF2B5EF4-FFF2-40B4-BE49-F238E27FC236}">
                      <a16:creationId xmlns:a16="http://schemas.microsoft.com/office/drawing/2014/main" id="{0F02A20E-73EA-4FAC-9BFE-14076A6244FD}"/>
                    </a:ext>
                  </a:extLst>
                </p:cNvPr>
                <p:cNvSpPr/>
                <p:nvPr/>
              </p:nvSpPr>
              <p:spPr bwMode="auto">
                <a:xfrm>
                  <a:off x="221898" y="4438799"/>
                  <a:ext cx="3305323" cy="2107145"/>
                </a:xfrm>
                <a:prstGeom prst="triangle">
                  <a:avLst/>
                </a:pr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Isosceles Triangle 2">
                  <a:extLst>
                    <a:ext uri="{FF2B5EF4-FFF2-40B4-BE49-F238E27FC236}">
                      <a16:creationId xmlns:a16="http://schemas.microsoft.com/office/drawing/2014/main" id="{A5C65F59-9216-43DE-9D6D-5CAC13757AF1}"/>
                    </a:ext>
                  </a:extLst>
                </p:cNvPr>
                <p:cNvSpPr/>
                <p:nvPr/>
              </p:nvSpPr>
              <p:spPr bwMode="auto">
                <a:xfrm>
                  <a:off x="163313" y="4919772"/>
                  <a:ext cx="2550857" cy="1626171"/>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reeform: Shape 11">
                <a:extLst>
                  <a:ext uri="{FF2B5EF4-FFF2-40B4-BE49-F238E27FC236}">
                    <a16:creationId xmlns:a16="http://schemas.microsoft.com/office/drawing/2014/main" id="{E130B2C8-71E3-4E50-9368-9C8EE6E4E74A}"/>
                  </a:ext>
                </a:extLst>
              </p:cNvPr>
              <p:cNvSpPr/>
              <p:nvPr/>
            </p:nvSpPr>
            <p:spPr>
              <a:xfrm rot="3600000">
                <a:off x="6251415" y="4823012"/>
                <a:ext cx="2556834" cy="2148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r" defTabSz="533400">
                  <a:lnSpc>
                    <a:spcPct val="90000"/>
                  </a:lnSpc>
                  <a:spcBef>
                    <a:spcPct val="0"/>
                  </a:spcBef>
                  <a:spcAft>
                    <a:spcPct val="35000"/>
                  </a:spcAft>
                  <a:buNone/>
                </a:pPr>
                <a:r>
                  <a:rPr lang="en-US" sz="1400" b="1" kern="1200">
                    <a:solidFill>
                      <a:schemeClr val="bg1"/>
                    </a:solidFill>
                    <a:latin typeface="+mj-lt"/>
                  </a:rPr>
                  <a:t>Power Virtual Agents</a:t>
                </a:r>
              </a:p>
            </p:txBody>
          </p:sp>
          <p:sp>
            <p:nvSpPr>
              <p:cNvPr id="39" name="Freeform: Shape 11">
                <a:extLst>
                  <a:ext uri="{FF2B5EF4-FFF2-40B4-BE49-F238E27FC236}">
                    <a16:creationId xmlns:a16="http://schemas.microsoft.com/office/drawing/2014/main" id="{9545C7A4-877B-4FF3-9C9F-09AC5EE8EEDA}"/>
                  </a:ext>
                </a:extLst>
              </p:cNvPr>
              <p:cNvSpPr/>
              <p:nvPr/>
            </p:nvSpPr>
            <p:spPr>
              <a:xfrm rot="3600000">
                <a:off x="5984712" y="5225549"/>
                <a:ext cx="1627214" cy="2148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r" defTabSz="533400">
                  <a:lnSpc>
                    <a:spcPct val="90000"/>
                  </a:lnSpc>
                  <a:spcBef>
                    <a:spcPct val="0"/>
                  </a:spcBef>
                  <a:spcAft>
                    <a:spcPct val="35000"/>
                  </a:spcAft>
                </a:pPr>
                <a:r>
                  <a:rPr lang="en-US" sz="1400" b="1">
                    <a:solidFill>
                      <a:schemeClr val="tx1"/>
                    </a:solidFill>
                    <a:latin typeface="+mj-lt"/>
                  </a:rPr>
                  <a:t>Power Platform</a:t>
                </a:r>
                <a:endParaRPr lang="en-US" sz="1400" b="1" kern="1200">
                  <a:solidFill>
                    <a:schemeClr val="tx1"/>
                  </a:solidFill>
                  <a:latin typeface="+mj-lt"/>
                </a:endParaRPr>
              </a:p>
            </p:txBody>
          </p:sp>
          <p:sp>
            <p:nvSpPr>
              <p:cNvPr id="40" name="Freeform: Shape 11">
                <a:extLst>
                  <a:ext uri="{FF2B5EF4-FFF2-40B4-BE49-F238E27FC236}">
                    <a16:creationId xmlns:a16="http://schemas.microsoft.com/office/drawing/2014/main" id="{1B8AFD4B-83CF-4DE2-8EF6-B7E8E7D93AD8}"/>
                  </a:ext>
                </a:extLst>
              </p:cNvPr>
              <p:cNvSpPr/>
              <p:nvPr/>
            </p:nvSpPr>
            <p:spPr>
              <a:xfrm rot="3600000">
                <a:off x="5070313" y="5225549"/>
                <a:ext cx="1627214" cy="2148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r" defTabSz="533400">
                  <a:lnSpc>
                    <a:spcPct val="90000"/>
                  </a:lnSpc>
                  <a:spcBef>
                    <a:spcPct val="0"/>
                  </a:spcBef>
                  <a:spcAft>
                    <a:spcPct val="35000"/>
                  </a:spcAft>
                </a:pPr>
                <a:r>
                  <a:rPr lang="en-US" sz="1400" b="1">
                    <a:solidFill>
                      <a:schemeClr val="tx1"/>
                    </a:solidFill>
                    <a:latin typeface="+mj-lt"/>
                  </a:rPr>
                  <a:t>Bot Framework</a:t>
                </a:r>
                <a:endParaRPr lang="en-US" sz="1400" b="1" kern="1200">
                  <a:solidFill>
                    <a:schemeClr val="tx1"/>
                  </a:solidFill>
                  <a:latin typeface="+mj-lt"/>
                </a:endParaRPr>
              </a:p>
            </p:txBody>
          </p:sp>
          <p:sp>
            <p:nvSpPr>
              <p:cNvPr id="41" name="Freeform: Shape 11">
                <a:extLst>
                  <a:ext uri="{FF2B5EF4-FFF2-40B4-BE49-F238E27FC236}">
                    <a16:creationId xmlns:a16="http://schemas.microsoft.com/office/drawing/2014/main" id="{E4CF08AE-4F9C-4D2B-8367-068DD317271E}"/>
                  </a:ext>
                </a:extLst>
              </p:cNvPr>
              <p:cNvSpPr/>
              <p:nvPr/>
            </p:nvSpPr>
            <p:spPr>
              <a:xfrm rot="3600000">
                <a:off x="3936385" y="5225548"/>
                <a:ext cx="1627214" cy="2148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r" defTabSz="533400">
                  <a:lnSpc>
                    <a:spcPct val="90000"/>
                  </a:lnSpc>
                  <a:spcBef>
                    <a:spcPct val="0"/>
                  </a:spcBef>
                  <a:spcAft>
                    <a:spcPct val="35000"/>
                  </a:spcAft>
                </a:pPr>
                <a:r>
                  <a:rPr lang="en-US" sz="1400" b="1">
                    <a:solidFill>
                      <a:schemeClr val="tx1"/>
                    </a:solidFill>
                    <a:latin typeface="+mj-lt"/>
                  </a:rPr>
                  <a:t>Azure Cognitive Services</a:t>
                </a:r>
              </a:p>
            </p:txBody>
          </p:sp>
        </p:grpSp>
        <p:grpSp>
          <p:nvGrpSpPr>
            <p:cNvPr id="80" name="Group 79">
              <a:extLst>
                <a:ext uri="{FF2B5EF4-FFF2-40B4-BE49-F238E27FC236}">
                  <a16:creationId xmlns:a16="http://schemas.microsoft.com/office/drawing/2014/main" id="{C43DC3AB-966A-402F-A130-85B1598AE767}"/>
                </a:ext>
              </a:extLst>
            </p:cNvPr>
            <p:cNvGrpSpPr/>
            <p:nvPr/>
          </p:nvGrpSpPr>
          <p:grpSpPr>
            <a:xfrm>
              <a:off x="6573190" y="3512130"/>
              <a:ext cx="890357" cy="1192142"/>
              <a:chOff x="5457103" y="3184388"/>
              <a:chExt cx="1026859" cy="1374911"/>
            </a:xfrm>
          </p:grpSpPr>
          <p:grpSp>
            <p:nvGrpSpPr>
              <p:cNvPr id="20" name="Group 4">
                <a:extLst>
                  <a:ext uri="{FF2B5EF4-FFF2-40B4-BE49-F238E27FC236}">
                    <a16:creationId xmlns:a16="http://schemas.microsoft.com/office/drawing/2014/main" id="{D107BB19-4482-4354-B016-012460CB6D8E}"/>
                  </a:ext>
                </a:extLst>
              </p:cNvPr>
              <p:cNvGrpSpPr>
                <a:grpSpLocks noChangeAspect="1"/>
              </p:cNvGrpSpPr>
              <p:nvPr/>
            </p:nvGrpSpPr>
            <p:grpSpPr bwMode="auto">
              <a:xfrm>
                <a:off x="6023597" y="4205034"/>
                <a:ext cx="460365" cy="354265"/>
                <a:chOff x="2880" y="2176"/>
                <a:chExt cx="256" cy="197"/>
              </a:xfrm>
              <a:solidFill>
                <a:srgbClr val="742774"/>
              </a:solidFill>
            </p:grpSpPr>
            <p:sp>
              <p:nvSpPr>
                <p:cNvPr id="21" name="Freeform 5">
                  <a:extLst>
                    <a:ext uri="{FF2B5EF4-FFF2-40B4-BE49-F238E27FC236}">
                      <a16:creationId xmlns:a16="http://schemas.microsoft.com/office/drawing/2014/main" id="{AAF7B1C9-6507-4EA4-987B-213491E5A83B}"/>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22" name="Freeform 6">
                  <a:extLst>
                    <a:ext uri="{FF2B5EF4-FFF2-40B4-BE49-F238E27FC236}">
                      <a16:creationId xmlns:a16="http://schemas.microsoft.com/office/drawing/2014/main" id="{6D8BFEDF-8A88-4785-B58A-E1D2A314B23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23" name="Freeform 7">
                  <a:extLst>
                    <a:ext uri="{FF2B5EF4-FFF2-40B4-BE49-F238E27FC236}">
                      <a16:creationId xmlns:a16="http://schemas.microsoft.com/office/drawing/2014/main" id="{A26F8D7C-0059-4030-BE2C-DEC29EE2A520}"/>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24" name="Freeform 8">
                  <a:extLst>
                    <a:ext uri="{FF2B5EF4-FFF2-40B4-BE49-F238E27FC236}">
                      <a16:creationId xmlns:a16="http://schemas.microsoft.com/office/drawing/2014/main" id="{EB7769AE-FF73-438E-8656-38204749AC85}"/>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25" name="Freeform 9">
                  <a:extLst>
                    <a:ext uri="{FF2B5EF4-FFF2-40B4-BE49-F238E27FC236}">
                      <a16:creationId xmlns:a16="http://schemas.microsoft.com/office/drawing/2014/main" id="{CE0D278B-A376-493C-8F45-297D27BCAD1A}"/>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grpSp>
          <p:grpSp>
            <p:nvGrpSpPr>
              <p:cNvPr id="28" name="Group 12">
                <a:extLst>
                  <a:ext uri="{FF2B5EF4-FFF2-40B4-BE49-F238E27FC236}">
                    <a16:creationId xmlns:a16="http://schemas.microsoft.com/office/drawing/2014/main" id="{6BA38BE6-AF9E-487C-8040-392C60A0FF55}"/>
                  </a:ext>
                </a:extLst>
              </p:cNvPr>
              <p:cNvGrpSpPr>
                <a:grpSpLocks noChangeAspect="1"/>
              </p:cNvGrpSpPr>
              <p:nvPr/>
            </p:nvGrpSpPr>
            <p:grpSpPr bwMode="auto">
              <a:xfrm>
                <a:off x="5457103" y="3184388"/>
                <a:ext cx="430652" cy="327162"/>
                <a:chOff x="4543" y="2176"/>
                <a:chExt cx="258" cy="196"/>
              </a:xfrm>
              <a:solidFill>
                <a:srgbClr val="FFC000"/>
              </a:solidFill>
            </p:grpSpPr>
            <p:sp>
              <p:nvSpPr>
                <p:cNvPr id="29" name="Freeform 13">
                  <a:extLst>
                    <a:ext uri="{FF2B5EF4-FFF2-40B4-BE49-F238E27FC236}">
                      <a16:creationId xmlns:a16="http://schemas.microsoft.com/office/drawing/2014/main" id="{28736787-4131-4094-9CED-F44FD1CD0037}"/>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30" name="Freeform 14">
                  <a:extLst>
                    <a:ext uri="{FF2B5EF4-FFF2-40B4-BE49-F238E27FC236}">
                      <a16:creationId xmlns:a16="http://schemas.microsoft.com/office/drawing/2014/main" id="{A1B21000-FD58-4D6D-BA2C-87767BFFA6EC}"/>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31" name="Freeform 15">
                  <a:extLst>
                    <a:ext uri="{FF2B5EF4-FFF2-40B4-BE49-F238E27FC236}">
                      <a16:creationId xmlns:a16="http://schemas.microsoft.com/office/drawing/2014/main" id="{93BE9816-7D2B-44F2-AA2F-271A0ECC700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32" name="Freeform 16">
                  <a:extLst>
                    <a:ext uri="{FF2B5EF4-FFF2-40B4-BE49-F238E27FC236}">
                      <a16:creationId xmlns:a16="http://schemas.microsoft.com/office/drawing/2014/main" id="{7EF3B35E-6AAF-4E05-8D42-C36D58508BAA}"/>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33" name="Freeform 17">
                  <a:extLst>
                    <a:ext uri="{FF2B5EF4-FFF2-40B4-BE49-F238E27FC236}">
                      <a16:creationId xmlns:a16="http://schemas.microsoft.com/office/drawing/2014/main" id="{41CD3124-4DB3-4239-B6FD-C8249BA5452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grpSp>
          <p:grpSp>
            <p:nvGrpSpPr>
              <p:cNvPr id="36" name="Group 35">
                <a:extLst>
                  <a:ext uri="{FF2B5EF4-FFF2-40B4-BE49-F238E27FC236}">
                    <a16:creationId xmlns:a16="http://schemas.microsoft.com/office/drawing/2014/main" id="{A8BCB10D-1FED-487D-881D-94E7E30AB131}"/>
                  </a:ext>
                </a:extLst>
              </p:cNvPr>
              <p:cNvGrpSpPr/>
              <p:nvPr/>
            </p:nvGrpSpPr>
            <p:grpSpPr>
              <a:xfrm>
                <a:off x="5762743" y="3690870"/>
                <a:ext cx="449336" cy="341380"/>
                <a:chOff x="-1146792" y="678443"/>
                <a:chExt cx="1017587" cy="773113"/>
              </a:xfrm>
              <a:solidFill>
                <a:srgbClr val="287EFF"/>
              </a:solidFill>
            </p:grpSpPr>
            <p:sp>
              <p:nvSpPr>
                <p:cNvPr id="37" name="Freeform 5">
                  <a:extLst>
                    <a:ext uri="{FF2B5EF4-FFF2-40B4-BE49-F238E27FC236}">
                      <a16:creationId xmlns:a16="http://schemas.microsoft.com/office/drawing/2014/main" id="{67E0BB66-64DE-4457-B461-C8B605BFFEB0}"/>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21">
                    <a:defRPr/>
                  </a:pPr>
                  <a:endParaRPr lang="en-US" sz="1919">
                    <a:solidFill>
                      <a:srgbClr val="1A1A1A"/>
                    </a:solidFill>
                    <a:latin typeface="Segoe UI"/>
                  </a:endParaRPr>
                </a:p>
              </p:txBody>
            </p:sp>
            <p:sp>
              <p:nvSpPr>
                <p:cNvPr id="38" name="Freeform 6">
                  <a:extLst>
                    <a:ext uri="{FF2B5EF4-FFF2-40B4-BE49-F238E27FC236}">
                      <a16:creationId xmlns:a16="http://schemas.microsoft.com/office/drawing/2014/main" id="{DD30EB11-7E1F-4056-B543-A04E558B90BF}"/>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21">
                    <a:defRPr/>
                  </a:pPr>
                  <a:endParaRPr lang="en-US" sz="1919">
                    <a:solidFill>
                      <a:srgbClr val="1A1A1A"/>
                    </a:solidFill>
                    <a:latin typeface="Segoe UI"/>
                  </a:endParaRPr>
                </a:p>
              </p:txBody>
            </p:sp>
          </p:grpSp>
        </p:grpSp>
      </p:grpSp>
      <p:grpSp>
        <p:nvGrpSpPr>
          <p:cNvPr id="26" name="Group 25">
            <a:extLst>
              <a:ext uri="{FF2B5EF4-FFF2-40B4-BE49-F238E27FC236}">
                <a16:creationId xmlns:a16="http://schemas.microsoft.com/office/drawing/2014/main" id="{E9BA83C9-4820-4668-BFAC-8E8564175CF9}"/>
              </a:ext>
            </a:extLst>
          </p:cNvPr>
          <p:cNvGrpSpPr/>
          <p:nvPr/>
        </p:nvGrpSpPr>
        <p:grpSpPr>
          <a:xfrm>
            <a:off x="1764525" y="1858883"/>
            <a:ext cx="4415233" cy="2521634"/>
            <a:chOff x="1764525" y="1858883"/>
            <a:chExt cx="4415233" cy="2521634"/>
          </a:xfrm>
        </p:grpSpPr>
        <p:grpSp>
          <p:nvGrpSpPr>
            <p:cNvPr id="59" name="Group 58">
              <a:extLst>
                <a:ext uri="{FF2B5EF4-FFF2-40B4-BE49-F238E27FC236}">
                  <a16:creationId xmlns:a16="http://schemas.microsoft.com/office/drawing/2014/main" id="{E5AA5905-8984-4475-BC78-5F7ABD5C5BE5}"/>
                </a:ext>
              </a:extLst>
            </p:cNvPr>
            <p:cNvGrpSpPr/>
            <p:nvPr/>
          </p:nvGrpSpPr>
          <p:grpSpPr>
            <a:xfrm>
              <a:off x="1764525" y="1858883"/>
              <a:ext cx="2942033" cy="2004217"/>
              <a:chOff x="442724" y="1217271"/>
              <a:chExt cx="3310359" cy="2255134"/>
            </a:xfrm>
          </p:grpSpPr>
          <p:pic>
            <p:nvPicPr>
              <p:cNvPr id="10" name="Picture 9" descr="A picture containing device, clock&#10;&#10;Description automatically generated">
                <a:extLst>
                  <a:ext uri="{FF2B5EF4-FFF2-40B4-BE49-F238E27FC236}">
                    <a16:creationId xmlns:a16="http://schemas.microsoft.com/office/drawing/2014/main" id="{6CCD5083-658F-4169-9FA1-003F15F19323}"/>
                  </a:ext>
                </a:extLst>
              </p:cNvPr>
              <p:cNvPicPr>
                <a:picLocks noChangeAspect="1"/>
              </p:cNvPicPr>
              <p:nvPr/>
            </p:nvPicPr>
            <p:blipFill>
              <a:blip r:embed="rId3"/>
              <a:stretch>
                <a:fillRect/>
              </a:stretch>
            </p:blipFill>
            <p:spPr>
              <a:xfrm>
                <a:off x="550662" y="1740780"/>
                <a:ext cx="3094483" cy="1682624"/>
              </a:xfrm>
              <a:prstGeom prst="rect">
                <a:avLst/>
              </a:prstGeom>
            </p:spPr>
          </p:pic>
          <p:grpSp>
            <p:nvGrpSpPr>
              <p:cNvPr id="48" name="Group 47">
                <a:extLst>
                  <a:ext uri="{FF2B5EF4-FFF2-40B4-BE49-F238E27FC236}">
                    <a16:creationId xmlns:a16="http://schemas.microsoft.com/office/drawing/2014/main" id="{ADCD9ED1-2036-4F27-8639-9AE432E42FCD}"/>
                  </a:ext>
                </a:extLst>
              </p:cNvPr>
              <p:cNvGrpSpPr/>
              <p:nvPr/>
            </p:nvGrpSpPr>
            <p:grpSpPr>
              <a:xfrm>
                <a:off x="442724" y="1217271"/>
                <a:ext cx="3310359" cy="2255134"/>
                <a:chOff x="8509322" y="1321443"/>
                <a:chExt cx="3310359" cy="2255134"/>
              </a:xfrm>
            </p:grpSpPr>
            <p:sp>
              <p:nvSpPr>
                <p:cNvPr id="46" name="Freeform: Shape 12">
                  <a:extLst>
                    <a:ext uri="{FF2B5EF4-FFF2-40B4-BE49-F238E27FC236}">
                      <a16:creationId xmlns:a16="http://schemas.microsoft.com/office/drawing/2014/main" id="{D597E4E7-9846-4632-B3BD-6A34A7E5DCF9}"/>
                    </a:ext>
                  </a:extLst>
                </p:cNvPr>
                <p:cNvSpPr/>
                <p:nvPr/>
              </p:nvSpPr>
              <p:spPr>
                <a:xfrm>
                  <a:off x="8617261" y="1354615"/>
                  <a:ext cx="3094483" cy="456976"/>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r>
                    <a:rPr lang="en-US" sz="1200">
                      <a:solidFill>
                        <a:schemeClr val="tx1"/>
                      </a:solidFill>
                    </a:rPr>
                    <a:t>Easy, no-cliff access to the full power </a:t>
                  </a:r>
                  <a:br>
                    <a:rPr lang="en-US" sz="1200">
                      <a:solidFill>
                        <a:schemeClr val="tx1"/>
                      </a:solidFill>
                    </a:rPr>
                  </a:br>
                  <a:r>
                    <a:rPr lang="en-US" sz="1200">
                      <a:solidFill>
                        <a:schemeClr val="tx1"/>
                      </a:solidFill>
                    </a:rPr>
                    <a:t>of the Azure Bot Framework</a:t>
                  </a:r>
                  <a:endParaRPr lang="en-US" sz="1200" b="0" kern="1200">
                    <a:solidFill>
                      <a:schemeClr val="tx1"/>
                    </a:solidFill>
                  </a:endParaRPr>
                </a:p>
              </p:txBody>
            </p:sp>
            <p:sp>
              <p:nvSpPr>
                <p:cNvPr id="47" name="Rectangle 46">
                  <a:extLst>
                    <a:ext uri="{FF2B5EF4-FFF2-40B4-BE49-F238E27FC236}">
                      <a16:creationId xmlns:a16="http://schemas.microsoft.com/office/drawing/2014/main" id="{763D92A2-6CC1-41C1-BF79-EAC6EA56B0DE}"/>
                    </a:ext>
                  </a:extLst>
                </p:cNvPr>
                <p:cNvSpPr/>
                <p:nvPr/>
              </p:nvSpPr>
              <p:spPr bwMode="auto">
                <a:xfrm>
                  <a:off x="8509322" y="1321443"/>
                  <a:ext cx="3310359" cy="225513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1" name="Freeform: Shape 60">
              <a:extLst>
                <a:ext uri="{FF2B5EF4-FFF2-40B4-BE49-F238E27FC236}">
                  <a16:creationId xmlns:a16="http://schemas.microsoft.com/office/drawing/2014/main" id="{42EDC588-3A43-4077-AA96-E314532167B7}"/>
                </a:ext>
              </a:extLst>
            </p:cNvPr>
            <p:cNvSpPr/>
            <p:nvPr/>
          </p:nvSpPr>
          <p:spPr bwMode="auto">
            <a:xfrm>
              <a:off x="4712174" y="2870462"/>
              <a:ext cx="1467584" cy="1510055"/>
            </a:xfrm>
            <a:custGeom>
              <a:avLst/>
              <a:gdLst>
                <a:gd name="connsiteX0" fmla="*/ 1481137 w 1481137"/>
                <a:gd name="connsiteY0" fmla="*/ 1524000 h 1524000"/>
                <a:gd name="connsiteX1" fmla="*/ 681037 w 1481137"/>
                <a:gd name="connsiteY1" fmla="*/ 0 h 1524000"/>
                <a:gd name="connsiteX2" fmla="*/ 0 w 1481137"/>
                <a:gd name="connsiteY2" fmla="*/ 0 h 1524000"/>
              </a:gdLst>
              <a:ahLst/>
              <a:cxnLst>
                <a:cxn ang="0">
                  <a:pos x="connsiteX0" y="connsiteY0"/>
                </a:cxn>
                <a:cxn ang="0">
                  <a:pos x="connsiteX1" y="connsiteY1"/>
                </a:cxn>
                <a:cxn ang="0">
                  <a:pos x="connsiteX2" y="connsiteY2"/>
                </a:cxn>
              </a:cxnLst>
              <a:rect l="l" t="t" r="r" b="b"/>
              <a:pathLst>
                <a:path w="1481137" h="1524000">
                  <a:moveTo>
                    <a:pt x="1481137" y="1524000"/>
                  </a:moveTo>
                  <a:lnTo>
                    <a:pt x="681037" y="0"/>
                  </a:lnTo>
                  <a:lnTo>
                    <a:pt x="0" y="0"/>
                  </a:lnTo>
                </a:path>
              </a:pathLst>
            </a:custGeom>
            <a:noFill/>
            <a:ln w="6350">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grpSp>
        <p:nvGrpSpPr>
          <p:cNvPr id="19" name="Group 18">
            <a:extLst>
              <a:ext uri="{FF2B5EF4-FFF2-40B4-BE49-F238E27FC236}">
                <a16:creationId xmlns:a16="http://schemas.microsoft.com/office/drawing/2014/main" id="{F8EC38D3-ECFD-451A-A5ED-6096F78FAF19}"/>
              </a:ext>
            </a:extLst>
          </p:cNvPr>
          <p:cNvGrpSpPr/>
          <p:nvPr/>
        </p:nvGrpSpPr>
        <p:grpSpPr>
          <a:xfrm>
            <a:off x="1764525" y="3985909"/>
            <a:ext cx="3704033" cy="2004217"/>
            <a:chOff x="1764525" y="3985909"/>
            <a:chExt cx="3704033" cy="2004217"/>
          </a:xfrm>
        </p:grpSpPr>
        <p:grpSp>
          <p:nvGrpSpPr>
            <p:cNvPr id="52" name="Group 51">
              <a:extLst>
                <a:ext uri="{FF2B5EF4-FFF2-40B4-BE49-F238E27FC236}">
                  <a16:creationId xmlns:a16="http://schemas.microsoft.com/office/drawing/2014/main" id="{EE473B5D-2E77-40E7-A86A-B91FE11D41D8}"/>
                </a:ext>
              </a:extLst>
            </p:cNvPr>
            <p:cNvGrpSpPr/>
            <p:nvPr/>
          </p:nvGrpSpPr>
          <p:grpSpPr>
            <a:xfrm>
              <a:off x="1764525" y="3985909"/>
              <a:ext cx="2942033" cy="2004217"/>
              <a:chOff x="442724" y="3553428"/>
              <a:chExt cx="3310359" cy="2255134"/>
            </a:xfrm>
          </p:grpSpPr>
          <p:pic>
            <p:nvPicPr>
              <p:cNvPr id="11" name="Picture 10" descr="A close up of a map&#10;&#10;Description automatically generated">
                <a:extLst>
                  <a:ext uri="{FF2B5EF4-FFF2-40B4-BE49-F238E27FC236}">
                    <a16:creationId xmlns:a16="http://schemas.microsoft.com/office/drawing/2014/main" id="{BD958B5F-7383-45FA-A64B-8606AFCB0CB3}"/>
                  </a:ext>
                </a:extLst>
              </p:cNvPr>
              <p:cNvPicPr>
                <a:picLocks noChangeAspect="1"/>
              </p:cNvPicPr>
              <p:nvPr/>
            </p:nvPicPr>
            <p:blipFill>
              <a:blip r:embed="rId4"/>
              <a:stretch>
                <a:fillRect/>
              </a:stretch>
            </p:blipFill>
            <p:spPr>
              <a:xfrm>
                <a:off x="489537" y="3967349"/>
                <a:ext cx="3216733" cy="1804801"/>
              </a:xfrm>
              <a:prstGeom prst="rect">
                <a:avLst/>
              </a:prstGeom>
              <a:ln>
                <a:noFill/>
              </a:ln>
              <a:effectLst/>
            </p:spPr>
          </p:pic>
          <p:grpSp>
            <p:nvGrpSpPr>
              <p:cNvPr id="49" name="Group 48">
                <a:extLst>
                  <a:ext uri="{FF2B5EF4-FFF2-40B4-BE49-F238E27FC236}">
                    <a16:creationId xmlns:a16="http://schemas.microsoft.com/office/drawing/2014/main" id="{8EE95138-EF39-448C-90AB-FD1C8791E711}"/>
                  </a:ext>
                </a:extLst>
              </p:cNvPr>
              <p:cNvGrpSpPr/>
              <p:nvPr/>
            </p:nvGrpSpPr>
            <p:grpSpPr>
              <a:xfrm>
                <a:off x="442724" y="3553428"/>
                <a:ext cx="3310359" cy="2255134"/>
                <a:chOff x="8509322" y="1321443"/>
                <a:chExt cx="3310359" cy="2255134"/>
              </a:xfrm>
            </p:grpSpPr>
            <p:sp>
              <p:nvSpPr>
                <p:cNvPr id="50" name="Freeform: Shape 12">
                  <a:extLst>
                    <a:ext uri="{FF2B5EF4-FFF2-40B4-BE49-F238E27FC236}">
                      <a16:creationId xmlns:a16="http://schemas.microsoft.com/office/drawing/2014/main" id="{35B83B4D-9278-47DE-9E97-96F5189E49AD}"/>
                    </a:ext>
                  </a:extLst>
                </p:cNvPr>
                <p:cNvSpPr/>
                <p:nvPr/>
              </p:nvSpPr>
              <p:spPr>
                <a:xfrm>
                  <a:off x="8593155" y="1430225"/>
                  <a:ext cx="3142695" cy="204940"/>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r>
                    <a:rPr lang="en-US" sz="1200">
                      <a:solidFill>
                        <a:schemeClr val="tx1"/>
                      </a:solidFill>
                    </a:rPr>
                    <a:t>Integrated with Azure Cognitive Services</a:t>
                  </a:r>
                </a:p>
              </p:txBody>
            </p:sp>
            <p:sp>
              <p:nvSpPr>
                <p:cNvPr id="51" name="Rectangle 50">
                  <a:extLst>
                    <a:ext uri="{FF2B5EF4-FFF2-40B4-BE49-F238E27FC236}">
                      <a16:creationId xmlns:a16="http://schemas.microsoft.com/office/drawing/2014/main" id="{A9583CB3-552C-40D6-BCBE-DE6E6FC0848C}"/>
                    </a:ext>
                  </a:extLst>
                </p:cNvPr>
                <p:cNvSpPr/>
                <p:nvPr/>
              </p:nvSpPr>
              <p:spPr bwMode="auto">
                <a:xfrm>
                  <a:off x="8509322" y="1321443"/>
                  <a:ext cx="3310359" cy="225513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2" name="Freeform: Shape 61">
              <a:extLst>
                <a:ext uri="{FF2B5EF4-FFF2-40B4-BE49-F238E27FC236}">
                  <a16:creationId xmlns:a16="http://schemas.microsoft.com/office/drawing/2014/main" id="{60A5E349-5C29-4E93-A9F5-E3078928F142}"/>
                </a:ext>
              </a:extLst>
            </p:cNvPr>
            <p:cNvSpPr/>
            <p:nvPr/>
          </p:nvSpPr>
          <p:spPr bwMode="auto">
            <a:xfrm>
              <a:off x="4706743" y="4591107"/>
              <a:ext cx="761815" cy="783862"/>
            </a:xfrm>
            <a:custGeom>
              <a:avLst/>
              <a:gdLst>
                <a:gd name="connsiteX0" fmla="*/ 1481137 w 1481137"/>
                <a:gd name="connsiteY0" fmla="*/ 1524000 h 1524000"/>
                <a:gd name="connsiteX1" fmla="*/ 681037 w 1481137"/>
                <a:gd name="connsiteY1" fmla="*/ 0 h 1524000"/>
                <a:gd name="connsiteX2" fmla="*/ 0 w 1481137"/>
                <a:gd name="connsiteY2" fmla="*/ 0 h 1524000"/>
              </a:gdLst>
              <a:ahLst/>
              <a:cxnLst>
                <a:cxn ang="0">
                  <a:pos x="connsiteX0" y="connsiteY0"/>
                </a:cxn>
                <a:cxn ang="0">
                  <a:pos x="connsiteX1" y="connsiteY1"/>
                </a:cxn>
                <a:cxn ang="0">
                  <a:pos x="connsiteX2" y="connsiteY2"/>
                </a:cxn>
              </a:cxnLst>
              <a:rect l="l" t="t" r="r" b="b"/>
              <a:pathLst>
                <a:path w="1481137" h="1524000">
                  <a:moveTo>
                    <a:pt x="1481137" y="1524000"/>
                  </a:moveTo>
                  <a:lnTo>
                    <a:pt x="681037" y="0"/>
                  </a:lnTo>
                  <a:lnTo>
                    <a:pt x="0" y="0"/>
                  </a:lnTo>
                </a:path>
              </a:pathLst>
            </a:custGeom>
            <a:noFill/>
            <a:ln w="6350">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grpSp>
        <p:nvGrpSpPr>
          <p:cNvPr id="14" name="Group 13">
            <a:extLst>
              <a:ext uri="{FF2B5EF4-FFF2-40B4-BE49-F238E27FC236}">
                <a16:creationId xmlns:a16="http://schemas.microsoft.com/office/drawing/2014/main" id="{4E7BFA34-40A6-49B5-9898-FDE99AA7A8D0}"/>
              </a:ext>
            </a:extLst>
          </p:cNvPr>
          <p:cNvGrpSpPr/>
          <p:nvPr/>
        </p:nvGrpSpPr>
        <p:grpSpPr>
          <a:xfrm rot="10800000">
            <a:off x="-1" y="5499099"/>
            <a:ext cx="1358901" cy="1358899"/>
            <a:chOff x="10043883" y="-2"/>
            <a:chExt cx="2148115" cy="2148112"/>
          </a:xfrm>
        </p:grpSpPr>
        <p:sp>
          <p:nvSpPr>
            <p:cNvPr id="76" name="Freeform: Shape 75">
              <a:extLst>
                <a:ext uri="{FF2B5EF4-FFF2-40B4-BE49-F238E27FC236}">
                  <a16:creationId xmlns:a16="http://schemas.microsoft.com/office/drawing/2014/main" id="{0B9F9D21-834B-49F3-BAA1-574504444450}"/>
                </a:ext>
              </a:extLst>
            </p:cNvPr>
            <p:cNvSpPr/>
            <p:nvPr/>
          </p:nvSpPr>
          <p:spPr bwMode="auto">
            <a:xfrm rot="10800000">
              <a:off x="10043883" y="-1"/>
              <a:ext cx="2148115" cy="2148111"/>
            </a:xfrm>
            <a:custGeom>
              <a:avLst/>
              <a:gdLst>
                <a:gd name="connsiteX0" fmla="*/ 2148115 w 2148115"/>
                <a:gd name="connsiteY0" fmla="*/ 2148111 h 2148111"/>
                <a:gd name="connsiteX1" fmla="*/ 0 w 2148115"/>
                <a:gd name="connsiteY1" fmla="*/ 2148111 h 2148111"/>
                <a:gd name="connsiteX2" fmla="*/ 0 w 2148115"/>
                <a:gd name="connsiteY2" fmla="*/ 0 h 2148111"/>
              </a:gdLst>
              <a:ahLst/>
              <a:cxnLst>
                <a:cxn ang="0">
                  <a:pos x="connsiteX0" y="connsiteY0"/>
                </a:cxn>
                <a:cxn ang="0">
                  <a:pos x="connsiteX1" y="connsiteY1"/>
                </a:cxn>
                <a:cxn ang="0">
                  <a:pos x="connsiteX2" y="connsiteY2"/>
                </a:cxn>
              </a:cxnLst>
              <a:rect l="l" t="t" r="r" b="b"/>
              <a:pathLst>
                <a:path w="2148115" h="2148111">
                  <a:moveTo>
                    <a:pt x="2148115" y="2148111"/>
                  </a:moveTo>
                  <a:lnTo>
                    <a:pt x="0" y="2148111"/>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a:extLst>
                <a:ext uri="{FF2B5EF4-FFF2-40B4-BE49-F238E27FC236}">
                  <a16:creationId xmlns:a16="http://schemas.microsoft.com/office/drawing/2014/main" id="{5BB50C4E-6838-4131-A2A2-6EDBB69FEA1F}"/>
                </a:ext>
              </a:extLst>
            </p:cNvPr>
            <p:cNvGrpSpPr/>
            <p:nvPr/>
          </p:nvGrpSpPr>
          <p:grpSpPr>
            <a:xfrm rot="10800000">
              <a:off x="10185399" y="-2"/>
              <a:ext cx="1758001" cy="727857"/>
              <a:chOff x="7932060" y="5069115"/>
              <a:chExt cx="4320715" cy="1788885"/>
            </a:xfrm>
          </p:grpSpPr>
          <p:sp>
            <p:nvSpPr>
              <p:cNvPr id="66" name="Freeform: Shape 65">
                <a:extLst>
                  <a:ext uri="{FF2B5EF4-FFF2-40B4-BE49-F238E27FC236}">
                    <a16:creationId xmlns:a16="http://schemas.microsoft.com/office/drawing/2014/main" id="{CBA1142D-43BD-4D44-9FFC-FD0B1318083D}"/>
                  </a:ext>
                </a:extLst>
              </p:cNvPr>
              <p:cNvSpPr/>
              <p:nvPr/>
            </p:nvSpPr>
            <p:spPr bwMode="auto">
              <a:xfrm>
                <a:off x="7932060" y="5069115"/>
                <a:ext cx="3577769" cy="1788885"/>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58B9A290-FA97-4138-A050-625B105AEE9E}"/>
                  </a:ext>
                </a:extLst>
              </p:cNvPr>
              <p:cNvSpPr/>
              <p:nvPr/>
            </p:nvSpPr>
            <p:spPr bwMode="auto">
              <a:xfrm>
                <a:off x="10032094" y="5747660"/>
                <a:ext cx="2220681" cy="1110340"/>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Freeform 5">
            <a:extLst>
              <a:ext uri="{FF2B5EF4-FFF2-40B4-BE49-F238E27FC236}">
                <a16:creationId xmlns:a16="http://schemas.microsoft.com/office/drawing/2014/main" id="{C9166947-913A-4CD2-925F-8E0FF738883D}"/>
              </a:ext>
            </a:extLst>
          </p:cNvPr>
          <p:cNvSpPr>
            <a:spLocks noEditPoints="1"/>
          </p:cNvSpPr>
          <p:nvPr/>
        </p:nvSpPr>
        <p:spPr bwMode="auto">
          <a:xfrm>
            <a:off x="7083748" y="2797859"/>
            <a:ext cx="415876" cy="303562"/>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79" name="Group 78">
            <a:extLst>
              <a:ext uri="{FF2B5EF4-FFF2-40B4-BE49-F238E27FC236}">
                <a16:creationId xmlns:a16="http://schemas.microsoft.com/office/drawing/2014/main" id="{7221C43D-4A5F-4454-A0B5-1CB281365C6D}"/>
              </a:ext>
            </a:extLst>
          </p:cNvPr>
          <p:cNvGrpSpPr/>
          <p:nvPr/>
        </p:nvGrpSpPr>
        <p:grpSpPr>
          <a:xfrm>
            <a:off x="10909298" y="1"/>
            <a:ext cx="1282702" cy="1282699"/>
            <a:chOff x="10043883" y="-1"/>
            <a:chExt cx="2148115" cy="2148111"/>
          </a:xfrm>
        </p:grpSpPr>
        <p:sp>
          <p:nvSpPr>
            <p:cNvPr id="82" name="Freeform: Shape 81">
              <a:extLst>
                <a:ext uri="{FF2B5EF4-FFF2-40B4-BE49-F238E27FC236}">
                  <a16:creationId xmlns:a16="http://schemas.microsoft.com/office/drawing/2014/main" id="{093E7037-A7B2-4778-AC3F-826B022E5025}"/>
                </a:ext>
              </a:extLst>
            </p:cNvPr>
            <p:cNvSpPr/>
            <p:nvPr/>
          </p:nvSpPr>
          <p:spPr bwMode="auto">
            <a:xfrm rot="10800000">
              <a:off x="10043883" y="-1"/>
              <a:ext cx="2148115" cy="2148111"/>
            </a:xfrm>
            <a:custGeom>
              <a:avLst/>
              <a:gdLst>
                <a:gd name="connsiteX0" fmla="*/ 2148115 w 2148115"/>
                <a:gd name="connsiteY0" fmla="*/ 2148111 h 2148111"/>
                <a:gd name="connsiteX1" fmla="*/ 0 w 2148115"/>
                <a:gd name="connsiteY1" fmla="*/ 2148111 h 2148111"/>
                <a:gd name="connsiteX2" fmla="*/ 0 w 2148115"/>
                <a:gd name="connsiteY2" fmla="*/ 0 h 2148111"/>
              </a:gdLst>
              <a:ahLst/>
              <a:cxnLst>
                <a:cxn ang="0">
                  <a:pos x="connsiteX0" y="connsiteY0"/>
                </a:cxn>
                <a:cxn ang="0">
                  <a:pos x="connsiteX1" y="connsiteY1"/>
                </a:cxn>
                <a:cxn ang="0">
                  <a:pos x="connsiteX2" y="connsiteY2"/>
                </a:cxn>
              </a:cxnLst>
              <a:rect l="l" t="t" r="r" b="b"/>
              <a:pathLst>
                <a:path w="2148115" h="2148111">
                  <a:moveTo>
                    <a:pt x="2148115" y="2148111"/>
                  </a:moveTo>
                  <a:lnTo>
                    <a:pt x="0" y="2148111"/>
                  </a:lnTo>
                  <a:lnTo>
                    <a:pt x="0" y="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83" name="Freeform: Shape 82">
              <a:extLst>
                <a:ext uri="{FF2B5EF4-FFF2-40B4-BE49-F238E27FC236}">
                  <a16:creationId xmlns:a16="http://schemas.microsoft.com/office/drawing/2014/main" id="{32A99752-F120-4269-B2B4-EB1F8FFED629}"/>
                </a:ext>
              </a:extLst>
            </p:cNvPr>
            <p:cNvSpPr/>
            <p:nvPr/>
          </p:nvSpPr>
          <p:spPr bwMode="auto">
            <a:xfrm rot="10800000">
              <a:off x="10185398" y="0"/>
              <a:ext cx="903545" cy="451773"/>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F9C9609-332A-484F-9AE5-3E32CDF587F1}"/>
              </a:ext>
            </a:extLst>
          </p:cNvPr>
          <p:cNvGrpSpPr/>
          <p:nvPr/>
        </p:nvGrpSpPr>
        <p:grpSpPr>
          <a:xfrm>
            <a:off x="7667624" y="939799"/>
            <a:ext cx="4105274" cy="3613152"/>
            <a:chOff x="7616824" y="546099"/>
            <a:chExt cx="4105274" cy="3613152"/>
          </a:xfrm>
        </p:grpSpPr>
        <p:grpSp>
          <p:nvGrpSpPr>
            <p:cNvPr id="78" name="Group 77">
              <a:extLst>
                <a:ext uri="{FF2B5EF4-FFF2-40B4-BE49-F238E27FC236}">
                  <a16:creationId xmlns:a16="http://schemas.microsoft.com/office/drawing/2014/main" id="{6439C8C2-0AFD-49DA-B459-0ED59CC43DE9}"/>
                </a:ext>
              </a:extLst>
            </p:cNvPr>
            <p:cNvGrpSpPr/>
            <p:nvPr/>
          </p:nvGrpSpPr>
          <p:grpSpPr>
            <a:xfrm>
              <a:off x="8742846" y="546099"/>
              <a:ext cx="2979252" cy="3613152"/>
              <a:chOff x="7550118" y="-357154"/>
              <a:chExt cx="3196659" cy="3876816"/>
            </a:xfrm>
          </p:grpSpPr>
          <p:pic>
            <p:nvPicPr>
              <p:cNvPr id="9" name="Picture 8" descr="A picture containing group, food&#10;&#10;Description automatically generated">
                <a:extLst>
                  <a:ext uri="{FF2B5EF4-FFF2-40B4-BE49-F238E27FC236}">
                    <a16:creationId xmlns:a16="http://schemas.microsoft.com/office/drawing/2014/main" id="{A7520908-1847-4F6C-8D53-792BED0F5146}"/>
                  </a:ext>
                </a:extLst>
              </p:cNvPr>
              <p:cNvPicPr>
                <a:picLocks noChangeAspect="1"/>
              </p:cNvPicPr>
              <p:nvPr/>
            </p:nvPicPr>
            <p:blipFill>
              <a:blip r:embed="rId5"/>
              <a:stretch>
                <a:fillRect/>
              </a:stretch>
            </p:blipFill>
            <p:spPr>
              <a:xfrm>
                <a:off x="7673134" y="159515"/>
                <a:ext cx="3064322" cy="3257220"/>
              </a:xfrm>
              <a:prstGeom prst="rect">
                <a:avLst/>
              </a:prstGeom>
            </p:spPr>
          </p:pic>
          <p:sp>
            <p:nvSpPr>
              <p:cNvPr id="13" name="Freeform: Shape 12">
                <a:extLst>
                  <a:ext uri="{FF2B5EF4-FFF2-40B4-BE49-F238E27FC236}">
                    <a16:creationId xmlns:a16="http://schemas.microsoft.com/office/drawing/2014/main" id="{08289C32-E490-4E7B-8072-77D1B6F88699}"/>
                  </a:ext>
                </a:extLst>
              </p:cNvPr>
              <p:cNvSpPr/>
              <p:nvPr/>
            </p:nvSpPr>
            <p:spPr>
              <a:xfrm>
                <a:off x="7554747" y="-320540"/>
                <a:ext cx="3187401" cy="456976"/>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0" kern="1200">
                    <a:solidFill>
                      <a:schemeClr val="tx1"/>
                    </a:solidFill>
                  </a:rPr>
                  <a:t>Access to Flow, custom models through AI Builders and 100s of pre-built connectors</a:t>
                </a:r>
              </a:p>
            </p:txBody>
          </p:sp>
          <p:sp>
            <p:nvSpPr>
              <p:cNvPr id="44" name="Rectangle 43">
                <a:extLst>
                  <a:ext uri="{FF2B5EF4-FFF2-40B4-BE49-F238E27FC236}">
                    <a16:creationId xmlns:a16="http://schemas.microsoft.com/office/drawing/2014/main" id="{58049E25-AD32-4537-8CAA-FE3F7CB95BB0}"/>
                  </a:ext>
                </a:extLst>
              </p:cNvPr>
              <p:cNvSpPr/>
              <p:nvPr/>
            </p:nvSpPr>
            <p:spPr bwMode="auto">
              <a:xfrm>
                <a:off x="7550118" y="-357154"/>
                <a:ext cx="3196659" cy="387681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3" name="Freeform: Shape 62">
              <a:extLst>
                <a:ext uri="{FF2B5EF4-FFF2-40B4-BE49-F238E27FC236}">
                  <a16:creationId xmlns:a16="http://schemas.microsoft.com/office/drawing/2014/main" id="{53208552-8F04-4C91-AB55-C47A765C216B}"/>
                </a:ext>
              </a:extLst>
            </p:cNvPr>
            <p:cNvSpPr/>
            <p:nvPr/>
          </p:nvSpPr>
          <p:spPr bwMode="auto">
            <a:xfrm flipH="1">
              <a:off x="7616824" y="2406560"/>
              <a:ext cx="1117141" cy="1149470"/>
            </a:xfrm>
            <a:custGeom>
              <a:avLst/>
              <a:gdLst>
                <a:gd name="connsiteX0" fmla="*/ 1481137 w 1481137"/>
                <a:gd name="connsiteY0" fmla="*/ 1524000 h 1524000"/>
                <a:gd name="connsiteX1" fmla="*/ 681037 w 1481137"/>
                <a:gd name="connsiteY1" fmla="*/ 0 h 1524000"/>
                <a:gd name="connsiteX2" fmla="*/ 0 w 1481137"/>
                <a:gd name="connsiteY2" fmla="*/ 0 h 1524000"/>
              </a:gdLst>
              <a:ahLst/>
              <a:cxnLst>
                <a:cxn ang="0">
                  <a:pos x="connsiteX0" y="connsiteY0"/>
                </a:cxn>
                <a:cxn ang="0">
                  <a:pos x="connsiteX1" y="connsiteY1"/>
                </a:cxn>
                <a:cxn ang="0">
                  <a:pos x="connsiteX2" y="connsiteY2"/>
                </a:cxn>
              </a:cxnLst>
              <a:rect l="l" t="t" r="r" b="b"/>
              <a:pathLst>
                <a:path w="1481137" h="1524000">
                  <a:moveTo>
                    <a:pt x="1481137" y="1524000"/>
                  </a:moveTo>
                  <a:lnTo>
                    <a:pt x="681037" y="0"/>
                  </a:lnTo>
                  <a:lnTo>
                    <a:pt x="0" y="0"/>
                  </a:lnTo>
                </a:path>
              </a:pathLst>
            </a:custGeom>
            <a:noFill/>
            <a:ln w="6350">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spTree>
    <p:extLst>
      <p:ext uri="{BB962C8B-B14F-4D97-AF65-F5344CB8AC3E}">
        <p14:creationId xmlns:p14="http://schemas.microsoft.com/office/powerpoint/2010/main" val="234961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par>
                                <p:cTn id="12" presetID="22" presetClass="entr" presetSubtype="2"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right)">
                                      <p:cBhvr>
                                        <p:cTn id="14" dur="500"/>
                                        <p:tgtEl>
                                          <p:spTgt spid="26"/>
                                        </p:tgtEl>
                                      </p:cBhvr>
                                    </p:animEffect>
                                  </p:childTnLst>
                                </p:cTn>
                              </p:par>
                              <p:par>
                                <p:cTn id="15" presetID="22" presetClass="entr" presetSubtype="8"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Environments</a:t>
            </a:r>
          </a:p>
        </p:txBody>
      </p:sp>
      <p:grpSp>
        <p:nvGrpSpPr>
          <p:cNvPr id="18" name="Group 17">
            <a:extLst>
              <a:ext uri="{FF2B5EF4-FFF2-40B4-BE49-F238E27FC236}">
                <a16:creationId xmlns:a16="http://schemas.microsoft.com/office/drawing/2014/main" id="{C1ADC77A-A732-4F47-93F9-B083D8A40026}"/>
              </a:ext>
            </a:extLst>
          </p:cNvPr>
          <p:cNvGrpSpPr/>
          <p:nvPr/>
        </p:nvGrpSpPr>
        <p:grpSpPr>
          <a:xfrm>
            <a:off x="612559" y="2334828"/>
            <a:ext cx="11141476" cy="4101483"/>
            <a:chOff x="612559" y="2334828"/>
            <a:chExt cx="11141476" cy="4101483"/>
          </a:xfrm>
        </p:grpSpPr>
        <p:sp>
          <p:nvSpPr>
            <p:cNvPr id="15" name="Rectangle 14">
              <a:extLst>
                <a:ext uri="{FF2B5EF4-FFF2-40B4-BE49-F238E27FC236}">
                  <a16:creationId xmlns:a16="http://schemas.microsoft.com/office/drawing/2014/main" id="{DFA8D8BD-E18E-40D8-BC0D-04CA41981F7D}"/>
                </a:ext>
              </a:extLst>
            </p:cNvPr>
            <p:cNvSpPr/>
            <p:nvPr/>
          </p:nvSpPr>
          <p:spPr>
            <a:xfrm>
              <a:off x="612559" y="2485748"/>
              <a:ext cx="11141476" cy="395056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382EB6-FFFA-45E3-85D0-77F567F653A0}"/>
                </a:ext>
              </a:extLst>
            </p:cNvPr>
            <p:cNvSpPr/>
            <p:nvPr/>
          </p:nvSpPr>
          <p:spPr>
            <a:xfrm>
              <a:off x="4893075" y="2334828"/>
              <a:ext cx="2405850" cy="30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rPr>
                <a:t>My Tenant</a:t>
              </a:r>
            </a:p>
          </p:txBody>
        </p:sp>
      </p:grpSp>
      <p:grpSp>
        <p:nvGrpSpPr>
          <p:cNvPr id="37" name="Group 36">
            <a:extLst>
              <a:ext uri="{FF2B5EF4-FFF2-40B4-BE49-F238E27FC236}">
                <a16:creationId xmlns:a16="http://schemas.microsoft.com/office/drawing/2014/main" id="{183E0087-27C0-4134-8510-8813DDCEAAC4}"/>
              </a:ext>
            </a:extLst>
          </p:cNvPr>
          <p:cNvGrpSpPr/>
          <p:nvPr/>
        </p:nvGrpSpPr>
        <p:grpSpPr>
          <a:xfrm>
            <a:off x="4529658" y="3243280"/>
            <a:ext cx="3347247" cy="2086408"/>
            <a:chOff x="4314264" y="3243280"/>
            <a:chExt cx="3347247" cy="2086408"/>
          </a:xfrm>
        </p:grpSpPr>
        <p:grpSp>
          <p:nvGrpSpPr>
            <p:cNvPr id="14" name="Group 13">
              <a:extLst>
                <a:ext uri="{FF2B5EF4-FFF2-40B4-BE49-F238E27FC236}">
                  <a16:creationId xmlns:a16="http://schemas.microsoft.com/office/drawing/2014/main" id="{D28AD279-5D69-428E-AAE8-E8427D710604}"/>
                </a:ext>
              </a:extLst>
            </p:cNvPr>
            <p:cNvGrpSpPr/>
            <p:nvPr/>
          </p:nvGrpSpPr>
          <p:grpSpPr>
            <a:xfrm>
              <a:off x="4314264" y="3243280"/>
              <a:ext cx="2405850" cy="1118587"/>
              <a:chOff x="2006353" y="3568823"/>
              <a:chExt cx="2405850" cy="1118587"/>
            </a:xfrm>
          </p:grpSpPr>
          <p:sp>
            <p:nvSpPr>
              <p:cNvPr id="4" name="Rectangle 3">
                <a:extLst>
                  <a:ext uri="{FF2B5EF4-FFF2-40B4-BE49-F238E27FC236}">
                    <a16:creationId xmlns:a16="http://schemas.microsoft.com/office/drawing/2014/main" id="{45EB2BA2-3E85-4C1C-9E6A-315241390A13}"/>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0B924992-196A-4B22-90F1-AC70474CFF5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8" name="Picture 7" descr="Icon&#10;&#10;Description automatically generated">
                <a:extLst>
                  <a:ext uri="{FF2B5EF4-FFF2-40B4-BE49-F238E27FC236}">
                    <a16:creationId xmlns:a16="http://schemas.microsoft.com/office/drawing/2014/main" id="{1C0C1E44-E830-4FE7-A2F1-0BD1C82E66F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10" name="Graphic 9">
                <a:extLst>
                  <a:ext uri="{FF2B5EF4-FFF2-40B4-BE49-F238E27FC236}">
                    <a16:creationId xmlns:a16="http://schemas.microsoft.com/office/drawing/2014/main" id="{F16EB5DA-293F-4E5E-AB7D-7A68C6FF10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12" name="Graphic 11">
                <a:extLst>
                  <a:ext uri="{FF2B5EF4-FFF2-40B4-BE49-F238E27FC236}">
                    <a16:creationId xmlns:a16="http://schemas.microsoft.com/office/drawing/2014/main" id="{86ABF3D9-24E8-4C00-BB69-EDA0718210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13" name="Rectangle 12">
                <a:extLst>
                  <a:ext uri="{FF2B5EF4-FFF2-40B4-BE49-F238E27FC236}">
                    <a16:creationId xmlns:a16="http://schemas.microsoft.com/office/drawing/2014/main" id="{3DF9B36F-990C-4E73-9DA5-AC6F339E6FE1}"/>
                  </a:ext>
                </a:extLst>
              </p:cNvPr>
              <p:cNvSpPr/>
              <p:nvPr/>
            </p:nvSpPr>
            <p:spPr>
              <a:xfrm>
                <a:off x="2006353" y="3568823"/>
                <a:ext cx="2405850" cy="30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Dev</a:t>
                </a:r>
              </a:p>
            </p:txBody>
          </p:sp>
        </p:grpSp>
        <p:grpSp>
          <p:nvGrpSpPr>
            <p:cNvPr id="20" name="Group 19">
              <a:extLst>
                <a:ext uri="{FF2B5EF4-FFF2-40B4-BE49-F238E27FC236}">
                  <a16:creationId xmlns:a16="http://schemas.microsoft.com/office/drawing/2014/main" id="{58705CCC-010E-454F-BB36-3CD8F1FCF594}"/>
                </a:ext>
              </a:extLst>
            </p:cNvPr>
            <p:cNvGrpSpPr/>
            <p:nvPr/>
          </p:nvGrpSpPr>
          <p:grpSpPr>
            <a:xfrm>
              <a:off x="4785063" y="3718749"/>
              <a:ext cx="2405850" cy="1118587"/>
              <a:chOff x="2006353" y="3568823"/>
              <a:chExt cx="2405850" cy="1118587"/>
            </a:xfrm>
          </p:grpSpPr>
          <p:sp>
            <p:nvSpPr>
              <p:cNvPr id="21" name="Rectangle 20">
                <a:extLst>
                  <a:ext uri="{FF2B5EF4-FFF2-40B4-BE49-F238E27FC236}">
                    <a16:creationId xmlns:a16="http://schemas.microsoft.com/office/drawing/2014/main" id="{CF866A44-90BB-4E20-81CE-424784420C15}"/>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2" name="Picture 21" descr="Icon&#10;&#10;Description automatically generated">
                <a:extLst>
                  <a:ext uri="{FF2B5EF4-FFF2-40B4-BE49-F238E27FC236}">
                    <a16:creationId xmlns:a16="http://schemas.microsoft.com/office/drawing/2014/main" id="{900AB4BB-2796-4689-878A-2F0E724B7FA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23" name="Picture 22" descr="Icon&#10;&#10;Description automatically generated">
                <a:extLst>
                  <a:ext uri="{FF2B5EF4-FFF2-40B4-BE49-F238E27FC236}">
                    <a16:creationId xmlns:a16="http://schemas.microsoft.com/office/drawing/2014/main" id="{FA43ECDF-73B5-4E53-AAE8-EB38F50EEF8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24" name="Graphic 23">
                <a:extLst>
                  <a:ext uri="{FF2B5EF4-FFF2-40B4-BE49-F238E27FC236}">
                    <a16:creationId xmlns:a16="http://schemas.microsoft.com/office/drawing/2014/main" id="{4FBD7988-1BFD-41F2-9BE2-AF7FC52CE0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25" name="Graphic 24">
                <a:extLst>
                  <a:ext uri="{FF2B5EF4-FFF2-40B4-BE49-F238E27FC236}">
                    <a16:creationId xmlns:a16="http://schemas.microsoft.com/office/drawing/2014/main" id="{81485B1A-E938-488B-8AE8-12CB0106D5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26" name="Rectangle 25">
                <a:extLst>
                  <a:ext uri="{FF2B5EF4-FFF2-40B4-BE49-F238E27FC236}">
                    <a16:creationId xmlns:a16="http://schemas.microsoft.com/office/drawing/2014/main" id="{A6AAAE26-1C64-41D2-B7A4-2CED4AA62A02}"/>
                  </a:ext>
                </a:extLst>
              </p:cNvPr>
              <p:cNvSpPr/>
              <p:nvPr/>
            </p:nvSpPr>
            <p:spPr>
              <a:xfrm>
                <a:off x="2006353" y="3568823"/>
                <a:ext cx="2405850" cy="30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Test</a:t>
                </a:r>
              </a:p>
            </p:txBody>
          </p:sp>
        </p:grpSp>
        <p:grpSp>
          <p:nvGrpSpPr>
            <p:cNvPr id="27" name="Group 26">
              <a:extLst>
                <a:ext uri="{FF2B5EF4-FFF2-40B4-BE49-F238E27FC236}">
                  <a16:creationId xmlns:a16="http://schemas.microsoft.com/office/drawing/2014/main" id="{31093DCD-5306-43D1-8EAD-3F69619BC3CC}"/>
                </a:ext>
              </a:extLst>
            </p:cNvPr>
            <p:cNvGrpSpPr/>
            <p:nvPr/>
          </p:nvGrpSpPr>
          <p:grpSpPr>
            <a:xfrm>
              <a:off x="5255661" y="4211101"/>
              <a:ext cx="2405850" cy="1118587"/>
              <a:chOff x="2006353" y="3568823"/>
              <a:chExt cx="2405850" cy="1118587"/>
            </a:xfrm>
          </p:grpSpPr>
          <p:sp>
            <p:nvSpPr>
              <p:cNvPr id="28" name="Rectangle 27">
                <a:extLst>
                  <a:ext uri="{FF2B5EF4-FFF2-40B4-BE49-F238E27FC236}">
                    <a16:creationId xmlns:a16="http://schemas.microsoft.com/office/drawing/2014/main" id="{3AF0E4AF-0789-4A5B-8AFB-B9170B848D4B}"/>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9" name="Picture 28" descr="Icon&#10;&#10;Description automatically generated">
                <a:extLst>
                  <a:ext uri="{FF2B5EF4-FFF2-40B4-BE49-F238E27FC236}">
                    <a16:creationId xmlns:a16="http://schemas.microsoft.com/office/drawing/2014/main" id="{8B1EAF40-C40B-461E-8510-B71440DA5F8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30" name="Picture 29" descr="Icon&#10;&#10;Description automatically generated">
                <a:extLst>
                  <a:ext uri="{FF2B5EF4-FFF2-40B4-BE49-F238E27FC236}">
                    <a16:creationId xmlns:a16="http://schemas.microsoft.com/office/drawing/2014/main" id="{F0A36A5A-7127-47B4-A44C-505EE9A8EE7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31" name="Graphic 30">
                <a:extLst>
                  <a:ext uri="{FF2B5EF4-FFF2-40B4-BE49-F238E27FC236}">
                    <a16:creationId xmlns:a16="http://schemas.microsoft.com/office/drawing/2014/main" id="{9C67BF47-80D4-4A90-A63F-5BA626F030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32" name="Graphic 31">
                <a:extLst>
                  <a:ext uri="{FF2B5EF4-FFF2-40B4-BE49-F238E27FC236}">
                    <a16:creationId xmlns:a16="http://schemas.microsoft.com/office/drawing/2014/main" id="{169BDC65-FF18-46AF-A7A0-99FF3037F9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33" name="Rectangle 32">
                <a:extLst>
                  <a:ext uri="{FF2B5EF4-FFF2-40B4-BE49-F238E27FC236}">
                    <a16:creationId xmlns:a16="http://schemas.microsoft.com/office/drawing/2014/main" id="{52623695-B0DA-4D08-99D0-91A357E165DF}"/>
                  </a:ext>
                </a:extLst>
              </p:cNvPr>
              <p:cNvSpPr/>
              <p:nvPr/>
            </p:nvSpPr>
            <p:spPr>
              <a:xfrm>
                <a:off x="2006353" y="3568823"/>
                <a:ext cx="2405850" cy="30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Production</a:t>
                </a:r>
              </a:p>
            </p:txBody>
          </p:sp>
        </p:grpSp>
      </p:grpSp>
      <p:grpSp>
        <p:nvGrpSpPr>
          <p:cNvPr id="3" name="Group 2">
            <a:extLst>
              <a:ext uri="{FF2B5EF4-FFF2-40B4-BE49-F238E27FC236}">
                <a16:creationId xmlns:a16="http://schemas.microsoft.com/office/drawing/2014/main" id="{2BAC584F-2781-4571-8857-06ACB49D09D3}"/>
              </a:ext>
            </a:extLst>
          </p:cNvPr>
          <p:cNvGrpSpPr/>
          <p:nvPr/>
        </p:nvGrpSpPr>
        <p:grpSpPr>
          <a:xfrm>
            <a:off x="6947130" y="3362997"/>
            <a:ext cx="808427" cy="853767"/>
            <a:chOff x="6947130" y="3362997"/>
            <a:chExt cx="808427" cy="853767"/>
          </a:xfrm>
        </p:grpSpPr>
        <p:cxnSp>
          <p:nvCxnSpPr>
            <p:cNvPr id="88" name="Connector: Elbow 87">
              <a:extLst>
                <a:ext uri="{FF2B5EF4-FFF2-40B4-BE49-F238E27FC236}">
                  <a16:creationId xmlns:a16="http://schemas.microsoft.com/office/drawing/2014/main" id="{C11AFBE0-68E2-466C-B227-23AE4D1C9401}"/>
                </a:ext>
              </a:extLst>
            </p:cNvPr>
            <p:cNvCxnSpPr>
              <a:cxnSpLocks/>
            </p:cNvCxnSpPr>
            <p:nvPr/>
          </p:nvCxnSpPr>
          <p:spPr>
            <a:xfrm>
              <a:off x="7397965" y="3858180"/>
              <a:ext cx="357592" cy="3585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2" name="Connector: Elbow 91">
              <a:extLst>
                <a:ext uri="{FF2B5EF4-FFF2-40B4-BE49-F238E27FC236}">
                  <a16:creationId xmlns:a16="http://schemas.microsoft.com/office/drawing/2014/main" id="{0FB84F6C-1CFF-48D7-8B46-DBC8C8079B07}"/>
                </a:ext>
              </a:extLst>
            </p:cNvPr>
            <p:cNvCxnSpPr>
              <a:cxnSpLocks/>
            </p:cNvCxnSpPr>
            <p:nvPr/>
          </p:nvCxnSpPr>
          <p:spPr>
            <a:xfrm>
              <a:off x="6947130" y="3362997"/>
              <a:ext cx="357592" cy="3585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A6A773A0-9012-42F3-9F7D-E8EB74ADD8CD}"/>
              </a:ext>
            </a:extLst>
          </p:cNvPr>
          <p:cNvSpPr txBox="1"/>
          <p:nvPr/>
        </p:nvSpPr>
        <p:spPr>
          <a:xfrm>
            <a:off x="786719" y="5940028"/>
            <a:ext cx="10809440" cy="369332"/>
          </a:xfrm>
          <a:prstGeom prst="rect">
            <a:avLst/>
          </a:prstGeom>
          <a:noFill/>
        </p:spPr>
        <p:txBody>
          <a:bodyPr wrap="square" rtlCol="0">
            <a:spAutoFit/>
          </a:bodyPr>
          <a:lstStyle/>
          <a:p>
            <a:pPr algn="ctr"/>
            <a:r>
              <a:rPr lang="en-US" b="1" dirty="0"/>
              <a:t>Export – Import between environments – ideally using ALM tooling </a:t>
            </a:r>
          </a:p>
        </p:txBody>
      </p:sp>
    </p:spTree>
    <p:extLst>
      <p:ext uri="{BB962C8B-B14F-4D97-AF65-F5344CB8AC3E}">
        <p14:creationId xmlns:p14="http://schemas.microsoft.com/office/powerpoint/2010/main" val="1357711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Environments</a:t>
            </a:r>
          </a:p>
        </p:txBody>
      </p:sp>
      <p:grpSp>
        <p:nvGrpSpPr>
          <p:cNvPr id="18" name="Group 17">
            <a:extLst>
              <a:ext uri="{FF2B5EF4-FFF2-40B4-BE49-F238E27FC236}">
                <a16:creationId xmlns:a16="http://schemas.microsoft.com/office/drawing/2014/main" id="{C1ADC77A-A732-4F47-93F9-B083D8A40026}"/>
              </a:ext>
            </a:extLst>
          </p:cNvPr>
          <p:cNvGrpSpPr/>
          <p:nvPr/>
        </p:nvGrpSpPr>
        <p:grpSpPr>
          <a:xfrm>
            <a:off x="612559" y="2334828"/>
            <a:ext cx="11141476" cy="4101483"/>
            <a:chOff x="612559" y="2334828"/>
            <a:chExt cx="11141476" cy="4101483"/>
          </a:xfrm>
        </p:grpSpPr>
        <p:sp>
          <p:nvSpPr>
            <p:cNvPr id="15" name="Rectangle 14">
              <a:extLst>
                <a:ext uri="{FF2B5EF4-FFF2-40B4-BE49-F238E27FC236}">
                  <a16:creationId xmlns:a16="http://schemas.microsoft.com/office/drawing/2014/main" id="{DFA8D8BD-E18E-40D8-BC0D-04CA41981F7D}"/>
                </a:ext>
              </a:extLst>
            </p:cNvPr>
            <p:cNvSpPr/>
            <p:nvPr/>
          </p:nvSpPr>
          <p:spPr>
            <a:xfrm>
              <a:off x="612559" y="2485748"/>
              <a:ext cx="11141476" cy="395056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382EB6-FFFA-45E3-85D0-77F567F653A0}"/>
                </a:ext>
              </a:extLst>
            </p:cNvPr>
            <p:cNvSpPr/>
            <p:nvPr/>
          </p:nvSpPr>
          <p:spPr>
            <a:xfrm>
              <a:off x="4893075" y="2334828"/>
              <a:ext cx="2405850" cy="30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rPr>
                <a:t>My Tenant</a:t>
              </a:r>
            </a:p>
          </p:txBody>
        </p:sp>
      </p:grpSp>
      <p:grpSp>
        <p:nvGrpSpPr>
          <p:cNvPr id="37" name="Group 36">
            <a:extLst>
              <a:ext uri="{FF2B5EF4-FFF2-40B4-BE49-F238E27FC236}">
                <a16:creationId xmlns:a16="http://schemas.microsoft.com/office/drawing/2014/main" id="{183E0087-27C0-4134-8510-8813DDCEAAC4}"/>
              </a:ext>
            </a:extLst>
          </p:cNvPr>
          <p:cNvGrpSpPr/>
          <p:nvPr/>
        </p:nvGrpSpPr>
        <p:grpSpPr>
          <a:xfrm>
            <a:off x="4529658" y="3243280"/>
            <a:ext cx="3347247" cy="2086408"/>
            <a:chOff x="4314264" y="3243280"/>
            <a:chExt cx="3347247" cy="2086408"/>
          </a:xfrm>
        </p:grpSpPr>
        <p:grpSp>
          <p:nvGrpSpPr>
            <p:cNvPr id="14" name="Group 13">
              <a:extLst>
                <a:ext uri="{FF2B5EF4-FFF2-40B4-BE49-F238E27FC236}">
                  <a16:creationId xmlns:a16="http://schemas.microsoft.com/office/drawing/2014/main" id="{D28AD279-5D69-428E-AAE8-E8427D710604}"/>
                </a:ext>
              </a:extLst>
            </p:cNvPr>
            <p:cNvGrpSpPr/>
            <p:nvPr/>
          </p:nvGrpSpPr>
          <p:grpSpPr>
            <a:xfrm>
              <a:off x="4314264" y="3243280"/>
              <a:ext cx="2405850" cy="1118587"/>
              <a:chOff x="2006353" y="3568823"/>
              <a:chExt cx="2405850" cy="1118587"/>
            </a:xfrm>
          </p:grpSpPr>
          <p:sp>
            <p:nvSpPr>
              <p:cNvPr id="4" name="Rectangle 3">
                <a:extLst>
                  <a:ext uri="{FF2B5EF4-FFF2-40B4-BE49-F238E27FC236}">
                    <a16:creationId xmlns:a16="http://schemas.microsoft.com/office/drawing/2014/main" id="{45EB2BA2-3E85-4C1C-9E6A-315241390A13}"/>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0B924992-196A-4B22-90F1-AC70474CFF5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8" name="Picture 7" descr="Icon&#10;&#10;Description automatically generated">
                <a:extLst>
                  <a:ext uri="{FF2B5EF4-FFF2-40B4-BE49-F238E27FC236}">
                    <a16:creationId xmlns:a16="http://schemas.microsoft.com/office/drawing/2014/main" id="{1C0C1E44-E830-4FE7-A2F1-0BD1C82E66F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10" name="Graphic 9">
                <a:extLst>
                  <a:ext uri="{FF2B5EF4-FFF2-40B4-BE49-F238E27FC236}">
                    <a16:creationId xmlns:a16="http://schemas.microsoft.com/office/drawing/2014/main" id="{F16EB5DA-293F-4E5E-AB7D-7A68C6FF10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12" name="Graphic 11">
                <a:extLst>
                  <a:ext uri="{FF2B5EF4-FFF2-40B4-BE49-F238E27FC236}">
                    <a16:creationId xmlns:a16="http://schemas.microsoft.com/office/drawing/2014/main" id="{86ABF3D9-24E8-4C00-BB69-EDA0718210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13" name="Rectangle 12">
                <a:extLst>
                  <a:ext uri="{FF2B5EF4-FFF2-40B4-BE49-F238E27FC236}">
                    <a16:creationId xmlns:a16="http://schemas.microsoft.com/office/drawing/2014/main" id="{3DF9B36F-990C-4E73-9DA5-AC6F339E6FE1}"/>
                  </a:ext>
                </a:extLst>
              </p:cNvPr>
              <p:cNvSpPr/>
              <p:nvPr/>
            </p:nvSpPr>
            <p:spPr>
              <a:xfrm>
                <a:off x="2006353" y="3568823"/>
                <a:ext cx="2405850" cy="30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Dev</a:t>
                </a:r>
              </a:p>
            </p:txBody>
          </p:sp>
        </p:grpSp>
        <p:grpSp>
          <p:nvGrpSpPr>
            <p:cNvPr id="20" name="Group 19">
              <a:extLst>
                <a:ext uri="{FF2B5EF4-FFF2-40B4-BE49-F238E27FC236}">
                  <a16:creationId xmlns:a16="http://schemas.microsoft.com/office/drawing/2014/main" id="{58705CCC-010E-454F-BB36-3CD8F1FCF594}"/>
                </a:ext>
              </a:extLst>
            </p:cNvPr>
            <p:cNvGrpSpPr/>
            <p:nvPr/>
          </p:nvGrpSpPr>
          <p:grpSpPr>
            <a:xfrm>
              <a:off x="4785063" y="3718749"/>
              <a:ext cx="2405850" cy="1118587"/>
              <a:chOff x="2006353" y="3568823"/>
              <a:chExt cx="2405850" cy="1118587"/>
            </a:xfrm>
          </p:grpSpPr>
          <p:sp>
            <p:nvSpPr>
              <p:cNvPr id="21" name="Rectangle 20">
                <a:extLst>
                  <a:ext uri="{FF2B5EF4-FFF2-40B4-BE49-F238E27FC236}">
                    <a16:creationId xmlns:a16="http://schemas.microsoft.com/office/drawing/2014/main" id="{CF866A44-90BB-4E20-81CE-424784420C15}"/>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2" name="Picture 21" descr="Icon&#10;&#10;Description automatically generated">
                <a:extLst>
                  <a:ext uri="{FF2B5EF4-FFF2-40B4-BE49-F238E27FC236}">
                    <a16:creationId xmlns:a16="http://schemas.microsoft.com/office/drawing/2014/main" id="{900AB4BB-2796-4689-878A-2F0E724B7FA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23" name="Picture 22" descr="Icon&#10;&#10;Description automatically generated">
                <a:extLst>
                  <a:ext uri="{FF2B5EF4-FFF2-40B4-BE49-F238E27FC236}">
                    <a16:creationId xmlns:a16="http://schemas.microsoft.com/office/drawing/2014/main" id="{FA43ECDF-73B5-4E53-AAE8-EB38F50EEF8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24" name="Graphic 23">
                <a:extLst>
                  <a:ext uri="{FF2B5EF4-FFF2-40B4-BE49-F238E27FC236}">
                    <a16:creationId xmlns:a16="http://schemas.microsoft.com/office/drawing/2014/main" id="{4FBD7988-1BFD-41F2-9BE2-AF7FC52CE0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25" name="Graphic 24">
                <a:extLst>
                  <a:ext uri="{FF2B5EF4-FFF2-40B4-BE49-F238E27FC236}">
                    <a16:creationId xmlns:a16="http://schemas.microsoft.com/office/drawing/2014/main" id="{81485B1A-E938-488B-8AE8-12CB0106D5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26" name="Rectangle 25">
                <a:extLst>
                  <a:ext uri="{FF2B5EF4-FFF2-40B4-BE49-F238E27FC236}">
                    <a16:creationId xmlns:a16="http://schemas.microsoft.com/office/drawing/2014/main" id="{A6AAAE26-1C64-41D2-B7A4-2CED4AA62A02}"/>
                  </a:ext>
                </a:extLst>
              </p:cNvPr>
              <p:cNvSpPr/>
              <p:nvPr/>
            </p:nvSpPr>
            <p:spPr>
              <a:xfrm>
                <a:off x="2006353" y="3568823"/>
                <a:ext cx="2405850" cy="30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Test</a:t>
                </a:r>
              </a:p>
            </p:txBody>
          </p:sp>
        </p:grpSp>
        <p:grpSp>
          <p:nvGrpSpPr>
            <p:cNvPr id="27" name="Group 26">
              <a:extLst>
                <a:ext uri="{FF2B5EF4-FFF2-40B4-BE49-F238E27FC236}">
                  <a16:creationId xmlns:a16="http://schemas.microsoft.com/office/drawing/2014/main" id="{31093DCD-5306-43D1-8EAD-3F69619BC3CC}"/>
                </a:ext>
              </a:extLst>
            </p:cNvPr>
            <p:cNvGrpSpPr/>
            <p:nvPr/>
          </p:nvGrpSpPr>
          <p:grpSpPr>
            <a:xfrm>
              <a:off x="5255661" y="4211101"/>
              <a:ext cx="2405850" cy="1118587"/>
              <a:chOff x="2006353" y="3568823"/>
              <a:chExt cx="2405850" cy="1118587"/>
            </a:xfrm>
          </p:grpSpPr>
          <p:sp>
            <p:nvSpPr>
              <p:cNvPr id="28" name="Rectangle 27">
                <a:extLst>
                  <a:ext uri="{FF2B5EF4-FFF2-40B4-BE49-F238E27FC236}">
                    <a16:creationId xmlns:a16="http://schemas.microsoft.com/office/drawing/2014/main" id="{3AF0E4AF-0789-4A5B-8AFB-B9170B848D4B}"/>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9" name="Picture 28" descr="Icon&#10;&#10;Description automatically generated">
                <a:extLst>
                  <a:ext uri="{FF2B5EF4-FFF2-40B4-BE49-F238E27FC236}">
                    <a16:creationId xmlns:a16="http://schemas.microsoft.com/office/drawing/2014/main" id="{8B1EAF40-C40B-461E-8510-B71440DA5F8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30" name="Picture 29" descr="Icon&#10;&#10;Description automatically generated">
                <a:extLst>
                  <a:ext uri="{FF2B5EF4-FFF2-40B4-BE49-F238E27FC236}">
                    <a16:creationId xmlns:a16="http://schemas.microsoft.com/office/drawing/2014/main" id="{F0A36A5A-7127-47B4-A44C-505EE9A8EE7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31" name="Graphic 30">
                <a:extLst>
                  <a:ext uri="{FF2B5EF4-FFF2-40B4-BE49-F238E27FC236}">
                    <a16:creationId xmlns:a16="http://schemas.microsoft.com/office/drawing/2014/main" id="{9C67BF47-80D4-4A90-A63F-5BA626F030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32" name="Graphic 31">
                <a:extLst>
                  <a:ext uri="{FF2B5EF4-FFF2-40B4-BE49-F238E27FC236}">
                    <a16:creationId xmlns:a16="http://schemas.microsoft.com/office/drawing/2014/main" id="{169BDC65-FF18-46AF-A7A0-99FF3037F9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33" name="Rectangle 32">
                <a:extLst>
                  <a:ext uri="{FF2B5EF4-FFF2-40B4-BE49-F238E27FC236}">
                    <a16:creationId xmlns:a16="http://schemas.microsoft.com/office/drawing/2014/main" id="{52623695-B0DA-4D08-99D0-91A357E165DF}"/>
                  </a:ext>
                </a:extLst>
              </p:cNvPr>
              <p:cNvSpPr/>
              <p:nvPr/>
            </p:nvSpPr>
            <p:spPr>
              <a:xfrm>
                <a:off x="2006353" y="3568823"/>
                <a:ext cx="2405850" cy="30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Production</a:t>
                </a:r>
              </a:p>
            </p:txBody>
          </p:sp>
        </p:grpSp>
      </p:grpSp>
      <p:grpSp>
        <p:nvGrpSpPr>
          <p:cNvPr id="38" name="Group 37">
            <a:extLst>
              <a:ext uri="{FF2B5EF4-FFF2-40B4-BE49-F238E27FC236}">
                <a16:creationId xmlns:a16="http://schemas.microsoft.com/office/drawing/2014/main" id="{B42C8AA3-30F4-4A29-B50F-6725D55EACA0}"/>
              </a:ext>
            </a:extLst>
          </p:cNvPr>
          <p:cNvGrpSpPr/>
          <p:nvPr/>
        </p:nvGrpSpPr>
        <p:grpSpPr>
          <a:xfrm>
            <a:off x="8171241" y="3243280"/>
            <a:ext cx="3347247" cy="2086408"/>
            <a:chOff x="4314264" y="3243280"/>
            <a:chExt cx="3347247" cy="2086408"/>
          </a:xfrm>
        </p:grpSpPr>
        <p:grpSp>
          <p:nvGrpSpPr>
            <p:cNvPr id="39" name="Group 38">
              <a:extLst>
                <a:ext uri="{FF2B5EF4-FFF2-40B4-BE49-F238E27FC236}">
                  <a16:creationId xmlns:a16="http://schemas.microsoft.com/office/drawing/2014/main" id="{CC90E39E-7F8E-4B59-AFC8-3A5FA0A4AC17}"/>
                </a:ext>
              </a:extLst>
            </p:cNvPr>
            <p:cNvGrpSpPr/>
            <p:nvPr/>
          </p:nvGrpSpPr>
          <p:grpSpPr>
            <a:xfrm>
              <a:off x="4314264" y="3243280"/>
              <a:ext cx="2405850" cy="1118587"/>
              <a:chOff x="2006353" y="3568823"/>
              <a:chExt cx="2405850" cy="1118587"/>
            </a:xfrm>
          </p:grpSpPr>
          <p:sp>
            <p:nvSpPr>
              <p:cNvPr id="54" name="Rectangle 53">
                <a:extLst>
                  <a:ext uri="{FF2B5EF4-FFF2-40B4-BE49-F238E27FC236}">
                    <a16:creationId xmlns:a16="http://schemas.microsoft.com/office/drawing/2014/main" id="{8FF8CBFA-D396-4F67-8B88-F828E8566D28}"/>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5" name="Picture 54" descr="Icon&#10;&#10;Description automatically generated">
                <a:extLst>
                  <a:ext uri="{FF2B5EF4-FFF2-40B4-BE49-F238E27FC236}">
                    <a16:creationId xmlns:a16="http://schemas.microsoft.com/office/drawing/2014/main" id="{25FCBF07-CF7D-4CD4-BA84-CB09C0DA504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56" name="Picture 55" descr="Icon&#10;&#10;Description automatically generated">
                <a:extLst>
                  <a:ext uri="{FF2B5EF4-FFF2-40B4-BE49-F238E27FC236}">
                    <a16:creationId xmlns:a16="http://schemas.microsoft.com/office/drawing/2014/main" id="{65170E1A-7308-40A2-AF28-D51D6BBE978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57" name="Graphic 56">
                <a:extLst>
                  <a:ext uri="{FF2B5EF4-FFF2-40B4-BE49-F238E27FC236}">
                    <a16:creationId xmlns:a16="http://schemas.microsoft.com/office/drawing/2014/main" id="{DB286B99-8C37-4E18-84E7-50013DD55E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58" name="Graphic 57">
                <a:extLst>
                  <a:ext uri="{FF2B5EF4-FFF2-40B4-BE49-F238E27FC236}">
                    <a16:creationId xmlns:a16="http://schemas.microsoft.com/office/drawing/2014/main" id="{F00C992B-542E-4E30-BA0D-5C8BD1C7D0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59" name="Rectangle 58">
                <a:extLst>
                  <a:ext uri="{FF2B5EF4-FFF2-40B4-BE49-F238E27FC236}">
                    <a16:creationId xmlns:a16="http://schemas.microsoft.com/office/drawing/2014/main" id="{0B834B93-F833-4C1E-A6DB-E98DE13CC72A}"/>
                  </a:ext>
                </a:extLst>
              </p:cNvPr>
              <p:cNvSpPr/>
              <p:nvPr/>
            </p:nvSpPr>
            <p:spPr>
              <a:xfrm>
                <a:off x="2006353" y="3568823"/>
                <a:ext cx="2405850" cy="30184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Dev</a:t>
                </a:r>
              </a:p>
            </p:txBody>
          </p:sp>
        </p:grpSp>
        <p:grpSp>
          <p:nvGrpSpPr>
            <p:cNvPr id="40" name="Group 39">
              <a:extLst>
                <a:ext uri="{FF2B5EF4-FFF2-40B4-BE49-F238E27FC236}">
                  <a16:creationId xmlns:a16="http://schemas.microsoft.com/office/drawing/2014/main" id="{E1120064-8343-4E3B-85E5-EE4A1C26BBD6}"/>
                </a:ext>
              </a:extLst>
            </p:cNvPr>
            <p:cNvGrpSpPr/>
            <p:nvPr/>
          </p:nvGrpSpPr>
          <p:grpSpPr>
            <a:xfrm>
              <a:off x="4785063" y="3718749"/>
              <a:ext cx="2405850" cy="1118587"/>
              <a:chOff x="2006353" y="3568823"/>
              <a:chExt cx="2405850" cy="1118587"/>
            </a:xfrm>
          </p:grpSpPr>
          <p:sp>
            <p:nvSpPr>
              <p:cNvPr id="48" name="Rectangle 47">
                <a:extLst>
                  <a:ext uri="{FF2B5EF4-FFF2-40B4-BE49-F238E27FC236}">
                    <a16:creationId xmlns:a16="http://schemas.microsoft.com/office/drawing/2014/main" id="{61F1EFC7-9124-4903-8581-D4268BA2E977}"/>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49" name="Picture 48" descr="Icon&#10;&#10;Description automatically generated">
                <a:extLst>
                  <a:ext uri="{FF2B5EF4-FFF2-40B4-BE49-F238E27FC236}">
                    <a16:creationId xmlns:a16="http://schemas.microsoft.com/office/drawing/2014/main" id="{9A6EF3CF-9C18-41B9-B7DD-D72ED919BD7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50" name="Picture 49" descr="Icon&#10;&#10;Description automatically generated">
                <a:extLst>
                  <a:ext uri="{FF2B5EF4-FFF2-40B4-BE49-F238E27FC236}">
                    <a16:creationId xmlns:a16="http://schemas.microsoft.com/office/drawing/2014/main" id="{C5BC8E88-CF0C-42DC-9FBC-3988CB4AB8E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51" name="Graphic 50">
                <a:extLst>
                  <a:ext uri="{FF2B5EF4-FFF2-40B4-BE49-F238E27FC236}">
                    <a16:creationId xmlns:a16="http://schemas.microsoft.com/office/drawing/2014/main" id="{C47D7CEA-5044-482D-BD7D-32C0E5D022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52" name="Graphic 51">
                <a:extLst>
                  <a:ext uri="{FF2B5EF4-FFF2-40B4-BE49-F238E27FC236}">
                    <a16:creationId xmlns:a16="http://schemas.microsoft.com/office/drawing/2014/main" id="{26B7AB07-B415-4E6A-93BF-5F617FCEEB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53" name="Rectangle 52">
                <a:extLst>
                  <a:ext uri="{FF2B5EF4-FFF2-40B4-BE49-F238E27FC236}">
                    <a16:creationId xmlns:a16="http://schemas.microsoft.com/office/drawing/2014/main" id="{AFF8A512-A4AE-4B04-9D32-641779975FE4}"/>
                  </a:ext>
                </a:extLst>
              </p:cNvPr>
              <p:cNvSpPr/>
              <p:nvPr/>
            </p:nvSpPr>
            <p:spPr>
              <a:xfrm>
                <a:off x="2006353" y="3568823"/>
                <a:ext cx="2405850" cy="30184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Test</a:t>
                </a:r>
              </a:p>
            </p:txBody>
          </p:sp>
        </p:grpSp>
        <p:grpSp>
          <p:nvGrpSpPr>
            <p:cNvPr id="41" name="Group 40">
              <a:extLst>
                <a:ext uri="{FF2B5EF4-FFF2-40B4-BE49-F238E27FC236}">
                  <a16:creationId xmlns:a16="http://schemas.microsoft.com/office/drawing/2014/main" id="{F2450534-AAA7-41D6-94A8-6069BD907B57}"/>
                </a:ext>
              </a:extLst>
            </p:cNvPr>
            <p:cNvGrpSpPr/>
            <p:nvPr/>
          </p:nvGrpSpPr>
          <p:grpSpPr>
            <a:xfrm>
              <a:off x="5255661" y="4211101"/>
              <a:ext cx="2405850" cy="1118587"/>
              <a:chOff x="2006353" y="3568823"/>
              <a:chExt cx="2405850" cy="1118587"/>
            </a:xfrm>
          </p:grpSpPr>
          <p:sp>
            <p:nvSpPr>
              <p:cNvPr id="42" name="Rectangle 41">
                <a:extLst>
                  <a:ext uri="{FF2B5EF4-FFF2-40B4-BE49-F238E27FC236}">
                    <a16:creationId xmlns:a16="http://schemas.microsoft.com/office/drawing/2014/main" id="{B992D511-50F3-4D9B-ADD9-53F777547465}"/>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43" name="Picture 42" descr="Icon&#10;&#10;Description automatically generated">
                <a:extLst>
                  <a:ext uri="{FF2B5EF4-FFF2-40B4-BE49-F238E27FC236}">
                    <a16:creationId xmlns:a16="http://schemas.microsoft.com/office/drawing/2014/main" id="{638BF357-EA2E-4616-90DE-86EC94FBDB4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44" name="Picture 43" descr="Icon&#10;&#10;Description automatically generated">
                <a:extLst>
                  <a:ext uri="{FF2B5EF4-FFF2-40B4-BE49-F238E27FC236}">
                    <a16:creationId xmlns:a16="http://schemas.microsoft.com/office/drawing/2014/main" id="{49212F4B-C93B-4BE2-99E0-EFD6854C040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45" name="Graphic 44">
                <a:extLst>
                  <a:ext uri="{FF2B5EF4-FFF2-40B4-BE49-F238E27FC236}">
                    <a16:creationId xmlns:a16="http://schemas.microsoft.com/office/drawing/2014/main" id="{B655D3C7-AF39-45DC-A5DA-3026F95C60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46" name="Graphic 45">
                <a:extLst>
                  <a:ext uri="{FF2B5EF4-FFF2-40B4-BE49-F238E27FC236}">
                    <a16:creationId xmlns:a16="http://schemas.microsoft.com/office/drawing/2014/main" id="{4C3928E1-4E75-44C9-9EB7-E62D2C8B51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47" name="Rectangle 46">
                <a:extLst>
                  <a:ext uri="{FF2B5EF4-FFF2-40B4-BE49-F238E27FC236}">
                    <a16:creationId xmlns:a16="http://schemas.microsoft.com/office/drawing/2014/main" id="{DCAD9833-92A6-4B56-9114-7B0AC56EAB1E}"/>
                  </a:ext>
                </a:extLst>
              </p:cNvPr>
              <p:cNvSpPr/>
              <p:nvPr/>
            </p:nvSpPr>
            <p:spPr>
              <a:xfrm>
                <a:off x="2006353" y="3568823"/>
                <a:ext cx="2405850" cy="30184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Production</a:t>
                </a:r>
              </a:p>
            </p:txBody>
          </p:sp>
        </p:grpSp>
      </p:grpSp>
      <p:grpSp>
        <p:nvGrpSpPr>
          <p:cNvPr id="60" name="Group 59">
            <a:extLst>
              <a:ext uri="{FF2B5EF4-FFF2-40B4-BE49-F238E27FC236}">
                <a16:creationId xmlns:a16="http://schemas.microsoft.com/office/drawing/2014/main" id="{9FCB831F-656F-49FB-8840-DE833BC8C06A}"/>
              </a:ext>
            </a:extLst>
          </p:cNvPr>
          <p:cNvGrpSpPr/>
          <p:nvPr/>
        </p:nvGrpSpPr>
        <p:grpSpPr>
          <a:xfrm>
            <a:off x="851922" y="3243280"/>
            <a:ext cx="3347247" cy="2086408"/>
            <a:chOff x="4314264" y="3243280"/>
            <a:chExt cx="3347247" cy="2086408"/>
          </a:xfrm>
        </p:grpSpPr>
        <p:grpSp>
          <p:nvGrpSpPr>
            <p:cNvPr id="61" name="Group 60">
              <a:extLst>
                <a:ext uri="{FF2B5EF4-FFF2-40B4-BE49-F238E27FC236}">
                  <a16:creationId xmlns:a16="http://schemas.microsoft.com/office/drawing/2014/main" id="{120121A6-39FA-4737-9DB1-72641073B5CE}"/>
                </a:ext>
              </a:extLst>
            </p:cNvPr>
            <p:cNvGrpSpPr/>
            <p:nvPr/>
          </p:nvGrpSpPr>
          <p:grpSpPr>
            <a:xfrm>
              <a:off x="4314264" y="3243280"/>
              <a:ext cx="2405850" cy="1118587"/>
              <a:chOff x="2006353" y="3568823"/>
              <a:chExt cx="2405850" cy="1118587"/>
            </a:xfrm>
          </p:grpSpPr>
          <p:sp>
            <p:nvSpPr>
              <p:cNvPr id="76" name="Rectangle 75">
                <a:extLst>
                  <a:ext uri="{FF2B5EF4-FFF2-40B4-BE49-F238E27FC236}">
                    <a16:creationId xmlns:a16="http://schemas.microsoft.com/office/drawing/2014/main" id="{92D98F31-6915-4232-8FE2-AC3876EB13AF}"/>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7" name="Picture 76" descr="Icon&#10;&#10;Description automatically generated">
                <a:extLst>
                  <a:ext uri="{FF2B5EF4-FFF2-40B4-BE49-F238E27FC236}">
                    <a16:creationId xmlns:a16="http://schemas.microsoft.com/office/drawing/2014/main" id="{871B7F31-7EF7-4277-BEAF-D306D567239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78" name="Picture 77" descr="Icon&#10;&#10;Description automatically generated">
                <a:extLst>
                  <a:ext uri="{FF2B5EF4-FFF2-40B4-BE49-F238E27FC236}">
                    <a16:creationId xmlns:a16="http://schemas.microsoft.com/office/drawing/2014/main" id="{56E71F21-88CE-4961-B5CE-4DB72D9C57A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79" name="Graphic 78">
                <a:extLst>
                  <a:ext uri="{FF2B5EF4-FFF2-40B4-BE49-F238E27FC236}">
                    <a16:creationId xmlns:a16="http://schemas.microsoft.com/office/drawing/2014/main" id="{FA04D671-36D0-4090-84FA-2B55FB17F5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80" name="Graphic 79">
                <a:extLst>
                  <a:ext uri="{FF2B5EF4-FFF2-40B4-BE49-F238E27FC236}">
                    <a16:creationId xmlns:a16="http://schemas.microsoft.com/office/drawing/2014/main" id="{66DC4328-AE9B-4A11-BB1A-90D5FB8EFA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81" name="Rectangle 80">
                <a:extLst>
                  <a:ext uri="{FF2B5EF4-FFF2-40B4-BE49-F238E27FC236}">
                    <a16:creationId xmlns:a16="http://schemas.microsoft.com/office/drawing/2014/main" id="{0674C7CE-7724-42A4-B922-10978D4FD776}"/>
                  </a:ext>
                </a:extLst>
              </p:cNvPr>
              <p:cNvSpPr/>
              <p:nvPr/>
            </p:nvSpPr>
            <p:spPr>
              <a:xfrm>
                <a:off x="2006353" y="3568823"/>
                <a:ext cx="2405850" cy="3018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Dev</a:t>
                </a:r>
              </a:p>
            </p:txBody>
          </p:sp>
        </p:grpSp>
        <p:grpSp>
          <p:nvGrpSpPr>
            <p:cNvPr id="62" name="Group 61">
              <a:extLst>
                <a:ext uri="{FF2B5EF4-FFF2-40B4-BE49-F238E27FC236}">
                  <a16:creationId xmlns:a16="http://schemas.microsoft.com/office/drawing/2014/main" id="{DE01500F-238B-41B5-B3D9-53E3F303B606}"/>
                </a:ext>
              </a:extLst>
            </p:cNvPr>
            <p:cNvGrpSpPr/>
            <p:nvPr/>
          </p:nvGrpSpPr>
          <p:grpSpPr>
            <a:xfrm>
              <a:off x="4785063" y="3718749"/>
              <a:ext cx="2405850" cy="1118587"/>
              <a:chOff x="2006353" y="3568823"/>
              <a:chExt cx="2405850" cy="1118587"/>
            </a:xfrm>
          </p:grpSpPr>
          <p:sp>
            <p:nvSpPr>
              <p:cNvPr id="70" name="Rectangle 69">
                <a:extLst>
                  <a:ext uri="{FF2B5EF4-FFF2-40B4-BE49-F238E27FC236}">
                    <a16:creationId xmlns:a16="http://schemas.microsoft.com/office/drawing/2014/main" id="{4E36FEA0-0B23-4848-815F-BDEA22C235A6}"/>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 name="Picture 70" descr="Icon&#10;&#10;Description automatically generated">
                <a:extLst>
                  <a:ext uri="{FF2B5EF4-FFF2-40B4-BE49-F238E27FC236}">
                    <a16:creationId xmlns:a16="http://schemas.microsoft.com/office/drawing/2014/main" id="{4AAFE004-B6BB-44BA-824A-277DB38A92B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72" name="Picture 71" descr="Icon&#10;&#10;Description automatically generated">
                <a:extLst>
                  <a:ext uri="{FF2B5EF4-FFF2-40B4-BE49-F238E27FC236}">
                    <a16:creationId xmlns:a16="http://schemas.microsoft.com/office/drawing/2014/main" id="{131B18E2-C45B-4EB1-ADA1-3D04B93C5F3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73" name="Graphic 72">
                <a:extLst>
                  <a:ext uri="{FF2B5EF4-FFF2-40B4-BE49-F238E27FC236}">
                    <a16:creationId xmlns:a16="http://schemas.microsoft.com/office/drawing/2014/main" id="{DBC96CA2-75CF-4352-A915-52A8C5B60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74" name="Graphic 73">
                <a:extLst>
                  <a:ext uri="{FF2B5EF4-FFF2-40B4-BE49-F238E27FC236}">
                    <a16:creationId xmlns:a16="http://schemas.microsoft.com/office/drawing/2014/main" id="{5AFEEE44-2C10-40F6-A43C-8BA0E597E6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75" name="Rectangle 74">
                <a:extLst>
                  <a:ext uri="{FF2B5EF4-FFF2-40B4-BE49-F238E27FC236}">
                    <a16:creationId xmlns:a16="http://schemas.microsoft.com/office/drawing/2014/main" id="{785DEBC5-FF10-4992-BE50-6DA09A276E24}"/>
                  </a:ext>
                </a:extLst>
              </p:cNvPr>
              <p:cNvSpPr/>
              <p:nvPr/>
            </p:nvSpPr>
            <p:spPr>
              <a:xfrm>
                <a:off x="2006353" y="3568823"/>
                <a:ext cx="2405850" cy="3018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Test</a:t>
                </a:r>
              </a:p>
            </p:txBody>
          </p:sp>
        </p:grpSp>
        <p:grpSp>
          <p:nvGrpSpPr>
            <p:cNvPr id="63" name="Group 62">
              <a:extLst>
                <a:ext uri="{FF2B5EF4-FFF2-40B4-BE49-F238E27FC236}">
                  <a16:creationId xmlns:a16="http://schemas.microsoft.com/office/drawing/2014/main" id="{83C94554-11B2-4D7A-B733-54F3CBDCFADF}"/>
                </a:ext>
              </a:extLst>
            </p:cNvPr>
            <p:cNvGrpSpPr/>
            <p:nvPr/>
          </p:nvGrpSpPr>
          <p:grpSpPr>
            <a:xfrm>
              <a:off x="5255661" y="4211101"/>
              <a:ext cx="2405850" cy="1118587"/>
              <a:chOff x="2006353" y="3568823"/>
              <a:chExt cx="2405850" cy="1118587"/>
            </a:xfrm>
          </p:grpSpPr>
          <p:sp>
            <p:nvSpPr>
              <p:cNvPr id="64" name="Rectangle 63">
                <a:extLst>
                  <a:ext uri="{FF2B5EF4-FFF2-40B4-BE49-F238E27FC236}">
                    <a16:creationId xmlns:a16="http://schemas.microsoft.com/office/drawing/2014/main" id="{148A7998-55D6-440E-8D59-A1548803D831}"/>
                  </a:ext>
                </a:extLst>
              </p:cNvPr>
              <p:cNvSpPr/>
              <p:nvPr/>
            </p:nvSpPr>
            <p:spPr>
              <a:xfrm>
                <a:off x="2006353" y="3870664"/>
                <a:ext cx="2405850" cy="8167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5" name="Picture 64" descr="Icon&#10;&#10;Description automatically generated">
                <a:extLst>
                  <a:ext uri="{FF2B5EF4-FFF2-40B4-BE49-F238E27FC236}">
                    <a16:creationId xmlns:a16="http://schemas.microsoft.com/office/drawing/2014/main" id="{81933A00-3C53-428D-8377-FA0903F2D81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0245" y="4078327"/>
                <a:ext cx="448751" cy="420660"/>
              </a:xfrm>
              <a:prstGeom prst="rect">
                <a:avLst/>
              </a:prstGeom>
            </p:spPr>
          </p:pic>
          <p:pic>
            <p:nvPicPr>
              <p:cNvPr id="66" name="Picture 65" descr="Icon&#10;&#10;Description automatically generated">
                <a:extLst>
                  <a:ext uri="{FF2B5EF4-FFF2-40B4-BE49-F238E27FC236}">
                    <a16:creationId xmlns:a16="http://schemas.microsoft.com/office/drawing/2014/main" id="{CF37D227-5BD7-404B-8AF6-117B59B9390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8726" y="4059086"/>
                <a:ext cx="439429" cy="439901"/>
              </a:xfrm>
              <a:prstGeom prst="rect">
                <a:avLst/>
              </a:prstGeom>
            </p:spPr>
          </p:pic>
          <p:pic>
            <p:nvPicPr>
              <p:cNvPr id="67" name="Graphic 66">
                <a:extLst>
                  <a:ext uri="{FF2B5EF4-FFF2-40B4-BE49-F238E27FC236}">
                    <a16:creationId xmlns:a16="http://schemas.microsoft.com/office/drawing/2014/main" id="{51E6D00D-15A5-43BE-8E8A-282435D35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6636" y="4078327"/>
                <a:ext cx="439903" cy="439901"/>
              </a:xfrm>
              <a:prstGeom prst="rect">
                <a:avLst/>
              </a:prstGeom>
            </p:spPr>
          </p:pic>
          <p:pic>
            <p:nvPicPr>
              <p:cNvPr id="68" name="Graphic 67">
                <a:extLst>
                  <a:ext uri="{FF2B5EF4-FFF2-40B4-BE49-F238E27FC236}">
                    <a16:creationId xmlns:a16="http://schemas.microsoft.com/office/drawing/2014/main" id="{8AEA55B2-B0FD-47C7-BB63-247BD7CD6D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0241" y="3904697"/>
                <a:ext cx="767919" cy="767919"/>
              </a:xfrm>
              <a:prstGeom prst="rect">
                <a:avLst/>
              </a:prstGeom>
            </p:spPr>
          </p:pic>
          <p:sp>
            <p:nvSpPr>
              <p:cNvPr id="69" name="Rectangle 68">
                <a:extLst>
                  <a:ext uri="{FF2B5EF4-FFF2-40B4-BE49-F238E27FC236}">
                    <a16:creationId xmlns:a16="http://schemas.microsoft.com/office/drawing/2014/main" id="{F632B566-5338-4F7D-9996-D5D112DC44C5}"/>
                  </a:ext>
                </a:extLst>
              </p:cNvPr>
              <p:cNvSpPr/>
              <p:nvPr/>
            </p:nvSpPr>
            <p:spPr>
              <a:xfrm>
                <a:off x="2006353" y="3568823"/>
                <a:ext cx="2405850" cy="3018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latin typeface="+mj-lt"/>
                  </a:rPr>
                  <a:t>Production</a:t>
                </a:r>
              </a:p>
            </p:txBody>
          </p:sp>
        </p:grpSp>
      </p:grpSp>
      <p:sp>
        <p:nvSpPr>
          <p:cNvPr id="83" name="Rectangle 82">
            <a:extLst>
              <a:ext uri="{FF2B5EF4-FFF2-40B4-BE49-F238E27FC236}">
                <a16:creationId xmlns:a16="http://schemas.microsoft.com/office/drawing/2014/main" id="{5EFF5390-4572-40B3-A5A0-96F7E10F82D2}"/>
              </a:ext>
            </a:extLst>
          </p:cNvPr>
          <p:cNvSpPr/>
          <p:nvPr/>
        </p:nvSpPr>
        <p:spPr>
          <a:xfrm>
            <a:off x="786719" y="2796466"/>
            <a:ext cx="3502386" cy="303616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Connector: Elbow 85">
            <a:extLst>
              <a:ext uri="{FF2B5EF4-FFF2-40B4-BE49-F238E27FC236}">
                <a16:creationId xmlns:a16="http://schemas.microsoft.com/office/drawing/2014/main" id="{782E6BCC-3871-4878-9998-A25BC4E96FC3}"/>
              </a:ext>
            </a:extLst>
          </p:cNvPr>
          <p:cNvCxnSpPr>
            <a:cxnSpLocks/>
          </p:cNvCxnSpPr>
          <p:nvPr/>
        </p:nvCxnSpPr>
        <p:spPr>
          <a:xfrm>
            <a:off x="3258022" y="3359121"/>
            <a:ext cx="357592" cy="3585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8" name="Connector: Elbow 87">
            <a:extLst>
              <a:ext uri="{FF2B5EF4-FFF2-40B4-BE49-F238E27FC236}">
                <a16:creationId xmlns:a16="http://schemas.microsoft.com/office/drawing/2014/main" id="{C11AFBE0-68E2-466C-B227-23AE4D1C9401}"/>
              </a:ext>
            </a:extLst>
          </p:cNvPr>
          <p:cNvCxnSpPr>
            <a:cxnSpLocks/>
          </p:cNvCxnSpPr>
          <p:nvPr/>
        </p:nvCxnSpPr>
        <p:spPr>
          <a:xfrm>
            <a:off x="7397965" y="3858180"/>
            <a:ext cx="357592" cy="3585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0" name="Connector: Elbow 89">
            <a:extLst>
              <a:ext uri="{FF2B5EF4-FFF2-40B4-BE49-F238E27FC236}">
                <a16:creationId xmlns:a16="http://schemas.microsoft.com/office/drawing/2014/main" id="{AB3BD192-CAB3-487B-BBDB-A3F26180B3A8}"/>
              </a:ext>
            </a:extLst>
          </p:cNvPr>
          <p:cNvCxnSpPr>
            <a:cxnSpLocks/>
          </p:cNvCxnSpPr>
          <p:nvPr/>
        </p:nvCxnSpPr>
        <p:spPr>
          <a:xfrm>
            <a:off x="3740193" y="3850428"/>
            <a:ext cx="357592" cy="3585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2" name="Connector: Elbow 91">
            <a:extLst>
              <a:ext uri="{FF2B5EF4-FFF2-40B4-BE49-F238E27FC236}">
                <a16:creationId xmlns:a16="http://schemas.microsoft.com/office/drawing/2014/main" id="{0FB84F6C-1CFF-48D7-8B46-DBC8C8079B07}"/>
              </a:ext>
            </a:extLst>
          </p:cNvPr>
          <p:cNvCxnSpPr>
            <a:cxnSpLocks/>
          </p:cNvCxnSpPr>
          <p:nvPr/>
        </p:nvCxnSpPr>
        <p:spPr>
          <a:xfrm>
            <a:off x="6947130" y="3362997"/>
            <a:ext cx="357592" cy="3585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4" name="Connector: Elbow 93">
            <a:extLst>
              <a:ext uri="{FF2B5EF4-FFF2-40B4-BE49-F238E27FC236}">
                <a16:creationId xmlns:a16="http://schemas.microsoft.com/office/drawing/2014/main" id="{A850E790-3BCF-4E62-8490-A6B707E97E55}"/>
              </a:ext>
            </a:extLst>
          </p:cNvPr>
          <p:cNvCxnSpPr>
            <a:cxnSpLocks/>
          </p:cNvCxnSpPr>
          <p:nvPr/>
        </p:nvCxnSpPr>
        <p:spPr>
          <a:xfrm>
            <a:off x="10588713" y="3351804"/>
            <a:ext cx="357592" cy="3585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990AA9EA-2ABE-41BE-86F9-F49A9F45CDA4}"/>
              </a:ext>
            </a:extLst>
          </p:cNvPr>
          <p:cNvCxnSpPr>
            <a:cxnSpLocks/>
          </p:cNvCxnSpPr>
          <p:nvPr/>
        </p:nvCxnSpPr>
        <p:spPr>
          <a:xfrm>
            <a:off x="11040300" y="3841298"/>
            <a:ext cx="357592" cy="3585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98" name="Rectangle 97">
            <a:extLst>
              <a:ext uri="{FF2B5EF4-FFF2-40B4-BE49-F238E27FC236}">
                <a16:creationId xmlns:a16="http://schemas.microsoft.com/office/drawing/2014/main" id="{E13D1F36-E4F7-4870-ACC6-B7AAEAD4A661}"/>
              </a:ext>
            </a:extLst>
          </p:cNvPr>
          <p:cNvSpPr/>
          <p:nvPr/>
        </p:nvSpPr>
        <p:spPr>
          <a:xfrm>
            <a:off x="4461013" y="2796466"/>
            <a:ext cx="3502386" cy="303616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D6F60EE-76BD-42DB-986F-A3342FDC5202}"/>
              </a:ext>
            </a:extLst>
          </p:cNvPr>
          <p:cNvSpPr/>
          <p:nvPr/>
        </p:nvSpPr>
        <p:spPr>
          <a:xfrm>
            <a:off x="8093772" y="2796466"/>
            <a:ext cx="3502386" cy="303616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656029AD-091E-4F4F-B6DC-C6FA4D5F9220}"/>
              </a:ext>
            </a:extLst>
          </p:cNvPr>
          <p:cNvSpPr txBox="1"/>
          <p:nvPr/>
        </p:nvSpPr>
        <p:spPr>
          <a:xfrm>
            <a:off x="5178140" y="2886382"/>
            <a:ext cx="1932409" cy="276999"/>
          </a:xfrm>
          <a:prstGeom prst="rect">
            <a:avLst/>
          </a:prstGeom>
          <a:noFill/>
        </p:spPr>
        <p:txBody>
          <a:bodyPr wrap="square" rtlCol="0">
            <a:spAutoFit/>
          </a:bodyPr>
          <a:lstStyle/>
          <a:p>
            <a:pPr algn="ctr"/>
            <a:r>
              <a:rPr lang="en-US" sz="1200" b="1" dirty="0"/>
              <a:t>United States</a:t>
            </a:r>
          </a:p>
        </p:txBody>
      </p:sp>
      <p:sp>
        <p:nvSpPr>
          <p:cNvPr id="103" name="TextBox 102">
            <a:extLst>
              <a:ext uri="{FF2B5EF4-FFF2-40B4-BE49-F238E27FC236}">
                <a16:creationId xmlns:a16="http://schemas.microsoft.com/office/drawing/2014/main" id="{258EF7B6-9E8A-4E4C-97F1-DF0C0C853C71}"/>
              </a:ext>
            </a:extLst>
          </p:cNvPr>
          <p:cNvSpPr txBox="1"/>
          <p:nvPr/>
        </p:nvSpPr>
        <p:spPr>
          <a:xfrm>
            <a:off x="8918806" y="2887963"/>
            <a:ext cx="1932409" cy="276999"/>
          </a:xfrm>
          <a:prstGeom prst="rect">
            <a:avLst/>
          </a:prstGeom>
          <a:noFill/>
        </p:spPr>
        <p:txBody>
          <a:bodyPr wrap="square" rtlCol="0">
            <a:spAutoFit/>
          </a:bodyPr>
          <a:lstStyle/>
          <a:p>
            <a:pPr algn="ctr"/>
            <a:r>
              <a:rPr lang="en-US" sz="1200" b="1" dirty="0"/>
              <a:t>Asia</a:t>
            </a:r>
          </a:p>
        </p:txBody>
      </p:sp>
      <p:sp>
        <p:nvSpPr>
          <p:cNvPr id="105" name="TextBox 104">
            <a:extLst>
              <a:ext uri="{FF2B5EF4-FFF2-40B4-BE49-F238E27FC236}">
                <a16:creationId xmlns:a16="http://schemas.microsoft.com/office/drawing/2014/main" id="{C2762AD3-AAAA-4C1C-99B3-164C812F08F5}"/>
              </a:ext>
            </a:extLst>
          </p:cNvPr>
          <p:cNvSpPr txBox="1"/>
          <p:nvPr/>
        </p:nvSpPr>
        <p:spPr>
          <a:xfrm>
            <a:off x="1348603" y="2887726"/>
            <a:ext cx="1932409" cy="276999"/>
          </a:xfrm>
          <a:prstGeom prst="rect">
            <a:avLst/>
          </a:prstGeom>
          <a:noFill/>
        </p:spPr>
        <p:txBody>
          <a:bodyPr wrap="square" rtlCol="0">
            <a:spAutoFit/>
          </a:bodyPr>
          <a:lstStyle/>
          <a:p>
            <a:pPr algn="ctr"/>
            <a:r>
              <a:rPr lang="en-US" sz="1200" b="1" dirty="0"/>
              <a:t>Europe</a:t>
            </a:r>
          </a:p>
        </p:txBody>
      </p:sp>
      <p:cxnSp>
        <p:nvCxnSpPr>
          <p:cNvPr id="112" name="Straight Arrow Connector 111">
            <a:extLst>
              <a:ext uri="{FF2B5EF4-FFF2-40B4-BE49-F238E27FC236}">
                <a16:creationId xmlns:a16="http://schemas.microsoft.com/office/drawing/2014/main" id="{17437FB0-48D4-4574-86C3-71CE87CD56F6}"/>
              </a:ext>
            </a:extLst>
          </p:cNvPr>
          <p:cNvCxnSpPr>
            <a:stCxn id="13" idx="1"/>
            <a:endCxn id="81" idx="3"/>
          </p:cNvCxnSpPr>
          <p:nvPr/>
        </p:nvCxnSpPr>
        <p:spPr>
          <a:xfrm flipH="1">
            <a:off x="3257772" y="3394200"/>
            <a:ext cx="12718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0C37729-56FB-4F92-B295-7756E5C77B93}"/>
              </a:ext>
            </a:extLst>
          </p:cNvPr>
          <p:cNvCxnSpPr>
            <a:stCxn id="13" idx="3"/>
            <a:endCxn id="59" idx="1"/>
          </p:cNvCxnSpPr>
          <p:nvPr/>
        </p:nvCxnSpPr>
        <p:spPr>
          <a:xfrm>
            <a:off x="6935508" y="3394200"/>
            <a:ext cx="1235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C4F0765F-CDFF-4425-A242-01734D4C24D6}"/>
              </a:ext>
            </a:extLst>
          </p:cNvPr>
          <p:cNvSpPr txBox="1"/>
          <p:nvPr/>
        </p:nvSpPr>
        <p:spPr>
          <a:xfrm>
            <a:off x="786719" y="5940028"/>
            <a:ext cx="10809440" cy="369332"/>
          </a:xfrm>
          <a:prstGeom prst="rect">
            <a:avLst/>
          </a:prstGeom>
          <a:noFill/>
        </p:spPr>
        <p:txBody>
          <a:bodyPr wrap="square" rtlCol="0">
            <a:spAutoFit/>
          </a:bodyPr>
          <a:lstStyle/>
          <a:p>
            <a:pPr algn="ctr"/>
            <a:r>
              <a:rPr lang="en-US" b="1" dirty="0"/>
              <a:t>Publish between regions happens across development environments, for regional translation/modification</a:t>
            </a:r>
          </a:p>
        </p:txBody>
      </p:sp>
    </p:spTree>
    <p:extLst>
      <p:ext uri="{BB962C8B-B14F-4D97-AF65-F5344CB8AC3E}">
        <p14:creationId xmlns:p14="http://schemas.microsoft.com/office/powerpoint/2010/main" val="2206470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ALM with PVA</a:t>
            </a: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p:txBody>
          <a:bodyPr/>
          <a:lstStyle/>
          <a:p>
            <a:r>
              <a:rPr lang="en-US" dirty="0"/>
              <a:t>First and foremost, ensure your team is checking into source control!</a:t>
            </a:r>
          </a:p>
          <a:p>
            <a:r>
              <a:rPr lang="en-US" dirty="0"/>
              <a:t>PVA ALM is very much like the rest of the Power Platform</a:t>
            </a:r>
          </a:p>
          <a:p>
            <a:r>
              <a:rPr lang="en-US" dirty="0"/>
              <a:t>Your bot is packaged, together with dependencies (Power Automate Flows, connectors) into a solution</a:t>
            </a:r>
          </a:p>
          <a:p>
            <a:r>
              <a:rPr lang="en-US" dirty="0"/>
              <a:t>A solution file is a .zip! Unzip it and check it in!</a:t>
            </a:r>
          </a:p>
          <a:p>
            <a:r>
              <a:rPr lang="en-US" dirty="0"/>
              <a:t>Lots of further reading: </a:t>
            </a:r>
          </a:p>
          <a:p>
            <a:r>
              <a:rPr lang="en-US" dirty="0">
                <a:hlinkClick r:id="rId2"/>
              </a:rPr>
              <a:t>Application lifecycle management (ALM) with Microsoft Power Platform</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13061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7BC2C8-D56E-41E3-AC19-3D50E2B32694}"/>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a:t>Build tasks for Power Platform </a:t>
            </a:r>
            <a:r>
              <a:rPr lang="en-US"/>
              <a:t>in </a:t>
            </a:r>
            <a:r>
              <a:rPr lang="en-US" dirty="0"/>
              <a:t>Azure DevOps</a:t>
            </a:r>
          </a:p>
        </p:txBody>
      </p:sp>
      <p:sp>
        <p:nvSpPr>
          <p:cNvPr id="18"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B359DF6-6270-4164-AEF2-ECC52B253201}"/>
              </a:ext>
            </a:extLst>
          </p:cNvPr>
          <p:cNvPicPr>
            <a:picLocks noChangeAspect="1"/>
          </p:cNvPicPr>
          <p:nvPr/>
        </p:nvPicPr>
        <p:blipFill>
          <a:blip r:embed="rId2"/>
          <a:stretch>
            <a:fillRect/>
          </a:stretch>
        </p:blipFill>
        <p:spPr>
          <a:xfrm>
            <a:off x="724768" y="2198832"/>
            <a:ext cx="6784257" cy="4206240"/>
          </a:xfrm>
          <a:prstGeom prst="rect">
            <a:avLst/>
          </a:prstGeom>
        </p:spPr>
      </p:pic>
      <p:grpSp>
        <p:nvGrpSpPr>
          <p:cNvPr id="15" name="Group 14">
            <a:extLst>
              <a:ext uri="{FF2B5EF4-FFF2-40B4-BE49-F238E27FC236}">
                <a16:creationId xmlns:a16="http://schemas.microsoft.com/office/drawing/2014/main" id="{199FA8D1-5AE2-45FC-B162-DEBA42C04651}"/>
              </a:ext>
            </a:extLst>
          </p:cNvPr>
          <p:cNvGrpSpPr/>
          <p:nvPr/>
        </p:nvGrpSpPr>
        <p:grpSpPr>
          <a:xfrm>
            <a:off x="8530258" y="2005421"/>
            <a:ext cx="2460297" cy="4632771"/>
            <a:chOff x="8530257" y="67483"/>
            <a:chExt cx="3620129" cy="6816749"/>
          </a:xfrm>
        </p:grpSpPr>
        <p:pic>
          <p:nvPicPr>
            <p:cNvPr id="17" name="Picture 16">
              <a:extLst>
                <a:ext uri="{FF2B5EF4-FFF2-40B4-BE49-F238E27FC236}">
                  <a16:creationId xmlns:a16="http://schemas.microsoft.com/office/drawing/2014/main" id="{067326DD-5FA7-4441-9C2D-DCB9443D91E2}"/>
                </a:ext>
              </a:extLst>
            </p:cNvPr>
            <p:cNvPicPr>
              <a:picLocks noChangeAspect="1"/>
            </p:cNvPicPr>
            <p:nvPr/>
          </p:nvPicPr>
          <p:blipFill>
            <a:blip r:embed="rId3"/>
            <a:stretch>
              <a:fillRect/>
            </a:stretch>
          </p:blipFill>
          <p:spPr>
            <a:xfrm>
              <a:off x="8593379" y="67483"/>
              <a:ext cx="2535982" cy="5954651"/>
            </a:xfrm>
            <a:prstGeom prst="rect">
              <a:avLst/>
            </a:prstGeom>
          </p:spPr>
        </p:pic>
        <p:pic>
          <p:nvPicPr>
            <p:cNvPr id="19" name="Picture 18">
              <a:extLst>
                <a:ext uri="{FF2B5EF4-FFF2-40B4-BE49-F238E27FC236}">
                  <a16:creationId xmlns:a16="http://schemas.microsoft.com/office/drawing/2014/main" id="{2F874347-2878-4BAD-8CEE-C3E26DF0D75D}"/>
                </a:ext>
              </a:extLst>
            </p:cNvPr>
            <p:cNvPicPr>
              <a:picLocks noChangeAspect="1"/>
            </p:cNvPicPr>
            <p:nvPr/>
          </p:nvPicPr>
          <p:blipFill rotWithShape="1">
            <a:blip r:embed="rId4"/>
            <a:srcRect r="1951" b="7648"/>
            <a:stretch/>
          </p:blipFill>
          <p:spPr>
            <a:xfrm>
              <a:off x="8530257" y="6022134"/>
              <a:ext cx="3620129" cy="862098"/>
            </a:xfrm>
            <a:prstGeom prst="rect">
              <a:avLst/>
            </a:prstGeom>
          </p:spPr>
        </p:pic>
      </p:grpSp>
    </p:spTree>
    <p:extLst>
      <p:ext uri="{BB962C8B-B14F-4D97-AF65-F5344CB8AC3E}">
        <p14:creationId xmlns:p14="http://schemas.microsoft.com/office/powerpoint/2010/main" val="14025280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0F6C6-A06F-4F1C-A0E0-DC71DEA25239}"/>
              </a:ext>
            </a:extLst>
          </p:cNvPr>
          <p:cNvSpPr>
            <a:spLocks noGrp="1"/>
          </p:cNvSpPr>
          <p:nvPr>
            <p:ph type="title"/>
          </p:nvPr>
        </p:nvSpPr>
        <p:spPr>
          <a:xfrm>
            <a:off x="841248" y="1683169"/>
            <a:ext cx="4068849" cy="4148586"/>
          </a:xfrm>
        </p:spPr>
        <p:txBody>
          <a:bodyPr anchor="t">
            <a:normAutofit/>
          </a:bodyPr>
          <a:lstStyle/>
          <a:p>
            <a:r>
              <a:rPr kumimoji="0" lang="en-US" sz="4800" b="0" i="0" u="none" strike="noStrike" kern="1200" cap="none" spc="0" normalizeH="0" baseline="0" noProof="0" dirty="0">
                <a:ln w="3175">
                  <a:noFill/>
                </a:ln>
                <a:effectLst/>
                <a:uLnTx/>
                <a:uFillTx/>
                <a:latin typeface="Segoe UI Semibold"/>
                <a:ea typeface="+mn-ea"/>
                <a:cs typeface="Segoe UI" pitchFamily="34" charset="0"/>
              </a:rPr>
              <a:t>Power Platform + GitHub</a:t>
            </a:r>
            <a:endParaRPr lang="en-US" sz="4800" dirty="0"/>
          </a:p>
        </p:txBody>
      </p:sp>
      <p:graphicFrame>
        <p:nvGraphicFramePr>
          <p:cNvPr id="19" name="Text Placeholder 3">
            <a:extLst>
              <a:ext uri="{FF2B5EF4-FFF2-40B4-BE49-F238E27FC236}">
                <a16:creationId xmlns:a16="http://schemas.microsoft.com/office/drawing/2014/main" id="{001FE63E-5E79-4460-81BE-95FBCCCF3643}"/>
              </a:ext>
            </a:extLst>
          </p:cNvPr>
          <p:cNvGraphicFramePr>
            <a:graphicFrameLocks noGrp="1"/>
          </p:cNvGraphicFramePr>
          <p:nvPr>
            <p:ph idx="1"/>
            <p:extLst>
              <p:ext uri="{D42A27DB-BD31-4B8C-83A1-F6EECF244321}">
                <p14:modId xmlns:p14="http://schemas.microsoft.com/office/powerpoint/2010/main" val="1327853467"/>
              </p:ext>
            </p:extLst>
          </p:nvPr>
        </p:nvGraphicFramePr>
        <p:xfrm>
          <a:off x="5532504" y="1683170"/>
          <a:ext cx="5818248" cy="4148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C0FF0F4-B2C2-4685-A817-CFA75A1B5C14}"/>
              </a:ext>
            </a:extLst>
          </p:cNvPr>
          <p:cNvSpPr txBox="1"/>
          <p:nvPr/>
        </p:nvSpPr>
        <p:spPr>
          <a:xfrm>
            <a:off x="967666" y="3950563"/>
            <a:ext cx="3942431" cy="923330"/>
          </a:xfrm>
          <a:prstGeom prst="rect">
            <a:avLst/>
          </a:prstGeom>
          <a:noFill/>
        </p:spPr>
        <p:txBody>
          <a:bodyPr wrap="square" rtlCol="0">
            <a:spAutoFit/>
          </a:bodyPr>
          <a:lstStyle/>
          <a:p>
            <a:r>
              <a:rPr kumimoji="0" lang="en-US" sz="18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Develop, test, and deliver applications with GitHub Actions for Power Platform</a:t>
            </a:r>
          </a:p>
          <a:p>
            <a:endParaRPr lang="en-US" dirty="0"/>
          </a:p>
        </p:txBody>
      </p:sp>
      <p:grpSp>
        <p:nvGrpSpPr>
          <p:cNvPr id="10" name="Group 9">
            <a:extLst>
              <a:ext uri="{FF2B5EF4-FFF2-40B4-BE49-F238E27FC236}">
                <a16:creationId xmlns:a16="http://schemas.microsoft.com/office/drawing/2014/main" id="{7584138E-1355-430B-A153-5B2942C1A4B2}"/>
              </a:ext>
            </a:extLst>
          </p:cNvPr>
          <p:cNvGrpSpPr/>
          <p:nvPr/>
        </p:nvGrpSpPr>
        <p:grpSpPr>
          <a:xfrm>
            <a:off x="10314808" y="196852"/>
            <a:ext cx="1580856" cy="1658785"/>
            <a:chOff x="-1303372" y="1441152"/>
            <a:chExt cx="5484053" cy="5484053"/>
          </a:xfrm>
        </p:grpSpPr>
        <p:sp>
          <p:nvSpPr>
            <p:cNvPr id="12" name="Oval 11">
              <a:extLst>
                <a:ext uri="{FF2B5EF4-FFF2-40B4-BE49-F238E27FC236}">
                  <a16:creationId xmlns:a16="http://schemas.microsoft.com/office/drawing/2014/main" id="{3917F2C1-5D9B-4457-AE2A-15B1A58B083C}"/>
                </a:ext>
              </a:extLst>
            </p:cNvPr>
            <p:cNvSpPr/>
            <p:nvPr/>
          </p:nvSpPr>
          <p:spPr bwMode="auto">
            <a:xfrm>
              <a:off x="-1303372" y="1441152"/>
              <a:ext cx="5484053" cy="5484053"/>
            </a:xfrm>
            <a:prstGeom prst="ellipse">
              <a:avLst/>
            </a:prstGeom>
            <a:solidFill>
              <a:srgbClr val="EBEBEB"/>
            </a:solidFill>
            <a:ln w="19050">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a:ea typeface="+mn-ea"/>
                <a:cs typeface="+mn-cs"/>
              </a:endParaRPr>
            </a:p>
          </p:txBody>
        </p:sp>
        <p:pic>
          <p:nvPicPr>
            <p:cNvPr id="14" name="Picture 13" descr="A person sitting at a table using a computer&#10;&#10;Description automatically generated">
              <a:extLst>
                <a:ext uri="{FF2B5EF4-FFF2-40B4-BE49-F238E27FC236}">
                  <a16:creationId xmlns:a16="http://schemas.microsoft.com/office/drawing/2014/main" id="{0B9D86DF-FE6A-42D5-A637-AC7723BDAE4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011166" y="1685111"/>
              <a:ext cx="4899647" cy="4892040"/>
            </a:xfrm>
            <a:prstGeom prst="ellipse">
              <a:avLst/>
            </a:prstGeom>
          </p:spPr>
        </p:pic>
        <p:sp>
          <p:nvSpPr>
            <p:cNvPr id="15" name="Oval 14">
              <a:extLst>
                <a:ext uri="{FF2B5EF4-FFF2-40B4-BE49-F238E27FC236}">
                  <a16:creationId xmlns:a16="http://schemas.microsoft.com/office/drawing/2014/main" id="{1F298CD5-A1DD-41A8-B053-6A1D06D51F89}"/>
                </a:ext>
              </a:extLst>
            </p:cNvPr>
            <p:cNvSpPr/>
            <p:nvPr/>
          </p:nvSpPr>
          <p:spPr bwMode="auto">
            <a:xfrm>
              <a:off x="-1011935" y="1685111"/>
              <a:ext cx="4901184" cy="4892040"/>
            </a:xfrm>
            <a:prstGeom prst="ellipse">
              <a:avLst/>
            </a:prstGeom>
            <a:solidFill>
              <a:srgbClr val="3C3C41">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descr="A close up of a logo&#10;&#10;Description automatically generated">
              <a:extLst>
                <a:ext uri="{FF2B5EF4-FFF2-40B4-BE49-F238E27FC236}">
                  <a16:creationId xmlns:a16="http://schemas.microsoft.com/office/drawing/2014/main" id="{456862AA-BE41-42A1-BCF5-A6C4224FFE40}"/>
                </a:ext>
              </a:extLst>
            </p:cNvPr>
            <p:cNvPicPr>
              <a:picLocks noChangeAspect="1"/>
            </p:cNvPicPr>
            <p:nvPr/>
          </p:nvPicPr>
          <p:blipFill>
            <a:blip r:embed="rId8">
              <a:lum bright="70000" contrast="-70000"/>
              <a:alphaModFix/>
              <a:extLst>
                <a:ext uri="{28A0092B-C50C-407E-A947-70E740481C1C}">
                  <a14:useLocalDpi xmlns:a14="http://schemas.microsoft.com/office/drawing/2010/main" val="0"/>
                </a:ext>
              </a:extLst>
            </a:blip>
            <a:stretch>
              <a:fillRect/>
            </a:stretch>
          </p:blipFill>
          <p:spPr>
            <a:xfrm>
              <a:off x="9707" y="2133833"/>
              <a:ext cx="2857899" cy="2781688"/>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5A912444-B6B6-4FD2-806B-D5A79BCAB767}"/>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46059" y="4123077"/>
              <a:ext cx="2785190" cy="2785190"/>
            </a:xfrm>
            <a:prstGeom prst="rect">
              <a:avLst/>
            </a:prstGeom>
          </p:spPr>
        </p:pic>
      </p:grpSp>
    </p:spTree>
    <p:extLst>
      <p:ext uri="{BB962C8B-B14F-4D97-AF65-F5344CB8AC3E}">
        <p14:creationId xmlns:p14="http://schemas.microsoft.com/office/powerpoint/2010/main" val="1834412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42D486-4F55-4752-8562-F586CFFC0D57}"/>
              </a:ext>
            </a:extLst>
          </p:cNvPr>
          <p:cNvSpPr>
            <a:spLocks noGrp="1"/>
          </p:cNvSpPr>
          <p:nvPr>
            <p:ph type="title"/>
          </p:nvPr>
        </p:nvSpPr>
        <p:spPr>
          <a:xfrm>
            <a:off x="841248" y="685800"/>
            <a:ext cx="10506456" cy="1157005"/>
          </a:xfrm>
        </p:spPr>
        <p:txBody>
          <a:bodyPr anchor="b">
            <a:normAutofit/>
          </a:bodyPr>
          <a:lstStyle/>
          <a:p>
            <a:r>
              <a:rPr lang="en-US" sz="4800"/>
              <a:t>Managed solutions</a:t>
            </a:r>
          </a:p>
        </p:txBody>
      </p:sp>
      <p:sp>
        <p:nvSpPr>
          <p:cNvPr id="20" name="Rectangle 19">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Rectangle: Rounded Corners 4">
            <a:extLst>
              <a:ext uri="{FF2B5EF4-FFF2-40B4-BE49-F238E27FC236}">
                <a16:creationId xmlns:a16="http://schemas.microsoft.com/office/drawing/2014/main" id="{5FF3F639-FED2-481D-B2A6-6439F7EF442D}"/>
              </a:ext>
            </a:extLst>
          </p:cNvPr>
          <p:cNvGraphicFramePr/>
          <p:nvPr>
            <p:extLst>
              <p:ext uri="{D42A27DB-BD31-4B8C-83A1-F6EECF244321}">
                <p14:modId xmlns:p14="http://schemas.microsoft.com/office/powerpoint/2010/main" val="319913914"/>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23176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Freeform: Shape 63">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6" name="Freeform: Shape 65">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42D486-4F55-4752-8562-F586CFFC0D57}"/>
              </a:ext>
            </a:extLst>
          </p:cNvPr>
          <p:cNvSpPr>
            <a:spLocks noGrp="1"/>
          </p:cNvSpPr>
          <p:nvPr>
            <p:ph type="title"/>
          </p:nvPr>
        </p:nvSpPr>
        <p:spPr>
          <a:xfrm>
            <a:off x="621792" y="1161288"/>
            <a:ext cx="3602736" cy="4526280"/>
          </a:xfrm>
        </p:spPr>
        <p:txBody>
          <a:bodyPr>
            <a:normAutofit/>
          </a:bodyPr>
          <a:lstStyle/>
          <a:p>
            <a:r>
              <a:rPr lang="en-US"/>
              <a:t>Managed solutions</a:t>
            </a:r>
          </a:p>
        </p:txBody>
      </p:sp>
      <p:sp>
        <p:nvSpPr>
          <p:cNvPr id="68" name="Rectangle 67">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8" name="Group 57">
            <a:extLst>
              <a:ext uri="{FF2B5EF4-FFF2-40B4-BE49-F238E27FC236}">
                <a16:creationId xmlns:a16="http://schemas.microsoft.com/office/drawing/2014/main" id="{6EF4D16D-24FD-4F86-A962-EC96178FE77D}"/>
              </a:ext>
            </a:extLst>
          </p:cNvPr>
          <p:cNvGrpSpPr/>
          <p:nvPr/>
        </p:nvGrpSpPr>
        <p:grpSpPr>
          <a:xfrm>
            <a:off x="5388362" y="1257902"/>
            <a:ext cx="6234164" cy="4351339"/>
            <a:chOff x="2392219" y="230909"/>
            <a:chExt cx="5503426" cy="3788641"/>
          </a:xfrm>
        </p:grpSpPr>
        <p:sp>
          <p:nvSpPr>
            <p:cNvPr id="59" name="Rectangle: Rounded Corners 58">
              <a:extLst>
                <a:ext uri="{FF2B5EF4-FFF2-40B4-BE49-F238E27FC236}">
                  <a16:creationId xmlns:a16="http://schemas.microsoft.com/office/drawing/2014/main" id="{9EEB0260-E5FE-4E42-B1C0-3352388220D5}"/>
                </a:ext>
              </a:extLst>
            </p:cNvPr>
            <p:cNvSpPr/>
            <p:nvPr/>
          </p:nvSpPr>
          <p:spPr>
            <a:xfrm>
              <a:off x="2392219" y="230909"/>
              <a:ext cx="5503426" cy="3788641"/>
            </a:xfrm>
            <a:prstGeom prst="roundRect">
              <a:avLst>
                <a:gd name="adj" fmla="val 1140"/>
              </a:avLst>
            </a:prstGeom>
            <a:solidFill>
              <a:srgbClr val="404040"/>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6569">
                <a:defRPr/>
              </a:pPr>
              <a:endParaRPr lang="en-GB" kern="0">
                <a:solidFill>
                  <a:prstClr val="white"/>
                </a:solidFill>
                <a:latin typeface="Calibri" panose="020F0502020204030204"/>
              </a:endParaRPr>
            </a:p>
          </p:txBody>
        </p:sp>
        <p:sp>
          <p:nvSpPr>
            <p:cNvPr id="60" name="Rectangle: Rounded Corners 59">
              <a:extLst>
                <a:ext uri="{FF2B5EF4-FFF2-40B4-BE49-F238E27FC236}">
                  <a16:creationId xmlns:a16="http://schemas.microsoft.com/office/drawing/2014/main" id="{CE02754A-3D25-48DC-A18F-408240265CE0}"/>
                </a:ext>
              </a:extLst>
            </p:cNvPr>
            <p:cNvSpPr/>
            <p:nvPr/>
          </p:nvSpPr>
          <p:spPr>
            <a:xfrm>
              <a:off x="2509981" y="330197"/>
              <a:ext cx="5274347" cy="432957"/>
            </a:xfrm>
            <a:prstGeom prst="roundRect">
              <a:avLst>
                <a:gd name="adj" fmla="val 700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569">
                <a:defRPr/>
              </a:pPr>
              <a:r>
                <a:rPr lang="en-GB" sz="1275" kern="0">
                  <a:solidFill>
                    <a:prstClr val="black"/>
                  </a:solidFill>
                  <a:latin typeface="Calibri" panose="020F0502020204030204"/>
                </a:rPr>
                <a:t>Application Behaviour</a:t>
              </a:r>
            </a:p>
          </p:txBody>
        </p:sp>
        <p:sp>
          <p:nvSpPr>
            <p:cNvPr id="61" name="Rectangle: Rounded Corners 60">
              <a:extLst>
                <a:ext uri="{FF2B5EF4-FFF2-40B4-BE49-F238E27FC236}">
                  <a16:creationId xmlns:a16="http://schemas.microsoft.com/office/drawing/2014/main" id="{3604B889-2EB3-46D9-B496-AB0C3347A50F}"/>
                </a:ext>
              </a:extLst>
            </p:cNvPr>
            <p:cNvSpPr/>
            <p:nvPr/>
          </p:nvSpPr>
          <p:spPr>
            <a:xfrm>
              <a:off x="2509981" y="3416234"/>
              <a:ext cx="5274347" cy="475673"/>
            </a:xfrm>
            <a:prstGeom prst="roundRect">
              <a:avLst>
                <a:gd name="adj" fmla="val 6480"/>
              </a:avLst>
            </a:prstGeom>
            <a:solidFill>
              <a:srgbClr val="FF0000">
                <a:alpha val="50000"/>
              </a:srgbClr>
            </a:solidFill>
            <a:ln w="12700" cap="flat" cmpd="sng" algn="ctr">
              <a:solidFill>
                <a:srgbClr val="FF0000"/>
              </a:solidFill>
              <a:prstDash val="dash"/>
              <a:miter lim="800000"/>
            </a:ln>
            <a:effectLst/>
          </p:spPr>
          <p:txBody>
            <a:bodyPr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896569">
                <a:defRPr/>
              </a:pPr>
              <a:r>
                <a:rPr lang="en-GB" sz="1275" kern="0">
                  <a:solidFill>
                    <a:prstClr val="white"/>
                  </a:solidFill>
                  <a:latin typeface="Calibri" panose="020F0502020204030204"/>
                </a:rPr>
                <a:t>System Layer*</a:t>
              </a:r>
              <a:br>
                <a:rPr lang="en-GB" sz="1275" kern="0">
                  <a:solidFill>
                    <a:prstClr val="white"/>
                  </a:solidFill>
                  <a:latin typeface="Calibri" panose="020F0502020204030204"/>
                </a:rPr>
              </a:br>
              <a:r>
                <a:rPr lang="en-GB" sz="1275" kern="0">
                  <a:solidFill>
                    <a:prstClr val="white"/>
                  </a:solidFill>
                  <a:latin typeface="Calibri" panose="020F0502020204030204"/>
                </a:rPr>
                <a:t>CDS Managed Layer</a:t>
              </a:r>
            </a:p>
          </p:txBody>
        </p:sp>
        <p:sp>
          <p:nvSpPr>
            <p:cNvPr id="63" name="TextBox 7">
              <a:extLst>
                <a:ext uri="{FF2B5EF4-FFF2-40B4-BE49-F238E27FC236}">
                  <a16:creationId xmlns:a16="http://schemas.microsoft.com/office/drawing/2014/main" id="{04D868B2-BFAD-4F73-B7B3-24A20C5B3613}"/>
                </a:ext>
              </a:extLst>
            </p:cNvPr>
            <p:cNvSpPr txBox="1"/>
            <p:nvPr/>
          </p:nvSpPr>
          <p:spPr>
            <a:xfrm>
              <a:off x="4941372" y="501351"/>
              <a:ext cx="1492250" cy="209722"/>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6569">
                <a:defRPr/>
              </a:pPr>
              <a:r>
                <a:rPr lang="en-GB" sz="1275" kern="0" dirty="0">
                  <a:solidFill>
                    <a:prstClr val="black"/>
                  </a:solidFill>
                  <a:latin typeface="Calibri" panose="020F0502020204030204"/>
                </a:rPr>
                <a:t>What the user sees</a:t>
              </a:r>
            </a:p>
          </p:txBody>
        </p:sp>
        <p:sp>
          <p:nvSpPr>
            <p:cNvPr id="65" name="Rectangle: Rounded Corners 64">
              <a:extLst>
                <a:ext uri="{FF2B5EF4-FFF2-40B4-BE49-F238E27FC236}">
                  <a16:creationId xmlns:a16="http://schemas.microsoft.com/office/drawing/2014/main" id="{E2FA472C-D317-4F70-9415-F4131AAFB9EC}"/>
                </a:ext>
              </a:extLst>
            </p:cNvPr>
            <p:cNvSpPr/>
            <p:nvPr/>
          </p:nvSpPr>
          <p:spPr>
            <a:xfrm>
              <a:off x="2509982" y="1995056"/>
              <a:ext cx="5274346" cy="1306944"/>
            </a:xfrm>
            <a:prstGeom prst="roundRect">
              <a:avLst>
                <a:gd name="adj" fmla="val 3499"/>
              </a:avLst>
            </a:prstGeom>
            <a:solidFill>
              <a:srgbClr val="ED7D31">
                <a:alpha val="50000"/>
              </a:srgbClr>
            </a:solidFill>
            <a:ln w="12700" cap="flat" cmpd="sng" algn="ctr">
              <a:solidFill>
                <a:srgbClr val="ED7D31"/>
              </a:solidFill>
              <a:prstDash val="dash"/>
              <a:miter lim="800000"/>
            </a:ln>
            <a:effectLst/>
          </p:spPr>
          <p:txBody>
            <a:bodyPr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896569">
                <a:defRPr/>
              </a:pPr>
              <a:r>
                <a:rPr lang="en-GB" sz="1275" kern="0">
                  <a:solidFill>
                    <a:prstClr val="white"/>
                  </a:solidFill>
                  <a:latin typeface="Calibri" panose="020F0502020204030204"/>
                </a:rPr>
                <a:t>Managed Layers</a:t>
              </a:r>
            </a:p>
            <a:p>
              <a:pPr algn="r" defTabSz="896569">
                <a:defRPr/>
              </a:pPr>
              <a:r>
                <a:rPr lang="en-GB" sz="1275" kern="0">
                  <a:solidFill>
                    <a:prstClr val="white"/>
                  </a:solidFill>
                  <a:latin typeface="Calibri" panose="020F0502020204030204"/>
                </a:rPr>
                <a:t>1 per managed solution</a:t>
              </a:r>
            </a:p>
          </p:txBody>
        </p:sp>
        <p:sp>
          <p:nvSpPr>
            <p:cNvPr id="67" name="Rectangle: Rounded Corners 66">
              <a:extLst>
                <a:ext uri="{FF2B5EF4-FFF2-40B4-BE49-F238E27FC236}">
                  <a16:creationId xmlns:a16="http://schemas.microsoft.com/office/drawing/2014/main" id="{48FC7D20-E985-4D7D-A23E-590AD0828BCF}"/>
                </a:ext>
              </a:extLst>
            </p:cNvPr>
            <p:cNvSpPr/>
            <p:nvPr/>
          </p:nvSpPr>
          <p:spPr>
            <a:xfrm>
              <a:off x="2509981" y="873988"/>
              <a:ext cx="5274347" cy="1011384"/>
            </a:xfrm>
            <a:prstGeom prst="roundRect">
              <a:avLst>
                <a:gd name="adj" fmla="val 3024"/>
              </a:avLst>
            </a:prstGeom>
            <a:solidFill>
              <a:srgbClr val="5B9BD5">
                <a:alpha val="50000"/>
              </a:srgbClr>
            </a:solidFill>
            <a:ln w="12700" cap="flat" cmpd="sng" algn="ctr">
              <a:solidFill>
                <a:srgbClr val="5B9BD5"/>
              </a:solidFill>
              <a:prstDash val="dash"/>
              <a:miter lim="800000"/>
            </a:ln>
            <a:effectLst/>
          </p:spPr>
          <p:txBody>
            <a:bodyPr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896569">
                <a:defRPr/>
              </a:pPr>
              <a:r>
                <a:rPr lang="en-GB" sz="1275" kern="0" dirty="0">
                  <a:solidFill>
                    <a:prstClr val="white"/>
                  </a:solidFill>
                  <a:latin typeface="Calibri" panose="020F0502020204030204"/>
                </a:rPr>
                <a:t>Unmanaged “layer”</a:t>
              </a:r>
            </a:p>
          </p:txBody>
        </p:sp>
        <p:sp>
          <p:nvSpPr>
            <p:cNvPr id="69" name="Rectangle: Rounded Corners 68">
              <a:extLst>
                <a:ext uri="{FF2B5EF4-FFF2-40B4-BE49-F238E27FC236}">
                  <a16:creationId xmlns:a16="http://schemas.microsoft.com/office/drawing/2014/main" id="{1F73EE3D-B7EB-4000-97FD-1A822156B51D}"/>
                </a:ext>
              </a:extLst>
            </p:cNvPr>
            <p:cNvSpPr/>
            <p:nvPr/>
          </p:nvSpPr>
          <p:spPr>
            <a:xfrm>
              <a:off x="2559407" y="3455168"/>
              <a:ext cx="2930238" cy="388571"/>
            </a:xfrm>
            <a:prstGeom prst="roundRect">
              <a:avLst>
                <a:gd name="adj" fmla="val 6480"/>
              </a:avLst>
            </a:prstGeom>
            <a:solidFill>
              <a:srgbClr val="FF0000"/>
            </a:solidFill>
            <a:ln w="12700" cap="flat" cmpd="sng" algn="ctr">
              <a:noFill/>
              <a:prstDash val="solid"/>
              <a:miter lim="800000"/>
            </a:ln>
            <a:effectLst/>
          </p:spPr>
          <p:txBody>
            <a:bodyPr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896569">
                <a:defRPr/>
              </a:pPr>
              <a:r>
                <a:rPr lang="en-GB" sz="1275" kern="0">
                  <a:solidFill>
                    <a:prstClr val="white"/>
                  </a:solidFill>
                  <a:latin typeface="Calibri" panose="020F0502020204030204"/>
                </a:rPr>
                <a:t>System Solution*</a:t>
              </a:r>
            </a:p>
            <a:p>
              <a:pPr algn="r" defTabSz="896569">
                <a:defRPr/>
              </a:pPr>
              <a:r>
                <a:rPr lang="en-GB" sz="1275" kern="0">
                  <a:solidFill>
                    <a:prstClr val="white"/>
                  </a:solidFill>
                  <a:latin typeface="Calibri" panose="020F0502020204030204"/>
                </a:rPr>
                <a:t>Base CDS entities</a:t>
              </a:r>
            </a:p>
          </p:txBody>
        </p:sp>
        <p:sp>
          <p:nvSpPr>
            <p:cNvPr id="70" name="Rectangle: Rounded Corners 69">
              <a:extLst>
                <a:ext uri="{FF2B5EF4-FFF2-40B4-BE49-F238E27FC236}">
                  <a16:creationId xmlns:a16="http://schemas.microsoft.com/office/drawing/2014/main" id="{8249A6D3-83A7-4546-B8E3-B515A7895A02}"/>
                </a:ext>
              </a:extLst>
            </p:cNvPr>
            <p:cNvSpPr/>
            <p:nvPr/>
          </p:nvSpPr>
          <p:spPr>
            <a:xfrm>
              <a:off x="2559407" y="2043060"/>
              <a:ext cx="2930238" cy="1167249"/>
            </a:xfrm>
            <a:prstGeom prst="roundRect">
              <a:avLst>
                <a:gd name="adj" fmla="val 3499"/>
              </a:avLst>
            </a:prstGeom>
            <a:solidFill>
              <a:srgbClr val="ED7D31"/>
            </a:solidFill>
            <a:ln w="6350" cap="flat" cmpd="sng" algn="ctr">
              <a:solidFill>
                <a:srgbClr val="ED7D31"/>
              </a:solidFill>
              <a:prstDash val="solid"/>
              <a:miter lim="800000"/>
            </a:ln>
            <a:effectLst/>
          </p:spPr>
          <p:txBody>
            <a:bodyPr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896569">
                <a:defRPr/>
              </a:pPr>
              <a:r>
                <a:rPr lang="en-GB" sz="1275" kern="0">
                  <a:solidFill>
                    <a:prstClr val="white"/>
                  </a:solidFill>
                  <a:latin typeface="Calibri" panose="020F0502020204030204"/>
                </a:rPr>
                <a:t>Managed Solutions</a:t>
              </a:r>
            </a:p>
          </p:txBody>
        </p:sp>
        <p:sp>
          <p:nvSpPr>
            <p:cNvPr id="71" name="Rectangle: Rounded Corners 70">
              <a:extLst>
                <a:ext uri="{FF2B5EF4-FFF2-40B4-BE49-F238E27FC236}">
                  <a16:creationId xmlns:a16="http://schemas.microsoft.com/office/drawing/2014/main" id="{BB8F6A73-9F32-4F51-9A2E-15ED3CC0A640}"/>
                </a:ext>
              </a:extLst>
            </p:cNvPr>
            <p:cNvSpPr/>
            <p:nvPr/>
          </p:nvSpPr>
          <p:spPr>
            <a:xfrm>
              <a:off x="2559407" y="922023"/>
              <a:ext cx="2930238" cy="915314"/>
            </a:xfrm>
            <a:prstGeom prst="roundRect">
              <a:avLst>
                <a:gd name="adj" fmla="val 4596"/>
              </a:avLst>
            </a:prstGeom>
            <a:solidFill>
              <a:srgbClr val="5B9BD5"/>
            </a:solidFill>
            <a:ln w="12700" cap="flat" cmpd="sng" algn="ctr">
              <a:solidFill>
                <a:srgbClr val="5B9BD5">
                  <a:shade val="50000"/>
                </a:srgbClr>
              </a:solidFill>
              <a:prstDash val="solid"/>
              <a:miter lim="800000"/>
            </a:ln>
            <a:effectLst/>
          </p:spPr>
          <p:txBody>
            <a:bodyPr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896569">
                <a:defRPr/>
              </a:pPr>
              <a:r>
                <a:rPr lang="en-GB" sz="1275" kern="0">
                  <a:solidFill>
                    <a:prstClr val="white"/>
                  </a:solidFill>
                  <a:latin typeface="Calibri" panose="020F0502020204030204"/>
                </a:rPr>
                <a:t>Unmanaged Customizations</a:t>
              </a:r>
            </a:p>
          </p:txBody>
        </p:sp>
        <p:sp>
          <p:nvSpPr>
            <p:cNvPr id="72" name="Rectangle: Rounded Corners 71">
              <a:extLst>
                <a:ext uri="{FF2B5EF4-FFF2-40B4-BE49-F238E27FC236}">
                  <a16:creationId xmlns:a16="http://schemas.microsoft.com/office/drawing/2014/main" id="{18F28FC4-C589-44F0-A28D-746AFE4BDFDE}"/>
                </a:ext>
              </a:extLst>
            </p:cNvPr>
            <p:cNvSpPr/>
            <p:nvPr/>
          </p:nvSpPr>
          <p:spPr>
            <a:xfrm>
              <a:off x="2640269" y="1233967"/>
              <a:ext cx="1286087" cy="367559"/>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6569">
                <a:defRPr/>
              </a:pPr>
              <a:r>
                <a:rPr lang="en-GB" sz="1275" kern="0">
                  <a:solidFill>
                    <a:prstClr val="black"/>
                  </a:solidFill>
                  <a:latin typeface="Calibri" panose="020F0502020204030204"/>
                </a:rPr>
                <a:t>Unmanaged Solution C</a:t>
              </a:r>
            </a:p>
          </p:txBody>
        </p:sp>
        <p:sp>
          <p:nvSpPr>
            <p:cNvPr id="73" name="Rectangle: Rounded Corners 72">
              <a:extLst>
                <a:ext uri="{FF2B5EF4-FFF2-40B4-BE49-F238E27FC236}">
                  <a16:creationId xmlns:a16="http://schemas.microsoft.com/office/drawing/2014/main" id="{F2FF6430-3749-4363-AC57-0540EBCC51AC}"/>
                </a:ext>
              </a:extLst>
            </p:cNvPr>
            <p:cNvSpPr/>
            <p:nvPr/>
          </p:nvSpPr>
          <p:spPr>
            <a:xfrm>
              <a:off x="4115560" y="1402359"/>
              <a:ext cx="1285200" cy="367200"/>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6569">
                <a:defRPr/>
              </a:pPr>
              <a:r>
                <a:rPr lang="en-GB" sz="1275" kern="0">
                  <a:solidFill>
                    <a:prstClr val="black"/>
                  </a:solidFill>
                  <a:latin typeface="Calibri" panose="020F0502020204030204"/>
                </a:rPr>
                <a:t>Unmanaged Solution D</a:t>
              </a:r>
            </a:p>
          </p:txBody>
        </p:sp>
        <p:sp>
          <p:nvSpPr>
            <p:cNvPr id="74" name="Arrow: Down 73">
              <a:extLst>
                <a:ext uri="{FF2B5EF4-FFF2-40B4-BE49-F238E27FC236}">
                  <a16:creationId xmlns:a16="http://schemas.microsoft.com/office/drawing/2014/main" id="{AEAC7A7C-3A21-42C0-B152-53A1C2FD1ACB}"/>
                </a:ext>
              </a:extLst>
            </p:cNvPr>
            <p:cNvSpPr/>
            <p:nvPr/>
          </p:nvSpPr>
          <p:spPr>
            <a:xfrm rot="10800000">
              <a:off x="5539067" y="763154"/>
              <a:ext cx="296861" cy="2829793"/>
            </a:xfrm>
            <a:prstGeom prst="downArrow">
              <a:avLst/>
            </a:prstGeom>
            <a:solidFill>
              <a:srgbClr val="FFC000"/>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6569">
                <a:defRPr/>
              </a:pPr>
              <a:endParaRPr lang="en-GB" kern="0">
                <a:solidFill>
                  <a:prstClr val="white"/>
                </a:solidFill>
                <a:latin typeface="Calibri" panose="020F0502020204030204"/>
              </a:endParaRPr>
            </a:p>
          </p:txBody>
        </p:sp>
        <p:sp>
          <p:nvSpPr>
            <p:cNvPr id="75" name="Rectangle: Rounded Corners 74">
              <a:extLst>
                <a:ext uri="{FF2B5EF4-FFF2-40B4-BE49-F238E27FC236}">
                  <a16:creationId xmlns:a16="http://schemas.microsoft.com/office/drawing/2014/main" id="{245BC6D6-649A-4972-893D-81D5D8BBB2BF}"/>
                </a:ext>
              </a:extLst>
            </p:cNvPr>
            <p:cNvSpPr/>
            <p:nvPr/>
          </p:nvSpPr>
          <p:spPr>
            <a:xfrm>
              <a:off x="2665625" y="2505365"/>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6569">
                <a:defRPr/>
              </a:pPr>
              <a:r>
                <a:rPr lang="en-GB" sz="1275" kern="0">
                  <a:solidFill>
                    <a:prstClr val="black"/>
                  </a:solidFill>
                  <a:latin typeface="Calibri" panose="020F0502020204030204"/>
                </a:rPr>
                <a:t>Managed Solution B</a:t>
              </a:r>
            </a:p>
          </p:txBody>
        </p:sp>
        <p:sp>
          <p:nvSpPr>
            <p:cNvPr id="76" name="Rectangle: Rounded Corners 75">
              <a:extLst>
                <a:ext uri="{FF2B5EF4-FFF2-40B4-BE49-F238E27FC236}">
                  <a16:creationId xmlns:a16="http://schemas.microsoft.com/office/drawing/2014/main" id="{B7096DF1-8E9C-45DD-B9BF-76E007D437BE}"/>
                </a:ext>
              </a:extLst>
            </p:cNvPr>
            <p:cNvSpPr/>
            <p:nvPr/>
          </p:nvSpPr>
          <p:spPr>
            <a:xfrm>
              <a:off x="2665624" y="2931900"/>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6569">
                <a:defRPr/>
              </a:pPr>
              <a:r>
                <a:rPr lang="en-GB" sz="1275" kern="0">
                  <a:solidFill>
                    <a:prstClr val="black"/>
                  </a:solidFill>
                  <a:latin typeface="Calibri" panose="020F0502020204030204"/>
                </a:rPr>
                <a:t>Managed Solution A</a:t>
              </a:r>
            </a:p>
          </p:txBody>
        </p:sp>
        <p:sp>
          <p:nvSpPr>
            <p:cNvPr id="77" name="Rectangle: Rounded Corners 76">
              <a:extLst>
                <a:ext uri="{FF2B5EF4-FFF2-40B4-BE49-F238E27FC236}">
                  <a16:creationId xmlns:a16="http://schemas.microsoft.com/office/drawing/2014/main" id="{6E35FE03-F74C-4674-9D78-3B785ECFA776}"/>
                </a:ext>
              </a:extLst>
            </p:cNvPr>
            <p:cNvSpPr/>
            <p:nvPr/>
          </p:nvSpPr>
          <p:spPr>
            <a:xfrm>
              <a:off x="2609850" y="2452682"/>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896569">
                <a:defRPr/>
              </a:pPr>
              <a:endParaRPr lang="en-GB" sz="1275" kern="0">
                <a:solidFill>
                  <a:prstClr val="white"/>
                </a:solidFill>
                <a:latin typeface="Calibri" panose="020F0502020204030204"/>
              </a:endParaRPr>
            </a:p>
          </p:txBody>
        </p:sp>
        <p:sp>
          <p:nvSpPr>
            <p:cNvPr id="78" name="Rectangle: Rounded Corners 77">
              <a:extLst>
                <a:ext uri="{FF2B5EF4-FFF2-40B4-BE49-F238E27FC236}">
                  <a16:creationId xmlns:a16="http://schemas.microsoft.com/office/drawing/2014/main" id="{9A239EC2-E7D2-4AD3-8448-D8A657B9B0F9}"/>
                </a:ext>
              </a:extLst>
            </p:cNvPr>
            <p:cNvSpPr/>
            <p:nvPr/>
          </p:nvSpPr>
          <p:spPr>
            <a:xfrm>
              <a:off x="2609850" y="2873193"/>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896569">
                <a:defRPr/>
              </a:pPr>
              <a:endParaRPr lang="en-GB" sz="1275" kern="0">
                <a:solidFill>
                  <a:prstClr val="white"/>
                </a:solidFill>
                <a:latin typeface="Calibri" panose="020F0502020204030204"/>
              </a:endParaRPr>
            </a:p>
          </p:txBody>
        </p:sp>
      </p:grpSp>
      <p:sp>
        <p:nvSpPr>
          <p:cNvPr id="12" name="TextBox 11">
            <a:extLst>
              <a:ext uri="{FF2B5EF4-FFF2-40B4-BE49-F238E27FC236}">
                <a16:creationId xmlns:a16="http://schemas.microsoft.com/office/drawing/2014/main" id="{44E6D467-F9D2-4566-84A5-E9BE5C82B014}"/>
              </a:ext>
            </a:extLst>
          </p:cNvPr>
          <p:cNvSpPr txBox="1"/>
          <p:nvPr/>
        </p:nvSpPr>
        <p:spPr>
          <a:xfrm flipH="1">
            <a:off x="211258" y="4146135"/>
            <a:ext cx="4423803" cy="184204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100" dirty="0">
                <a:gradFill>
                  <a:gsLst>
                    <a:gs pos="2917">
                      <a:schemeClr val="tx1"/>
                    </a:gs>
                    <a:gs pos="30000">
                      <a:schemeClr val="tx1"/>
                    </a:gs>
                  </a:gsLst>
                  <a:lin ang="5400000" scaled="0"/>
                </a:gradFill>
              </a:rPr>
              <a:t>Layering occurs on import of Solutions</a:t>
            </a:r>
          </a:p>
          <a:p>
            <a:pPr marL="342900" indent="-342900">
              <a:lnSpc>
                <a:spcPct val="90000"/>
              </a:lnSpc>
              <a:spcAft>
                <a:spcPts val="600"/>
              </a:spcAft>
              <a:buFont typeface="Arial" panose="020B0604020202020204" pitchFamily="34" charset="0"/>
              <a:buChar char="•"/>
            </a:pPr>
            <a:r>
              <a:rPr lang="en-US" sz="1100" dirty="0">
                <a:gradFill>
                  <a:gsLst>
                    <a:gs pos="2917">
                      <a:schemeClr val="tx1"/>
                    </a:gs>
                    <a:gs pos="30000">
                      <a:schemeClr val="tx1"/>
                    </a:gs>
                  </a:gsLst>
                  <a:lin ang="5400000" scaled="0"/>
                </a:gradFill>
              </a:rPr>
              <a:t>Layers describe the dependency chain of components from the root solution introducing it, through each solution that extends or changes the component’s behavior</a:t>
            </a:r>
          </a:p>
          <a:p>
            <a:pPr marL="342900" indent="-342900">
              <a:lnSpc>
                <a:spcPct val="90000"/>
              </a:lnSpc>
              <a:spcAft>
                <a:spcPts val="600"/>
              </a:spcAft>
              <a:buFont typeface="Arial" panose="020B0604020202020204" pitchFamily="34" charset="0"/>
              <a:buChar char="•"/>
            </a:pPr>
            <a:r>
              <a:rPr lang="en-US" sz="1100" dirty="0">
                <a:gradFill>
                  <a:gsLst>
                    <a:gs pos="2917">
                      <a:schemeClr val="tx1"/>
                    </a:gs>
                    <a:gs pos="30000">
                      <a:schemeClr val="tx1"/>
                    </a:gs>
                  </a:gsLst>
                  <a:lin ang="5400000" scaled="0"/>
                </a:gradFill>
              </a:rPr>
              <a:t>Layers are created through extension of existing component (taking a dependency on it) or through creation of a new component or version of a solution.</a:t>
            </a:r>
          </a:p>
          <a:p>
            <a:pPr>
              <a:lnSpc>
                <a:spcPct val="90000"/>
              </a:lnSpc>
              <a:spcAft>
                <a:spcPts val="600"/>
              </a:spcAft>
            </a:pP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38596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33FF-940A-439E-B5B2-FCC28A3916FC}"/>
              </a:ext>
            </a:extLst>
          </p:cNvPr>
          <p:cNvSpPr>
            <a:spLocks noGrp="1"/>
          </p:cNvSpPr>
          <p:nvPr>
            <p:ph type="title"/>
          </p:nvPr>
        </p:nvSpPr>
        <p:spPr/>
        <p:txBody>
          <a:bodyPr/>
          <a:lstStyle/>
          <a:p>
            <a:r>
              <a:rPr lang="en-US" dirty="0"/>
              <a:t>Special PVA ALM considerations</a:t>
            </a:r>
          </a:p>
        </p:txBody>
      </p:sp>
      <p:sp>
        <p:nvSpPr>
          <p:cNvPr id="3" name="Content Placeholder 2">
            <a:extLst>
              <a:ext uri="{FF2B5EF4-FFF2-40B4-BE49-F238E27FC236}">
                <a16:creationId xmlns:a16="http://schemas.microsoft.com/office/drawing/2014/main" id="{F14CCEC5-C81C-4491-933F-77648C8AC783}"/>
              </a:ext>
            </a:extLst>
          </p:cNvPr>
          <p:cNvSpPr>
            <a:spLocks noGrp="1"/>
          </p:cNvSpPr>
          <p:nvPr>
            <p:ph idx="1"/>
          </p:nvPr>
        </p:nvSpPr>
        <p:spPr/>
        <p:txBody>
          <a:bodyPr/>
          <a:lstStyle/>
          <a:p>
            <a:r>
              <a:rPr lang="en-US" dirty="0"/>
              <a:t>At present several PVA components need extra configuration the </a:t>
            </a:r>
            <a:r>
              <a:rPr lang="en-US" b="1" dirty="0"/>
              <a:t>first</a:t>
            </a:r>
            <a:r>
              <a:rPr lang="en-US" dirty="0"/>
              <a:t> time they are imported:</a:t>
            </a:r>
          </a:p>
          <a:p>
            <a:pPr lvl="1"/>
            <a:r>
              <a:rPr lang="en-US" dirty="0"/>
              <a:t>Power Automate Flows</a:t>
            </a:r>
          </a:p>
          <a:p>
            <a:pPr lvl="1"/>
            <a:r>
              <a:rPr lang="en-US" dirty="0"/>
              <a:t>Bot Framework Skills (environment variables)</a:t>
            </a:r>
          </a:p>
          <a:p>
            <a:pPr lvl="1"/>
            <a:r>
              <a:rPr lang="en-US" dirty="0"/>
              <a:t>End user authentication</a:t>
            </a:r>
          </a:p>
          <a:p>
            <a:pPr lvl="1"/>
            <a:r>
              <a:rPr lang="en-US" dirty="0"/>
              <a:t>Agent hand-off</a:t>
            </a:r>
          </a:p>
          <a:p>
            <a:pPr lvl="1"/>
            <a:r>
              <a:rPr lang="en-US" dirty="0"/>
              <a:t>Multichannel (e.g. Teams, Facebook)</a:t>
            </a:r>
          </a:p>
        </p:txBody>
      </p:sp>
    </p:spTree>
    <p:extLst>
      <p:ext uri="{BB962C8B-B14F-4D97-AF65-F5344CB8AC3E}">
        <p14:creationId xmlns:p14="http://schemas.microsoft.com/office/powerpoint/2010/main" val="4398360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a:xfrm>
            <a:off x="841248" y="1683169"/>
            <a:ext cx="4068849" cy="4148586"/>
          </a:xfrm>
        </p:spPr>
        <p:txBody>
          <a:bodyPr anchor="t">
            <a:normAutofit/>
          </a:bodyPr>
          <a:lstStyle/>
          <a:p>
            <a:r>
              <a:rPr lang="en-US" sz="4800"/>
              <a:t>Sharing &amp; security - makers</a:t>
            </a: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a:xfrm>
            <a:off x="5532504" y="1683170"/>
            <a:ext cx="5818248" cy="4148585"/>
          </a:xfrm>
        </p:spPr>
        <p:txBody>
          <a:bodyPr>
            <a:normAutofit/>
          </a:bodyPr>
          <a:lstStyle/>
          <a:p>
            <a:r>
              <a:rPr lang="en-US" sz="1900"/>
              <a:t>Once you have created your bot you can share it and collaborate with others</a:t>
            </a:r>
          </a:p>
          <a:p>
            <a:r>
              <a:rPr lang="en-US" sz="1900"/>
              <a:t>Firstly – all users must have the Environment Maker security role before a bot can be shared with them (sys admin may need to assign)</a:t>
            </a:r>
          </a:p>
          <a:p>
            <a:r>
              <a:rPr lang="en-US" sz="1900"/>
              <a:t>Current roles supported are:</a:t>
            </a:r>
          </a:p>
          <a:p>
            <a:pPr lvl="1"/>
            <a:r>
              <a:rPr lang="en-US" sz="1900"/>
              <a:t>Owner (bot creator, full control)</a:t>
            </a:r>
          </a:p>
          <a:p>
            <a:pPr lvl="1"/>
            <a:r>
              <a:rPr lang="en-US" sz="1900"/>
              <a:t>Manager (same as owner but cannot delete bot)</a:t>
            </a:r>
          </a:p>
          <a:p>
            <a:pPr lvl="1"/>
            <a:r>
              <a:rPr lang="en-US" sz="1900"/>
              <a:t>Power Automate user (can edit topics and flows, but not configure)</a:t>
            </a:r>
          </a:p>
          <a:p>
            <a:pPr lvl="1"/>
            <a:r>
              <a:rPr lang="en-US" sz="1900"/>
              <a:t>Transcript viewer (can see analytics)</a:t>
            </a:r>
          </a:p>
          <a:p>
            <a:endParaRPr lang="en-US" sz="1900"/>
          </a:p>
          <a:p>
            <a:endParaRPr lang="en-US" sz="1900"/>
          </a:p>
        </p:txBody>
      </p:sp>
      <p:sp>
        <p:nvSpPr>
          <p:cNvPr id="10" name="Rectangle 9">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14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3F40F-30FA-4BBC-BB11-8AC24CDA66EA}"/>
              </a:ext>
            </a:extLst>
          </p:cNvPr>
          <p:cNvSpPr>
            <a:spLocks noGrp="1"/>
          </p:cNvSpPr>
          <p:nvPr>
            <p:ph type="title"/>
          </p:nvPr>
        </p:nvSpPr>
        <p:spPr>
          <a:xfrm>
            <a:off x="851183" y="1143000"/>
            <a:ext cx="4846320" cy="2898648"/>
          </a:xfrm>
        </p:spPr>
        <p:txBody>
          <a:bodyPr vert="horz" lIns="91440" tIns="45720" rIns="91440" bIns="45720" rtlCol="0" anchor="b">
            <a:normAutofit/>
          </a:bodyPr>
          <a:lstStyle/>
          <a:p>
            <a:r>
              <a:rPr lang="en-US" sz="5000"/>
              <a:t>A quick note about collaboration…</a:t>
            </a:r>
          </a:p>
        </p:txBody>
      </p:sp>
      <p:sp>
        <p:nvSpPr>
          <p:cNvPr id="18" name="Rectangle 17">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82975"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336CD39-0DBF-4FFC-AEAC-3EF0BDE33B0A}"/>
              </a:ext>
            </a:extLst>
          </p:cNvPr>
          <p:cNvPicPr>
            <a:picLocks noChangeAspect="1"/>
          </p:cNvPicPr>
          <p:nvPr/>
        </p:nvPicPr>
        <p:blipFill>
          <a:blip r:embed="rId2"/>
          <a:stretch>
            <a:fillRect/>
          </a:stretch>
        </p:blipFill>
        <p:spPr>
          <a:xfrm>
            <a:off x="6260956" y="226807"/>
            <a:ext cx="5441001" cy="3074164"/>
          </a:xfrm>
          <a:prstGeom prst="rect">
            <a:avLst/>
          </a:prstGeom>
        </p:spPr>
      </p:pic>
      <p:sp>
        <p:nvSpPr>
          <p:cNvPr id="20" name="Rectangle 19">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897" y="4177748"/>
            <a:ext cx="4824407"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B95D779-BBA9-4E27-8E9C-F02DE2EC8533}"/>
              </a:ext>
            </a:extLst>
          </p:cNvPr>
          <p:cNvPicPr>
            <a:picLocks noChangeAspect="1"/>
          </p:cNvPicPr>
          <p:nvPr/>
        </p:nvPicPr>
        <p:blipFill>
          <a:blip r:embed="rId3"/>
          <a:stretch>
            <a:fillRect/>
          </a:stretch>
        </p:blipFill>
        <p:spPr>
          <a:xfrm>
            <a:off x="7401627" y="3522180"/>
            <a:ext cx="3159659" cy="3143861"/>
          </a:xfrm>
          <a:prstGeom prst="rect">
            <a:avLst/>
          </a:prstGeom>
        </p:spPr>
      </p:pic>
      <p:sp>
        <p:nvSpPr>
          <p:cNvPr id="8" name="TextBox 7">
            <a:extLst>
              <a:ext uri="{FF2B5EF4-FFF2-40B4-BE49-F238E27FC236}">
                <a16:creationId xmlns:a16="http://schemas.microsoft.com/office/drawing/2014/main" id="{B3F99DC9-A67A-47C2-A4C3-B05DD429D1D0}"/>
              </a:ext>
            </a:extLst>
          </p:cNvPr>
          <p:cNvSpPr txBox="1"/>
          <p:nvPr/>
        </p:nvSpPr>
        <p:spPr>
          <a:xfrm>
            <a:off x="851183" y="4607511"/>
            <a:ext cx="4599706" cy="646331"/>
          </a:xfrm>
          <a:prstGeom prst="rect">
            <a:avLst/>
          </a:prstGeom>
          <a:noFill/>
        </p:spPr>
        <p:txBody>
          <a:bodyPr wrap="square" rtlCol="0">
            <a:spAutoFit/>
          </a:bodyPr>
          <a:lstStyle/>
          <a:p>
            <a:r>
              <a:rPr lang="en-US" dirty="0"/>
              <a:t>Working on the same topic at the same time can result in clashes. Try and avoid.</a:t>
            </a:r>
          </a:p>
        </p:txBody>
      </p:sp>
    </p:spTree>
    <p:extLst>
      <p:ext uri="{BB962C8B-B14F-4D97-AF65-F5344CB8AC3E}">
        <p14:creationId xmlns:p14="http://schemas.microsoft.com/office/powerpoint/2010/main" val="2131543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5F92-C0A6-4FC0-B8EA-6C103F101C8F}"/>
              </a:ext>
            </a:extLst>
          </p:cNvPr>
          <p:cNvSpPr>
            <a:spLocks noGrp="1"/>
          </p:cNvSpPr>
          <p:nvPr>
            <p:ph type="title"/>
          </p:nvPr>
        </p:nvSpPr>
        <p:spPr/>
        <p:txBody>
          <a:bodyPr/>
          <a:lstStyle/>
          <a:p>
            <a:r>
              <a:rPr lang="en-US"/>
              <a:t>Why Power Virtual Agents?</a:t>
            </a:r>
          </a:p>
        </p:txBody>
      </p:sp>
      <p:sp>
        <p:nvSpPr>
          <p:cNvPr id="28" name="Freeform: Shape 27">
            <a:extLst>
              <a:ext uri="{FF2B5EF4-FFF2-40B4-BE49-F238E27FC236}">
                <a16:creationId xmlns:a16="http://schemas.microsoft.com/office/drawing/2014/main" id="{0763C451-3AB4-4803-9E1A-A454784A6F3F}"/>
              </a:ext>
            </a:extLst>
          </p:cNvPr>
          <p:cNvSpPr/>
          <p:nvPr/>
        </p:nvSpPr>
        <p:spPr bwMode="auto">
          <a:xfrm rot="16200000">
            <a:off x="8972554" y="0"/>
            <a:ext cx="3219446" cy="3219447"/>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FE6749F9-CCBB-4E73-832A-17D64AE02B57}"/>
              </a:ext>
            </a:extLst>
          </p:cNvPr>
          <p:cNvGrpSpPr/>
          <p:nvPr/>
        </p:nvGrpSpPr>
        <p:grpSpPr>
          <a:xfrm>
            <a:off x="1789851" y="1468398"/>
            <a:ext cx="6618715" cy="763398"/>
            <a:chOff x="1798240" y="1750915"/>
            <a:chExt cx="6618715" cy="763398"/>
          </a:xfrm>
        </p:grpSpPr>
        <p:sp>
          <p:nvSpPr>
            <p:cNvPr id="15" name="TextBox 14">
              <a:extLst>
                <a:ext uri="{FF2B5EF4-FFF2-40B4-BE49-F238E27FC236}">
                  <a16:creationId xmlns:a16="http://schemas.microsoft.com/office/drawing/2014/main" id="{6E885B38-A384-40EE-97F1-971E2C2C8230}"/>
                </a:ext>
              </a:extLst>
            </p:cNvPr>
            <p:cNvSpPr txBox="1"/>
            <p:nvPr/>
          </p:nvSpPr>
          <p:spPr>
            <a:xfrm>
              <a:off x="3775045" y="2040545"/>
              <a:ext cx="464191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Rapid bot creation without code</a:t>
              </a:r>
            </a:p>
          </p:txBody>
        </p:sp>
        <p:sp>
          <p:nvSpPr>
            <p:cNvPr id="20" name="people_23" title="Icon of a person with a chat bubble above them">
              <a:extLst>
                <a:ext uri="{FF2B5EF4-FFF2-40B4-BE49-F238E27FC236}">
                  <a16:creationId xmlns:a16="http://schemas.microsoft.com/office/drawing/2014/main" id="{3192901D-3CAA-41FC-B538-71500C83EF66}"/>
                </a:ext>
              </a:extLst>
            </p:cNvPr>
            <p:cNvSpPr>
              <a:spLocks noChangeAspect="1" noEditPoints="1"/>
            </p:cNvSpPr>
            <p:nvPr/>
          </p:nvSpPr>
          <p:spPr bwMode="auto">
            <a:xfrm>
              <a:off x="1798240" y="1750915"/>
              <a:ext cx="771564" cy="76339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nvGrpSpPr>
          <p:cNvPr id="10" name="Group 9">
            <a:extLst>
              <a:ext uri="{FF2B5EF4-FFF2-40B4-BE49-F238E27FC236}">
                <a16:creationId xmlns:a16="http://schemas.microsoft.com/office/drawing/2014/main" id="{66081633-AD25-4257-B387-D70BDCEA6D1B}"/>
              </a:ext>
            </a:extLst>
          </p:cNvPr>
          <p:cNvGrpSpPr/>
          <p:nvPr/>
        </p:nvGrpSpPr>
        <p:grpSpPr>
          <a:xfrm>
            <a:off x="1789851" y="2468799"/>
            <a:ext cx="8067213" cy="781918"/>
            <a:chOff x="1798240" y="2880478"/>
            <a:chExt cx="8067213" cy="781918"/>
          </a:xfrm>
        </p:grpSpPr>
        <p:sp>
          <p:nvSpPr>
            <p:cNvPr id="17" name="TextBox 16">
              <a:extLst>
                <a:ext uri="{FF2B5EF4-FFF2-40B4-BE49-F238E27FC236}">
                  <a16:creationId xmlns:a16="http://schemas.microsoft.com/office/drawing/2014/main" id="{657D1CB5-AD23-41C2-A697-CD0A9BC84FBF}"/>
                </a:ext>
              </a:extLst>
            </p:cNvPr>
            <p:cNvSpPr txBox="1"/>
            <p:nvPr/>
          </p:nvSpPr>
          <p:spPr>
            <a:xfrm>
              <a:off x="3775045" y="3202251"/>
              <a:ext cx="6090408"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Bring developers and SME’s together to create </a:t>
              </a:r>
            </a:p>
          </p:txBody>
        </p:sp>
        <p:sp>
          <p:nvSpPr>
            <p:cNvPr id="22" name="Pen" title="Icon of a surface pen with a drawn line below it">
              <a:extLst>
                <a:ext uri="{FF2B5EF4-FFF2-40B4-BE49-F238E27FC236}">
                  <a16:creationId xmlns:a16="http://schemas.microsoft.com/office/drawing/2014/main" id="{4E30925E-225E-43FA-8524-E14E3E05146C}"/>
                </a:ext>
              </a:extLst>
            </p:cNvPr>
            <p:cNvSpPr>
              <a:spLocks noChangeAspect="1" noEditPoints="1"/>
            </p:cNvSpPr>
            <p:nvPr/>
          </p:nvSpPr>
          <p:spPr bwMode="auto">
            <a:xfrm>
              <a:off x="1798240" y="2880478"/>
              <a:ext cx="771564" cy="78191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1" name="Group 10">
            <a:extLst>
              <a:ext uri="{FF2B5EF4-FFF2-40B4-BE49-F238E27FC236}">
                <a16:creationId xmlns:a16="http://schemas.microsoft.com/office/drawing/2014/main" id="{1637A1EC-30E6-4A4B-9159-3C2DA7A1324E}"/>
              </a:ext>
            </a:extLst>
          </p:cNvPr>
          <p:cNvGrpSpPr/>
          <p:nvPr/>
        </p:nvGrpSpPr>
        <p:grpSpPr>
          <a:xfrm>
            <a:off x="1718433" y="3487720"/>
            <a:ext cx="9992598" cy="914400"/>
            <a:chOff x="1726822" y="4028561"/>
            <a:chExt cx="9992598" cy="914400"/>
          </a:xfrm>
        </p:grpSpPr>
        <p:sp>
          <p:nvSpPr>
            <p:cNvPr id="19" name="TextBox 18">
              <a:extLst>
                <a:ext uri="{FF2B5EF4-FFF2-40B4-BE49-F238E27FC236}">
                  <a16:creationId xmlns:a16="http://schemas.microsoft.com/office/drawing/2014/main" id="{20F132D1-D76E-49C6-A5B3-8AD04BC76CE3}"/>
                </a:ext>
              </a:extLst>
            </p:cNvPr>
            <p:cNvSpPr txBox="1"/>
            <p:nvPr/>
          </p:nvSpPr>
          <p:spPr>
            <a:xfrm>
              <a:off x="3775045" y="4316329"/>
              <a:ext cx="794437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Extend with Power Automate and Azure Bot Framework</a:t>
              </a:r>
            </a:p>
          </p:txBody>
        </p:sp>
        <p:pic>
          <p:nvPicPr>
            <p:cNvPr id="5" name="Graphic 4" descr="Hierarchy">
              <a:extLst>
                <a:ext uri="{FF2B5EF4-FFF2-40B4-BE49-F238E27FC236}">
                  <a16:creationId xmlns:a16="http://schemas.microsoft.com/office/drawing/2014/main" id="{C074196A-56B9-415C-B168-B4E82A4D5A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6822" y="4028561"/>
              <a:ext cx="914400" cy="914400"/>
            </a:xfrm>
            <a:prstGeom prst="rect">
              <a:avLst/>
            </a:prstGeom>
          </p:spPr>
        </p:pic>
      </p:grpSp>
      <p:grpSp>
        <p:nvGrpSpPr>
          <p:cNvPr id="33" name="Group 32">
            <a:extLst>
              <a:ext uri="{FF2B5EF4-FFF2-40B4-BE49-F238E27FC236}">
                <a16:creationId xmlns:a16="http://schemas.microsoft.com/office/drawing/2014/main" id="{EC0C35CF-39B0-4077-A82D-CB2DE15892EC}"/>
              </a:ext>
            </a:extLst>
          </p:cNvPr>
          <p:cNvGrpSpPr/>
          <p:nvPr/>
        </p:nvGrpSpPr>
        <p:grpSpPr>
          <a:xfrm>
            <a:off x="1860152" y="5790526"/>
            <a:ext cx="8083599" cy="647700"/>
            <a:chOff x="1860152" y="5442477"/>
            <a:chExt cx="8083599" cy="647700"/>
          </a:xfrm>
        </p:grpSpPr>
        <p:sp>
          <p:nvSpPr>
            <p:cNvPr id="21" name="TextBox 20">
              <a:extLst>
                <a:ext uri="{FF2B5EF4-FFF2-40B4-BE49-F238E27FC236}">
                  <a16:creationId xmlns:a16="http://schemas.microsoft.com/office/drawing/2014/main" id="{1A2F067F-FD4F-484E-8012-FE59D7E16910}"/>
                </a:ext>
              </a:extLst>
            </p:cNvPr>
            <p:cNvSpPr txBox="1"/>
            <p:nvPr/>
          </p:nvSpPr>
          <p:spPr>
            <a:xfrm>
              <a:off x="3775045" y="5525662"/>
              <a:ext cx="61687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Use built in analytics to iterate and enhance</a:t>
              </a:r>
            </a:p>
          </p:txBody>
        </p:sp>
        <p:grpSp>
          <p:nvGrpSpPr>
            <p:cNvPr id="13" name="Graphic 6" descr="Bar chart">
              <a:extLst>
                <a:ext uri="{FF2B5EF4-FFF2-40B4-BE49-F238E27FC236}">
                  <a16:creationId xmlns:a16="http://schemas.microsoft.com/office/drawing/2014/main" id="{30307ED3-D7F5-42E9-89F9-4D6FB2C7916F}"/>
                </a:ext>
              </a:extLst>
            </p:cNvPr>
            <p:cNvGrpSpPr/>
            <p:nvPr/>
          </p:nvGrpSpPr>
          <p:grpSpPr>
            <a:xfrm>
              <a:off x="1860152" y="5442477"/>
              <a:ext cx="647719" cy="647700"/>
              <a:chOff x="1860152" y="5442477"/>
              <a:chExt cx="647719" cy="647700"/>
            </a:xfrm>
            <a:solidFill>
              <a:srgbClr val="000000"/>
            </a:solidFill>
          </p:grpSpPr>
          <p:sp>
            <p:nvSpPr>
              <p:cNvPr id="16" name="Freeform: Shape 15">
                <a:extLst>
                  <a:ext uri="{FF2B5EF4-FFF2-40B4-BE49-F238E27FC236}">
                    <a16:creationId xmlns:a16="http://schemas.microsoft.com/office/drawing/2014/main" id="{B199C686-3218-42B4-AD91-B99AD6523594}"/>
                  </a:ext>
                </a:extLst>
              </p:cNvPr>
              <p:cNvSpPr/>
              <p:nvPr/>
            </p:nvSpPr>
            <p:spPr>
              <a:xfrm>
                <a:off x="1860152" y="5442477"/>
                <a:ext cx="647404" cy="647700"/>
              </a:xfrm>
              <a:custGeom>
                <a:avLst/>
                <a:gdLst>
                  <a:gd name="connsiteX0" fmla="*/ 19050 w 647404"/>
                  <a:gd name="connsiteY0" fmla="*/ 0 h 647700"/>
                  <a:gd name="connsiteX1" fmla="*/ 0 w 647404"/>
                  <a:gd name="connsiteY1" fmla="*/ 0 h 647700"/>
                  <a:gd name="connsiteX2" fmla="*/ 0 w 647404"/>
                  <a:gd name="connsiteY2" fmla="*/ 647700 h 647700"/>
                  <a:gd name="connsiteX3" fmla="*/ 647405 w 647404"/>
                  <a:gd name="connsiteY3" fmla="*/ 647700 h 647700"/>
                  <a:gd name="connsiteX4" fmla="*/ 647405 w 647404"/>
                  <a:gd name="connsiteY4" fmla="*/ 628650 h 647700"/>
                  <a:gd name="connsiteX5" fmla="*/ 19050 w 647404"/>
                  <a:gd name="connsiteY5" fmla="*/ 628650 h 647700"/>
                  <a:gd name="connsiteX6" fmla="*/ 19050 w 647404"/>
                  <a:gd name="connsiteY6"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04" h="647700">
                    <a:moveTo>
                      <a:pt x="19050" y="0"/>
                    </a:moveTo>
                    <a:lnTo>
                      <a:pt x="0" y="0"/>
                    </a:lnTo>
                    <a:lnTo>
                      <a:pt x="0" y="647700"/>
                    </a:lnTo>
                    <a:lnTo>
                      <a:pt x="647405" y="647700"/>
                    </a:lnTo>
                    <a:lnTo>
                      <a:pt x="647405" y="628650"/>
                    </a:lnTo>
                    <a:lnTo>
                      <a:pt x="19050" y="628650"/>
                    </a:lnTo>
                    <a:lnTo>
                      <a:pt x="19050" y="0"/>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8D1A7A4-4429-403F-B344-8AD3E9F4279F}"/>
                  </a:ext>
                </a:extLst>
              </p:cNvPr>
              <p:cNvSpPr/>
              <p:nvPr/>
            </p:nvSpPr>
            <p:spPr>
              <a:xfrm>
                <a:off x="1936372" y="5642559"/>
                <a:ext cx="114300" cy="371570"/>
              </a:xfrm>
              <a:custGeom>
                <a:avLst/>
                <a:gdLst>
                  <a:gd name="connsiteX0" fmla="*/ 114300 w 114300"/>
                  <a:gd name="connsiteY0" fmla="*/ 371570 h 371570"/>
                  <a:gd name="connsiteX1" fmla="*/ 114300 w 114300"/>
                  <a:gd name="connsiteY1" fmla="*/ 0 h 371570"/>
                  <a:gd name="connsiteX2" fmla="*/ 0 w 114300"/>
                  <a:gd name="connsiteY2" fmla="*/ 0 h 371570"/>
                  <a:gd name="connsiteX3" fmla="*/ 0 w 114300"/>
                  <a:gd name="connsiteY3" fmla="*/ 371570 h 371570"/>
                  <a:gd name="connsiteX4" fmla="*/ 19050 w 114300"/>
                  <a:gd name="connsiteY4" fmla="*/ 19050 h 371570"/>
                  <a:gd name="connsiteX5" fmla="*/ 95250 w 114300"/>
                  <a:gd name="connsiteY5" fmla="*/ 19050 h 371570"/>
                  <a:gd name="connsiteX6" fmla="*/ 95250 w 114300"/>
                  <a:gd name="connsiteY6" fmla="*/ 352520 h 371570"/>
                  <a:gd name="connsiteX7" fmla="*/ 19050 w 114300"/>
                  <a:gd name="connsiteY7" fmla="*/ 352520 h 3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371570">
                    <a:moveTo>
                      <a:pt x="114300" y="371570"/>
                    </a:moveTo>
                    <a:lnTo>
                      <a:pt x="114300" y="0"/>
                    </a:lnTo>
                    <a:lnTo>
                      <a:pt x="0" y="0"/>
                    </a:lnTo>
                    <a:lnTo>
                      <a:pt x="0" y="371570"/>
                    </a:lnTo>
                    <a:close/>
                    <a:moveTo>
                      <a:pt x="19050" y="19050"/>
                    </a:moveTo>
                    <a:lnTo>
                      <a:pt x="95250" y="19050"/>
                    </a:lnTo>
                    <a:lnTo>
                      <a:pt x="95250" y="352520"/>
                    </a:lnTo>
                    <a:lnTo>
                      <a:pt x="19050" y="352520"/>
                    </a:ln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C8486B9-07A8-47E6-838F-7E76BB656AC8}"/>
                  </a:ext>
                </a:extLst>
              </p:cNvPr>
              <p:cNvSpPr/>
              <p:nvPr/>
            </p:nvSpPr>
            <p:spPr>
              <a:xfrm>
                <a:off x="2088772" y="5442477"/>
                <a:ext cx="114300" cy="571652"/>
              </a:xfrm>
              <a:custGeom>
                <a:avLst/>
                <a:gdLst>
                  <a:gd name="connsiteX0" fmla="*/ 114300 w 114300"/>
                  <a:gd name="connsiteY0" fmla="*/ 571652 h 571652"/>
                  <a:gd name="connsiteX1" fmla="*/ 114300 w 114300"/>
                  <a:gd name="connsiteY1" fmla="*/ 0 h 571652"/>
                  <a:gd name="connsiteX2" fmla="*/ 0 w 114300"/>
                  <a:gd name="connsiteY2" fmla="*/ 0 h 571652"/>
                  <a:gd name="connsiteX3" fmla="*/ 0 w 114300"/>
                  <a:gd name="connsiteY3" fmla="*/ 571652 h 571652"/>
                  <a:gd name="connsiteX4" fmla="*/ 19050 w 114300"/>
                  <a:gd name="connsiteY4" fmla="*/ 19050 h 571652"/>
                  <a:gd name="connsiteX5" fmla="*/ 95250 w 114300"/>
                  <a:gd name="connsiteY5" fmla="*/ 19050 h 571652"/>
                  <a:gd name="connsiteX6" fmla="*/ 95250 w 114300"/>
                  <a:gd name="connsiteY6" fmla="*/ 552602 h 571652"/>
                  <a:gd name="connsiteX7" fmla="*/ 19050 w 114300"/>
                  <a:gd name="connsiteY7" fmla="*/ 552602 h 57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571652">
                    <a:moveTo>
                      <a:pt x="114300" y="571652"/>
                    </a:moveTo>
                    <a:lnTo>
                      <a:pt x="114300" y="0"/>
                    </a:lnTo>
                    <a:lnTo>
                      <a:pt x="0" y="0"/>
                    </a:lnTo>
                    <a:lnTo>
                      <a:pt x="0" y="571652"/>
                    </a:lnTo>
                    <a:close/>
                    <a:moveTo>
                      <a:pt x="19050" y="19050"/>
                    </a:moveTo>
                    <a:lnTo>
                      <a:pt x="95250" y="19050"/>
                    </a:lnTo>
                    <a:lnTo>
                      <a:pt x="95250" y="552602"/>
                    </a:lnTo>
                    <a:lnTo>
                      <a:pt x="19050" y="552602"/>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C5050CD-E08D-4A34-A39B-048322817021}"/>
                  </a:ext>
                </a:extLst>
              </p:cNvPr>
              <p:cNvSpPr/>
              <p:nvPr/>
            </p:nvSpPr>
            <p:spPr>
              <a:xfrm>
                <a:off x="2241172" y="5642559"/>
                <a:ext cx="114300" cy="371570"/>
              </a:xfrm>
              <a:custGeom>
                <a:avLst/>
                <a:gdLst>
                  <a:gd name="connsiteX0" fmla="*/ 114300 w 114300"/>
                  <a:gd name="connsiteY0" fmla="*/ 371570 h 371570"/>
                  <a:gd name="connsiteX1" fmla="*/ 114300 w 114300"/>
                  <a:gd name="connsiteY1" fmla="*/ 0 h 371570"/>
                  <a:gd name="connsiteX2" fmla="*/ 0 w 114300"/>
                  <a:gd name="connsiteY2" fmla="*/ 0 h 371570"/>
                  <a:gd name="connsiteX3" fmla="*/ 0 w 114300"/>
                  <a:gd name="connsiteY3" fmla="*/ 371570 h 371570"/>
                  <a:gd name="connsiteX4" fmla="*/ 19050 w 114300"/>
                  <a:gd name="connsiteY4" fmla="*/ 19050 h 371570"/>
                  <a:gd name="connsiteX5" fmla="*/ 95250 w 114300"/>
                  <a:gd name="connsiteY5" fmla="*/ 19050 h 371570"/>
                  <a:gd name="connsiteX6" fmla="*/ 95250 w 114300"/>
                  <a:gd name="connsiteY6" fmla="*/ 352520 h 371570"/>
                  <a:gd name="connsiteX7" fmla="*/ 19050 w 114300"/>
                  <a:gd name="connsiteY7" fmla="*/ 352520 h 3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371570">
                    <a:moveTo>
                      <a:pt x="114300" y="371570"/>
                    </a:moveTo>
                    <a:lnTo>
                      <a:pt x="114300" y="0"/>
                    </a:lnTo>
                    <a:lnTo>
                      <a:pt x="0" y="0"/>
                    </a:lnTo>
                    <a:lnTo>
                      <a:pt x="0" y="371570"/>
                    </a:lnTo>
                    <a:close/>
                    <a:moveTo>
                      <a:pt x="19050" y="19050"/>
                    </a:moveTo>
                    <a:lnTo>
                      <a:pt x="95250" y="19050"/>
                    </a:lnTo>
                    <a:lnTo>
                      <a:pt x="95250" y="352520"/>
                    </a:lnTo>
                    <a:lnTo>
                      <a:pt x="19050" y="352520"/>
                    </a:lnTo>
                    <a:close/>
                  </a:path>
                </a:pathLst>
              </a:custGeom>
              <a:solidFill>
                <a:srgbClr val="00000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6F93732-5205-4426-8014-2E9B87F73691}"/>
                  </a:ext>
                </a:extLst>
              </p:cNvPr>
              <p:cNvSpPr/>
              <p:nvPr/>
            </p:nvSpPr>
            <p:spPr>
              <a:xfrm>
                <a:off x="2393572" y="5804531"/>
                <a:ext cx="114300" cy="209597"/>
              </a:xfrm>
              <a:custGeom>
                <a:avLst/>
                <a:gdLst>
                  <a:gd name="connsiteX0" fmla="*/ 0 w 114300"/>
                  <a:gd name="connsiteY0" fmla="*/ 209598 h 209597"/>
                  <a:gd name="connsiteX1" fmla="*/ 114300 w 114300"/>
                  <a:gd name="connsiteY1" fmla="*/ 209598 h 209597"/>
                  <a:gd name="connsiteX2" fmla="*/ 114300 w 114300"/>
                  <a:gd name="connsiteY2" fmla="*/ 0 h 209597"/>
                  <a:gd name="connsiteX3" fmla="*/ 0 w 114300"/>
                  <a:gd name="connsiteY3" fmla="*/ 0 h 209597"/>
                  <a:gd name="connsiteX4" fmla="*/ 19050 w 114300"/>
                  <a:gd name="connsiteY4" fmla="*/ 19050 h 209597"/>
                  <a:gd name="connsiteX5" fmla="*/ 95250 w 114300"/>
                  <a:gd name="connsiteY5" fmla="*/ 19050 h 209597"/>
                  <a:gd name="connsiteX6" fmla="*/ 95250 w 114300"/>
                  <a:gd name="connsiteY6" fmla="*/ 190548 h 209597"/>
                  <a:gd name="connsiteX7" fmla="*/ 19050 w 114300"/>
                  <a:gd name="connsiteY7" fmla="*/ 190548 h 20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09597">
                    <a:moveTo>
                      <a:pt x="0" y="209598"/>
                    </a:moveTo>
                    <a:lnTo>
                      <a:pt x="114300" y="209598"/>
                    </a:lnTo>
                    <a:lnTo>
                      <a:pt x="114300" y="0"/>
                    </a:lnTo>
                    <a:lnTo>
                      <a:pt x="0" y="0"/>
                    </a:lnTo>
                    <a:close/>
                    <a:moveTo>
                      <a:pt x="19050" y="19050"/>
                    </a:moveTo>
                    <a:lnTo>
                      <a:pt x="95250" y="19050"/>
                    </a:lnTo>
                    <a:lnTo>
                      <a:pt x="95250" y="190548"/>
                    </a:lnTo>
                    <a:lnTo>
                      <a:pt x="19050" y="190548"/>
                    </a:lnTo>
                    <a:close/>
                  </a:path>
                </a:pathLst>
              </a:custGeom>
              <a:solidFill>
                <a:srgbClr val="000000"/>
              </a:solidFill>
              <a:ln w="9525" cap="flat">
                <a:noFill/>
                <a:prstDash val="solid"/>
                <a:miter/>
              </a:ln>
            </p:spPr>
            <p:txBody>
              <a:bodyPr rtlCol="0" anchor="ctr"/>
              <a:lstStyle/>
              <a:p>
                <a:endParaRPr lang="en-US"/>
              </a:p>
            </p:txBody>
          </p:sp>
        </p:grpSp>
      </p:grpSp>
      <p:grpSp>
        <p:nvGrpSpPr>
          <p:cNvPr id="44" name="Group 43">
            <a:extLst>
              <a:ext uri="{FF2B5EF4-FFF2-40B4-BE49-F238E27FC236}">
                <a16:creationId xmlns:a16="http://schemas.microsoft.com/office/drawing/2014/main" id="{A4613CCE-3721-4289-BD79-35312440F0E1}"/>
              </a:ext>
            </a:extLst>
          </p:cNvPr>
          <p:cNvGrpSpPr/>
          <p:nvPr/>
        </p:nvGrpSpPr>
        <p:grpSpPr>
          <a:xfrm>
            <a:off x="1688722" y="4605567"/>
            <a:ext cx="9918061" cy="914400"/>
            <a:chOff x="1688722" y="4616893"/>
            <a:chExt cx="9918061" cy="914400"/>
          </a:xfrm>
        </p:grpSpPr>
        <p:sp>
          <p:nvSpPr>
            <p:cNvPr id="35" name="TextBox 34">
              <a:extLst>
                <a:ext uri="{FF2B5EF4-FFF2-40B4-BE49-F238E27FC236}">
                  <a16:creationId xmlns:a16="http://schemas.microsoft.com/office/drawing/2014/main" id="{3AEA24B8-00EE-4FF5-A257-DCB1F973B610}"/>
                </a:ext>
              </a:extLst>
            </p:cNvPr>
            <p:cNvSpPr txBox="1"/>
            <p:nvPr/>
          </p:nvSpPr>
          <p:spPr>
            <a:xfrm>
              <a:off x="3775045" y="4920204"/>
              <a:ext cx="7831738"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Choose from multiple channels and integrate with human agents</a:t>
              </a:r>
            </a:p>
          </p:txBody>
        </p:sp>
        <p:pic>
          <p:nvPicPr>
            <p:cNvPr id="43" name="Graphic 42" descr="User">
              <a:extLst>
                <a:ext uri="{FF2B5EF4-FFF2-40B4-BE49-F238E27FC236}">
                  <a16:creationId xmlns:a16="http://schemas.microsoft.com/office/drawing/2014/main" id="{E569FEAA-EF01-4B56-8A42-7BA2CA45BA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2" y="4616893"/>
              <a:ext cx="914400" cy="914400"/>
            </a:xfrm>
            <a:prstGeom prst="rect">
              <a:avLst/>
            </a:prstGeom>
          </p:spPr>
        </p:pic>
      </p:grpSp>
    </p:spTree>
    <p:extLst>
      <p:ext uri="{BB962C8B-B14F-4D97-AF65-F5344CB8AC3E}">
        <p14:creationId xmlns:p14="http://schemas.microsoft.com/office/powerpoint/2010/main" val="215500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95E31E-6821-4C49-976F-0838E53DB288}"/>
              </a:ext>
            </a:extLst>
          </p:cNvPr>
          <p:cNvSpPr>
            <a:spLocks noGrp="1"/>
          </p:cNvSpPr>
          <p:nvPr>
            <p:ph type="title"/>
          </p:nvPr>
        </p:nvSpPr>
        <p:spPr>
          <a:xfrm>
            <a:off x="5080216" y="1076324"/>
            <a:ext cx="6272784" cy="1535051"/>
          </a:xfrm>
        </p:spPr>
        <p:txBody>
          <a:bodyPr anchor="b">
            <a:normAutofit/>
          </a:bodyPr>
          <a:lstStyle/>
          <a:p>
            <a:r>
              <a:rPr lang="en-US" sz="5200"/>
              <a:t>Security summary…</a:t>
            </a:r>
          </a:p>
        </p:txBody>
      </p:sp>
      <p:pic>
        <p:nvPicPr>
          <p:cNvPr id="5" name="Picture 4">
            <a:extLst>
              <a:ext uri="{FF2B5EF4-FFF2-40B4-BE49-F238E27FC236}">
                <a16:creationId xmlns:a16="http://schemas.microsoft.com/office/drawing/2014/main" id="{95551ED7-9009-4E7F-8A8B-EB49CBBC9BCC}"/>
              </a:ext>
            </a:extLst>
          </p:cNvPr>
          <p:cNvPicPr>
            <a:picLocks noChangeAspect="1"/>
          </p:cNvPicPr>
          <p:nvPr/>
        </p:nvPicPr>
        <p:blipFill rotWithShape="1">
          <a:blip r:embed="rId2"/>
          <a:srcRect l="14600" r="41548" b="-1"/>
          <a:stretch/>
        </p:blipFill>
        <p:spPr>
          <a:xfrm>
            <a:off x="20" y="10"/>
            <a:ext cx="4505305" cy="6857990"/>
          </a:xfrm>
          <a:prstGeom prst="rect">
            <a:avLst/>
          </a:prstGeom>
        </p:spPr>
      </p:pic>
      <p:sp>
        <p:nvSpPr>
          <p:cNvPr id="22"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A72273-684E-4DFF-A9F7-0A5D6D351A39}"/>
              </a:ext>
            </a:extLst>
          </p:cNvPr>
          <p:cNvSpPr>
            <a:spLocks noGrp="1"/>
          </p:cNvSpPr>
          <p:nvPr>
            <p:ph idx="1"/>
          </p:nvPr>
        </p:nvSpPr>
        <p:spPr>
          <a:xfrm>
            <a:off x="5080216" y="3351276"/>
            <a:ext cx="6272784" cy="2825686"/>
          </a:xfrm>
        </p:spPr>
        <p:txBody>
          <a:bodyPr>
            <a:normAutofit/>
          </a:bodyPr>
          <a:lstStyle/>
          <a:p>
            <a:r>
              <a:rPr lang="en-US" sz="1800" dirty="0"/>
              <a:t>Who is developing the bot? (Per environment users)</a:t>
            </a:r>
          </a:p>
          <a:p>
            <a:r>
              <a:rPr lang="en-US" sz="1800" dirty="0"/>
              <a:t>How is the bot identifying users? (Identity provider configuration)</a:t>
            </a:r>
          </a:p>
          <a:p>
            <a:r>
              <a:rPr lang="en-US" sz="1800" dirty="0"/>
              <a:t>When is the bot identifying users? (Sign in at conversation start/at a point in conversation/SSO)</a:t>
            </a:r>
          </a:p>
          <a:p>
            <a:r>
              <a:rPr lang="en-US" sz="1800" dirty="0"/>
              <a:t>Does the bot need securing on its host channel? (Web channel security)</a:t>
            </a:r>
          </a:p>
        </p:txBody>
      </p:sp>
    </p:spTree>
    <p:extLst>
      <p:ext uri="{BB962C8B-B14F-4D97-AF65-F5344CB8AC3E}">
        <p14:creationId xmlns:p14="http://schemas.microsoft.com/office/powerpoint/2010/main" val="23836724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600"/>
              <a:t>Center of Excellence Starter Kit</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Placeholder 6">
            <a:extLst>
              <a:ext uri="{FF2B5EF4-FFF2-40B4-BE49-F238E27FC236}">
                <a16:creationId xmlns:a16="http://schemas.microsoft.com/office/drawing/2014/main" id="{E3900D64-E700-4043-81B9-0F07E45074B1}"/>
              </a:ext>
            </a:extLst>
          </p:cNvPr>
          <p:cNvSpPr txBox="1">
            <a:spLocks/>
          </p:cNvSpPr>
          <p:nvPr/>
        </p:nvSpPr>
        <p:spPr>
          <a:xfrm>
            <a:off x="841248" y="2252870"/>
            <a:ext cx="3412219" cy="3560251"/>
          </a:xfrm>
          <a:prstGeom prst="rect">
            <a:avLst/>
          </a:prstGeom>
        </p:spPr>
        <p:txBody>
          <a:bodyPr vert="horz" lIns="91440" tIns="45720" rIns="91440" bIns="45720" rtlCol="0">
            <a:norm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228600" defTabSz="914400" fontAlgn="auto">
              <a:spcBef>
                <a:spcPts val="1200"/>
              </a:spcBef>
              <a:spcAft>
                <a:spcPts val="1200"/>
              </a:spcAft>
              <a:buClrTx/>
              <a:buSzPct val="90000"/>
              <a:buFont typeface="Arial" panose="020B0604020202020204" pitchFamily="34" charset="0"/>
              <a:buChar char="•"/>
              <a:tabLst/>
              <a:defRPr/>
            </a:pPr>
            <a:r>
              <a:rPr kumimoji="0" lang="en-US" sz="1400" b="1" i="0" u="none" strike="noStrike" cap="none" spc="-49" normalizeH="0" baseline="0" noProof="0" dirty="0">
                <a:ln>
                  <a:noFill/>
                </a:ln>
                <a:effectLst/>
                <a:uLnTx/>
                <a:uFillTx/>
                <a:latin typeface="+mn-lt"/>
              </a:rPr>
              <a:t>Existing offering:</a:t>
            </a:r>
            <a:br>
              <a:rPr kumimoji="0" lang="en-US" sz="1400" b="0" i="0" u="none" strike="noStrike" cap="none" spc="-49" normalizeH="0" baseline="0" noProof="0" dirty="0">
                <a:ln>
                  <a:noFill/>
                </a:ln>
                <a:effectLst/>
                <a:uLnTx/>
                <a:uFillTx/>
                <a:latin typeface="+mn-lt"/>
              </a:rPr>
            </a:br>
            <a:r>
              <a:rPr kumimoji="0" lang="en-US" sz="1400" b="0" i="0" u="none" strike="noStrike" cap="none" spc="-49" normalizeH="0" baseline="0" noProof="0" dirty="0">
                <a:ln>
                  <a:noFill/>
                </a:ln>
                <a:effectLst/>
                <a:uLnTx/>
                <a:uFillTx/>
                <a:latin typeface="+mn-lt"/>
              </a:rPr>
              <a:t>Admin Centre capabilities</a:t>
            </a:r>
            <a:br>
              <a:rPr kumimoji="0" lang="en-US" sz="1400" b="0" i="0" u="none" strike="noStrike" cap="none" spc="-49" normalizeH="0" baseline="0" noProof="0" dirty="0">
                <a:ln>
                  <a:noFill/>
                </a:ln>
                <a:effectLst/>
                <a:uLnTx/>
                <a:uFillTx/>
                <a:latin typeface="+mn-lt"/>
              </a:rPr>
            </a:br>
            <a:r>
              <a:rPr kumimoji="0" lang="en-US" sz="1400" b="0" i="0" u="none" strike="noStrike" cap="none" spc="-49" normalizeH="0" baseline="0" noProof="0" dirty="0">
                <a:ln>
                  <a:noFill/>
                </a:ln>
                <a:effectLst/>
                <a:uLnTx/>
                <a:uFillTx/>
                <a:latin typeface="+mn-lt"/>
              </a:rPr>
              <a:t>Extensibility via Connectors</a:t>
            </a:r>
            <a:br>
              <a:rPr kumimoji="0" lang="en-US" sz="1400" b="0" i="0" u="none" strike="noStrike" cap="none" spc="-49" normalizeH="0" baseline="0" noProof="0" dirty="0">
                <a:ln>
                  <a:noFill/>
                </a:ln>
                <a:effectLst/>
                <a:uLnTx/>
                <a:uFillTx/>
                <a:latin typeface="+mn-lt"/>
              </a:rPr>
            </a:br>
            <a:endParaRPr kumimoji="0" lang="en-US" sz="1400" b="0" i="0" u="none" strike="noStrike" cap="none" spc="-49" normalizeH="0" baseline="0" noProof="0" dirty="0">
              <a:ln>
                <a:noFill/>
              </a:ln>
              <a:effectLst/>
              <a:uLnTx/>
              <a:uFillTx/>
              <a:latin typeface="+mn-lt"/>
            </a:endParaRPr>
          </a:p>
          <a:p>
            <a:pPr marL="0" marR="0" lvl="0" indent="-228600" defTabSz="914400" fontAlgn="auto">
              <a:spcBef>
                <a:spcPts val="1200"/>
              </a:spcBef>
              <a:spcAft>
                <a:spcPts val="1200"/>
              </a:spcAft>
              <a:buClrTx/>
              <a:buSzPct val="90000"/>
              <a:buFont typeface="Arial" panose="020B0604020202020204" pitchFamily="34" charset="0"/>
              <a:buChar char="•"/>
              <a:tabLst/>
              <a:defRPr/>
            </a:pPr>
            <a:r>
              <a:rPr kumimoji="0" lang="en-US" sz="1400" b="1" i="0" u="none" strike="noStrike" cap="none" spc="-49" normalizeH="0" baseline="0" noProof="0" dirty="0">
                <a:ln>
                  <a:noFill/>
                </a:ln>
                <a:effectLst/>
                <a:uLnTx/>
                <a:uFillTx/>
                <a:latin typeface="+mn-lt"/>
              </a:rPr>
              <a:t>Templates:</a:t>
            </a:r>
            <a:br>
              <a:rPr kumimoji="0" lang="en-US" sz="1400" b="0" i="0" u="none" strike="noStrike" cap="none" spc="-49" normalizeH="0" baseline="0" noProof="0" dirty="0">
                <a:ln>
                  <a:noFill/>
                </a:ln>
                <a:effectLst/>
                <a:uLnTx/>
                <a:uFillTx/>
                <a:latin typeface="+mn-lt"/>
              </a:rPr>
            </a:br>
            <a:r>
              <a:rPr kumimoji="0" lang="en-US" sz="1400" b="0" i="0" u="none" strike="noStrike" cap="none" spc="-49" normalizeH="0" baseline="0" noProof="0" dirty="0">
                <a:ln>
                  <a:noFill/>
                </a:ln>
                <a:effectLst/>
                <a:uLnTx/>
                <a:uFillTx/>
                <a:latin typeface="+mn-lt"/>
              </a:rPr>
              <a:t>A templatized implementation of best practices – built on top of the platform</a:t>
            </a:r>
            <a:br>
              <a:rPr kumimoji="0" lang="en-US" sz="1400" b="0" i="0" u="none" strike="noStrike" cap="none" spc="-49" normalizeH="0" baseline="0" noProof="0" dirty="0">
                <a:ln>
                  <a:noFill/>
                </a:ln>
                <a:effectLst/>
                <a:uLnTx/>
                <a:uFillTx/>
                <a:latin typeface="+mn-lt"/>
              </a:rPr>
            </a:br>
            <a:br>
              <a:rPr kumimoji="0" lang="en-US" sz="1400" b="0" i="0" u="none" strike="noStrike" cap="none" spc="-49" normalizeH="0" baseline="0" noProof="0" dirty="0">
                <a:ln>
                  <a:noFill/>
                </a:ln>
                <a:effectLst/>
                <a:uLnTx/>
                <a:uFillTx/>
                <a:latin typeface="+mn-lt"/>
              </a:rPr>
            </a:br>
            <a:br>
              <a:rPr kumimoji="0" lang="en-US" sz="1400" b="0" i="0" u="none" strike="noStrike" cap="none" spc="-49" normalizeH="0" baseline="0" noProof="0" dirty="0">
                <a:ln>
                  <a:noFill/>
                </a:ln>
                <a:effectLst/>
                <a:uLnTx/>
                <a:uFillTx/>
                <a:latin typeface="+mn-lt"/>
              </a:rPr>
            </a:br>
            <a:r>
              <a:rPr kumimoji="0" lang="en-US" sz="1400" b="0" i="0" u="none" strike="noStrike" cap="none" spc="-49" normalizeH="0" baseline="0" noProof="0" dirty="0">
                <a:ln>
                  <a:noFill/>
                </a:ln>
                <a:effectLst/>
                <a:uLnTx/>
                <a:uFillTx/>
                <a:latin typeface="+mn-lt"/>
              </a:rPr>
              <a:t>The </a:t>
            </a:r>
            <a:r>
              <a:rPr kumimoji="0" lang="en-US" sz="1400" b="1" i="0" u="none" strike="noStrike" cap="none" spc="-49" normalizeH="0" baseline="0" noProof="0" dirty="0" err="1">
                <a:ln>
                  <a:noFill/>
                </a:ln>
                <a:effectLst/>
                <a:uLnTx/>
                <a:uFillTx/>
                <a:latin typeface="+mn-lt"/>
              </a:rPr>
              <a:t>CoE</a:t>
            </a:r>
            <a:r>
              <a:rPr kumimoji="0" lang="en-US" sz="1400" b="1" i="0" u="none" strike="noStrike" cap="none" spc="-49" normalizeH="0" baseline="0" noProof="0" dirty="0">
                <a:ln>
                  <a:noFill/>
                </a:ln>
                <a:effectLst/>
                <a:uLnTx/>
                <a:uFillTx/>
                <a:latin typeface="+mn-lt"/>
              </a:rPr>
              <a:t> Starter Kit </a:t>
            </a:r>
            <a:r>
              <a:rPr kumimoji="0" lang="en-US" sz="1400" b="0" i="0" u="none" strike="noStrike" cap="none" spc="-49" normalizeH="0" baseline="0" noProof="0" dirty="0">
                <a:ln>
                  <a:noFill/>
                </a:ln>
                <a:effectLst/>
                <a:uLnTx/>
                <a:uFillTx/>
                <a:latin typeface="+mn-lt"/>
              </a:rPr>
              <a:t>is a collection of components and tools designed to help you get started with developing a strategy for adopting and supporting the Power Platform. </a:t>
            </a:r>
          </a:p>
        </p:txBody>
      </p:sp>
      <p:pic>
        <p:nvPicPr>
          <p:cNvPr id="5" name="Picture 4">
            <a:extLst>
              <a:ext uri="{FF2B5EF4-FFF2-40B4-BE49-F238E27FC236}">
                <a16:creationId xmlns:a16="http://schemas.microsoft.com/office/drawing/2014/main" id="{87C28512-A871-44AA-9B3E-6713896D787D}"/>
              </a:ext>
            </a:extLst>
          </p:cNvPr>
          <p:cNvPicPr>
            <a:picLocks noChangeAspect="1"/>
          </p:cNvPicPr>
          <p:nvPr/>
        </p:nvPicPr>
        <p:blipFill>
          <a:blip r:embed="rId2"/>
          <a:stretch>
            <a:fillRect/>
          </a:stretch>
        </p:blipFill>
        <p:spPr>
          <a:xfrm>
            <a:off x="5120640" y="1581364"/>
            <a:ext cx="6656832" cy="3594688"/>
          </a:xfrm>
          <a:prstGeom prst="rect">
            <a:avLst/>
          </a:prstGeom>
        </p:spPr>
      </p:pic>
      <p:sp>
        <p:nvSpPr>
          <p:cNvPr id="20" name="TextBox 19">
            <a:extLst>
              <a:ext uri="{FF2B5EF4-FFF2-40B4-BE49-F238E27FC236}">
                <a16:creationId xmlns:a16="http://schemas.microsoft.com/office/drawing/2014/main" id="{B8F2CD12-C4A8-4D15-B656-075F6E6AF8B5}"/>
              </a:ext>
            </a:extLst>
          </p:cNvPr>
          <p:cNvSpPr txBox="1"/>
          <p:nvPr/>
        </p:nvSpPr>
        <p:spPr>
          <a:xfrm>
            <a:off x="8575829" y="5760212"/>
            <a:ext cx="3201643" cy="461665"/>
          </a:xfrm>
          <a:prstGeom prst="rect">
            <a:avLst/>
          </a:prstGeom>
          <a:noFill/>
        </p:spPr>
        <p:txBody>
          <a:bodyPr wrap="square">
            <a:spAutoFit/>
          </a:bodyPr>
          <a:lstStyle/>
          <a:p>
            <a:pPr algn="r"/>
            <a:r>
              <a:rPr lang="en-GB" sz="2400" dirty="0">
                <a:hlinkClick r:id="rId3"/>
              </a:rPr>
              <a:t>aka.ms/</a:t>
            </a:r>
            <a:r>
              <a:rPr lang="en-GB" sz="2400" dirty="0" err="1">
                <a:hlinkClick r:id="rId3"/>
              </a:rPr>
              <a:t>coestarterkit</a:t>
            </a:r>
            <a:endParaRPr lang="en-GB" sz="2400" dirty="0"/>
          </a:p>
        </p:txBody>
      </p:sp>
    </p:spTree>
    <p:extLst>
      <p:ext uri="{BB962C8B-B14F-4D97-AF65-F5344CB8AC3E}">
        <p14:creationId xmlns:p14="http://schemas.microsoft.com/office/powerpoint/2010/main" val="172636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585FD-C9C0-4760-96CD-98168417B8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Topic &amp; trigger hygiene</a:t>
            </a:r>
          </a:p>
        </p:txBody>
      </p:sp>
      <p:sp>
        <p:nvSpPr>
          <p:cNvPr id="27"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application&#10;&#10;Description automatically generated">
            <a:extLst>
              <a:ext uri="{FF2B5EF4-FFF2-40B4-BE49-F238E27FC236}">
                <a16:creationId xmlns:a16="http://schemas.microsoft.com/office/drawing/2014/main" id="{A373581D-FC3E-42CB-8294-1D96205C9BA5}"/>
              </a:ext>
            </a:extLst>
          </p:cNvPr>
          <p:cNvPicPr>
            <a:picLocks noChangeAspect="1"/>
          </p:cNvPicPr>
          <p:nvPr/>
        </p:nvPicPr>
        <p:blipFill>
          <a:blip r:embed="rId2"/>
          <a:stretch>
            <a:fillRect/>
          </a:stretch>
        </p:blipFill>
        <p:spPr>
          <a:xfrm>
            <a:off x="4864608" y="1427834"/>
            <a:ext cx="6846363" cy="3851077"/>
          </a:xfrm>
          <a:prstGeom prst="rect">
            <a:avLst/>
          </a:prstGeom>
        </p:spPr>
      </p:pic>
      <p:sp>
        <p:nvSpPr>
          <p:cNvPr id="6" name="Rectangle 5">
            <a:extLst>
              <a:ext uri="{FF2B5EF4-FFF2-40B4-BE49-F238E27FC236}">
                <a16:creationId xmlns:a16="http://schemas.microsoft.com/office/drawing/2014/main" id="{C7174EF0-F7EC-4AA0-97E0-967C899441A5}"/>
              </a:ext>
            </a:extLst>
          </p:cNvPr>
          <p:cNvSpPr/>
          <p:nvPr/>
        </p:nvSpPr>
        <p:spPr>
          <a:xfrm>
            <a:off x="5868140" y="1427834"/>
            <a:ext cx="834501" cy="214002"/>
          </a:xfrm>
          <a:prstGeom prst="rect">
            <a:avLst/>
          </a:prstGeom>
          <a:solidFill>
            <a:srgbClr val="19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38618F1-8270-4A15-9F8D-366414C1AE68}"/>
              </a:ext>
            </a:extLst>
          </p:cNvPr>
          <p:cNvSpPr txBox="1"/>
          <p:nvPr/>
        </p:nvSpPr>
        <p:spPr>
          <a:xfrm>
            <a:off x="477981" y="4785631"/>
            <a:ext cx="4023360" cy="646331"/>
          </a:xfrm>
          <a:prstGeom prst="rect">
            <a:avLst/>
          </a:prstGeom>
          <a:noFill/>
        </p:spPr>
        <p:txBody>
          <a:bodyPr wrap="square" rtlCol="0">
            <a:spAutoFit/>
          </a:bodyPr>
          <a:lstStyle/>
          <a:p>
            <a:r>
              <a:rPr lang="en-US" dirty="0"/>
              <a:t>Regular review of topic triggering, and missing topic coverage is important</a:t>
            </a:r>
          </a:p>
        </p:txBody>
      </p:sp>
    </p:spTree>
    <p:extLst>
      <p:ext uri="{BB962C8B-B14F-4D97-AF65-F5344CB8AC3E}">
        <p14:creationId xmlns:p14="http://schemas.microsoft.com/office/powerpoint/2010/main" val="9012501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p:txBody>
          <a:bodyPr/>
          <a:lstStyle/>
          <a:p>
            <a:r>
              <a:rPr lang="en-US" dirty="0"/>
              <a:t>Understand environments and develop a strategy</a:t>
            </a:r>
          </a:p>
          <a:p>
            <a:r>
              <a:rPr lang="en-US" dirty="0"/>
              <a:t>Automation is best practice for ALM – tooling for Azure DevOps &amp; git hub make this easy to create</a:t>
            </a:r>
          </a:p>
          <a:p>
            <a:r>
              <a:rPr lang="en-US" dirty="0"/>
              <a:t>Consider your change management strategy across environments</a:t>
            </a:r>
          </a:p>
          <a:p>
            <a:r>
              <a:rPr lang="en-US" dirty="0"/>
              <a:t>Ensure you have thought about different security choices</a:t>
            </a:r>
          </a:p>
          <a:p>
            <a:r>
              <a:rPr lang="en-US" dirty="0"/>
              <a:t>Use the </a:t>
            </a:r>
            <a:r>
              <a:rPr lang="en-US" dirty="0" err="1"/>
              <a:t>CoE</a:t>
            </a:r>
            <a:r>
              <a:rPr lang="en-US" dirty="0"/>
              <a:t> starter kit!</a:t>
            </a:r>
          </a:p>
          <a:p>
            <a:endParaRPr lang="en-US" dirty="0"/>
          </a:p>
        </p:txBody>
      </p:sp>
    </p:spTree>
    <p:extLst>
      <p:ext uri="{BB962C8B-B14F-4D97-AF65-F5344CB8AC3E}">
        <p14:creationId xmlns:p14="http://schemas.microsoft.com/office/powerpoint/2010/main" val="35839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393517-704E-42D3-AF59-BEE16308809C}"/>
              </a:ext>
            </a:extLst>
          </p:cNvPr>
          <p:cNvSpPr>
            <a:spLocks noGrp="1"/>
          </p:cNvSpPr>
          <p:nvPr>
            <p:ph type="title"/>
          </p:nvPr>
        </p:nvSpPr>
        <p:spPr/>
        <p:txBody>
          <a:bodyPr/>
          <a:lstStyle/>
          <a:p>
            <a:r>
              <a:rPr lang="en-US"/>
              <a:t>Contents</a:t>
            </a:r>
          </a:p>
        </p:txBody>
      </p:sp>
      <p:sp>
        <p:nvSpPr>
          <p:cNvPr id="9" name="Content Placeholder 8">
            <a:extLst>
              <a:ext uri="{FF2B5EF4-FFF2-40B4-BE49-F238E27FC236}">
                <a16:creationId xmlns:a16="http://schemas.microsoft.com/office/drawing/2014/main" id="{46FE5B11-C0B8-4EE3-B7A6-1C64F3AB7220}"/>
              </a:ext>
            </a:extLst>
          </p:cNvPr>
          <p:cNvSpPr>
            <a:spLocks noGrp="1"/>
          </p:cNvSpPr>
          <p:nvPr>
            <p:ph idx="1"/>
          </p:nvPr>
        </p:nvSpPr>
        <p:spPr/>
        <p:txBody>
          <a:bodyPr/>
          <a:lstStyle/>
          <a:p>
            <a:pPr marL="457200" indent="-457200">
              <a:buFont typeface="+mj-lt"/>
              <a:buAutoNum type="arabicPeriod"/>
            </a:pPr>
            <a:r>
              <a:rPr lang="en-GB" sz="2400" b="0" i="0">
                <a:solidFill>
                  <a:srgbClr val="000000"/>
                </a:solidFill>
                <a:effectLst/>
                <a:latin typeface="Calibri" panose="020F0502020204030204" pitchFamily="34" charset="0"/>
                <a:hlinkClick r:id="rId2" action="ppaction://hlinksldjump"/>
              </a:rPr>
              <a:t>Planning your first bot</a:t>
            </a:r>
            <a:endParaRPr lang="en-GB" sz="2400" b="0" i="0">
              <a:solidFill>
                <a:srgbClr val="000000"/>
              </a:solidFill>
              <a:effectLst/>
              <a:latin typeface="Calibri" panose="020F0502020204030204" pitchFamily="34" charset="0"/>
            </a:endParaRPr>
          </a:p>
          <a:p>
            <a:pPr marL="457200" indent="-457200">
              <a:buFont typeface="+mj-lt"/>
              <a:buAutoNum type="arabicPeriod"/>
            </a:pPr>
            <a:r>
              <a:rPr lang="en-US" sz="2400" b="0" i="0">
                <a:solidFill>
                  <a:srgbClr val="000000"/>
                </a:solidFill>
                <a:effectLst/>
                <a:latin typeface="Calibri" panose="020F0502020204030204" pitchFamily="34" charset="0"/>
                <a:hlinkClick r:id="rId3" action="ppaction://hlinksldjump"/>
              </a:rPr>
              <a:t>Build out your PVA bot</a:t>
            </a:r>
            <a:endParaRPr lang="en-US" sz="2400" b="0" i="0">
              <a:solidFill>
                <a:srgbClr val="000000"/>
              </a:solidFill>
              <a:effectLst/>
              <a:latin typeface="Calibri" panose="020F0502020204030204" pitchFamily="34" charset="0"/>
            </a:endParaRPr>
          </a:p>
          <a:p>
            <a:pPr marL="457200" indent="-457200">
              <a:buFont typeface="+mj-lt"/>
              <a:buAutoNum type="arabicPeriod"/>
            </a:pPr>
            <a:r>
              <a:rPr lang="en-GB" sz="2400">
                <a:solidFill>
                  <a:srgbClr val="000000"/>
                </a:solidFill>
                <a:latin typeface="Calibri" panose="020F0502020204030204" pitchFamily="34" charset="0"/>
                <a:cs typeface="Segoe UI" panose="020B0502040204020203" pitchFamily="34" charset="0"/>
                <a:hlinkClick r:id="rId4" action="ppaction://hlinksldjump"/>
              </a:rPr>
              <a:t>Extend your PVA bot with the Power Platform</a:t>
            </a:r>
            <a:endParaRPr lang="en-GB" sz="2400">
              <a:solidFill>
                <a:srgbClr val="000000"/>
              </a:solidFill>
              <a:latin typeface="Calibri" panose="020F0502020204030204" pitchFamily="34" charset="0"/>
              <a:cs typeface="Segoe UI" panose="020B0502040204020203" pitchFamily="34" charset="0"/>
            </a:endParaRPr>
          </a:p>
          <a:p>
            <a:pPr marL="457200" indent="-457200">
              <a:buFont typeface="+mj-lt"/>
              <a:buAutoNum type="arabicPeriod"/>
            </a:pPr>
            <a:r>
              <a:rPr lang="en-GB" sz="2400">
                <a:latin typeface="Segoe UI" panose="020B0502040204020203" pitchFamily="34" charset="0"/>
                <a:cs typeface="Segoe UI" panose="020B0502040204020203" pitchFamily="34" charset="0"/>
                <a:hlinkClick r:id="rId5" action="ppaction://hlinksldjump"/>
              </a:rPr>
              <a:t>Extend your bot with Azure</a:t>
            </a:r>
            <a:endParaRPr lang="en-GB" sz="2400">
              <a:latin typeface="Segoe UI" panose="020B0502040204020203" pitchFamily="34" charset="0"/>
              <a:cs typeface="Segoe UI" panose="020B0502040204020203" pitchFamily="34" charset="0"/>
            </a:endParaRPr>
          </a:p>
          <a:p>
            <a:pPr marL="457200" indent="-457200">
              <a:buFont typeface="+mj-lt"/>
              <a:buAutoNum type="arabicPeriod"/>
            </a:pPr>
            <a:r>
              <a:rPr lang="en-GB" sz="2400">
                <a:latin typeface="Segoe UI" panose="020B0502040204020203" pitchFamily="34" charset="0"/>
                <a:cs typeface="Segoe UI" panose="020B0502040204020203" pitchFamily="34" charset="0"/>
                <a:hlinkClick r:id="rId6" action="ppaction://hlinksldjump"/>
              </a:rPr>
              <a:t>Advanced topics</a:t>
            </a:r>
            <a:endParaRPr lang="en-GB" sz="2400">
              <a:latin typeface="Segoe UI" panose="020B0502040204020203" pitchFamily="34" charset="0"/>
              <a:cs typeface="Segoe UI" panose="020B0502040204020203" pitchFamily="34" charset="0"/>
            </a:endParaRPr>
          </a:p>
          <a:p>
            <a:pPr marL="457200" indent="-457200">
              <a:buFont typeface="+mj-lt"/>
              <a:buAutoNum type="arabicPeriod"/>
            </a:pPr>
            <a:r>
              <a:rPr lang="en-GB" sz="2400">
                <a:latin typeface="Segoe UI" panose="020B0502040204020203" pitchFamily="34" charset="0"/>
                <a:cs typeface="Segoe UI" panose="020B0502040204020203" pitchFamily="34" charset="0"/>
                <a:hlinkClick r:id="rId7" action="ppaction://hlinksldjump"/>
              </a:rPr>
              <a:t>Governance</a:t>
            </a:r>
            <a:endParaRPr lang="en-GB" sz="2400">
              <a:latin typeface="Segoe UI" panose="020B0502040204020203" pitchFamily="34" charset="0"/>
              <a:cs typeface="Segoe UI" panose="020B0502040204020203" pitchFamily="34" charset="0"/>
            </a:endParaRPr>
          </a:p>
          <a:p>
            <a:pPr marL="457200" indent="-457200">
              <a:buFont typeface="+mj-lt"/>
              <a:buAutoNum type="arabicPeriod"/>
            </a:pPr>
            <a:endParaRPr lang="en-GB" sz="2400">
              <a:latin typeface="Segoe UI" panose="020B0502040204020203" pitchFamily="34" charset="0"/>
              <a:cs typeface="Segoe UI" panose="020B0502040204020203" pitchFamily="34" charset="0"/>
            </a:endParaRPr>
          </a:p>
          <a:p>
            <a:pPr marL="457200" indent="-457200">
              <a:buFont typeface="+mj-lt"/>
              <a:buAutoNum type="arabicPeriod"/>
            </a:pPr>
            <a:endParaRPr lang="en-GB" sz="2400">
              <a:latin typeface="Segoe UI" panose="020B0502040204020203" pitchFamily="34" charset="0"/>
              <a:cs typeface="Segoe UI" panose="020B0502040204020203" pitchFamily="34" charset="0"/>
            </a:endParaRPr>
          </a:p>
          <a:p>
            <a:pPr marL="457200" indent="-457200">
              <a:buFont typeface="+mj-lt"/>
              <a:buAutoNum type="arabicPeriod"/>
            </a:pPr>
            <a:endParaRPr lang="en-US" sz="2400" b="0" i="0">
              <a:solidFill>
                <a:srgbClr val="000000"/>
              </a:solidFill>
              <a:effectLst/>
              <a:latin typeface="Calibri" panose="020F0502020204030204" pitchFamily="34" charset="0"/>
            </a:endParaRPr>
          </a:p>
          <a:p>
            <a:pPr marL="457200" indent="-457200">
              <a:buFont typeface="+mj-lt"/>
              <a:buAutoNum type="arabicPeriod"/>
            </a:pPr>
            <a:endParaRPr lang="en-US" sz="2400" b="0" i="0">
              <a:solidFill>
                <a:srgbClr val="000000"/>
              </a:solidFill>
              <a:effectLst/>
              <a:latin typeface="Calibri" panose="020F0502020204030204" pitchFamily="34" charset="0"/>
            </a:endParaRPr>
          </a:p>
          <a:p>
            <a:pPr marL="457200" indent="-457200">
              <a:buFont typeface="+mj-lt"/>
              <a:buAutoNum type="arabicPeriod"/>
            </a:pPr>
            <a:endParaRPr lang="en-GB" sz="2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0207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8540-A254-4DC5-9805-6C778DE75F68}"/>
              </a:ext>
            </a:extLst>
          </p:cNvPr>
          <p:cNvSpPr>
            <a:spLocks noGrp="1"/>
          </p:cNvSpPr>
          <p:nvPr>
            <p:ph type="title"/>
          </p:nvPr>
        </p:nvSpPr>
        <p:spPr/>
        <p:txBody>
          <a:bodyPr/>
          <a:lstStyle/>
          <a:p>
            <a:r>
              <a:rPr lang="en-US"/>
              <a:t>Planning your first PVA Bot</a:t>
            </a:r>
          </a:p>
        </p:txBody>
      </p:sp>
      <p:sp>
        <p:nvSpPr>
          <p:cNvPr id="3" name="Content Placeholder 2">
            <a:extLst>
              <a:ext uri="{FF2B5EF4-FFF2-40B4-BE49-F238E27FC236}">
                <a16:creationId xmlns:a16="http://schemas.microsoft.com/office/drawing/2014/main" id="{8C039C8D-B797-402B-85A6-FE773C101953}"/>
              </a:ext>
            </a:extLst>
          </p:cNvPr>
          <p:cNvSpPr>
            <a:spLocks noGrp="1"/>
          </p:cNvSpPr>
          <p:nvPr>
            <p:ph idx="1"/>
          </p:nvPr>
        </p:nvSpPr>
        <p:spPr/>
        <p:txBody>
          <a:bodyPr/>
          <a:lstStyle/>
          <a:p>
            <a:r>
              <a:rPr lang="en-US"/>
              <a:t>Audience</a:t>
            </a:r>
          </a:p>
          <a:p>
            <a:r>
              <a:rPr lang="en-US"/>
              <a:t>Interactivity</a:t>
            </a:r>
          </a:p>
          <a:p>
            <a:r>
              <a:rPr lang="en-US"/>
              <a:t>Development approach</a:t>
            </a:r>
          </a:p>
          <a:p>
            <a:r>
              <a:rPr lang="en-US"/>
              <a:t>Non-functional requirements</a:t>
            </a:r>
          </a:p>
          <a:p>
            <a:endParaRPr lang="en-US"/>
          </a:p>
          <a:p>
            <a:pPr lvl="1"/>
            <a:endParaRPr lang="en-US"/>
          </a:p>
        </p:txBody>
      </p:sp>
    </p:spTree>
    <p:extLst>
      <p:ext uri="{BB962C8B-B14F-4D97-AF65-F5344CB8AC3E}">
        <p14:creationId xmlns:p14="http://schemas.microsoft.com/office/powerpoint/2010/main" val="239744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CA8540-A254-4DC5-9805-6C778DE75F68}"/>
              </a:ext>
            </a:extLst>
          </p:cNvPr>
          <p:cNvSpPr>
            <a:spLocks noGrp="1"/>
          </p:cNvSpPr>
          <p:nvPr>
            <p:ph type="title"/>
          </p:nvPr>
        </p:nvSpPr>
        <p:spPr/>
        <p:txBody>
          <a:bodyPr/>
          <a:lstStyle/>
          <a:p>
            <a:r>
              <a:rPr lang="en-US"/>
              <a:t>Audience</a:t>
            </a:r>
          </a:p>
        </p:txBody>
      </p:sp>
      <p:graphicFrame>
        <p:nvGraphicFramePr>
          <p:cNvPr id="9" name="Content Placeholder 8">
            <a:extLst>
              <a:ext uri="{FF2B5EF4-FFF2-40B4-BE49-F238E27FC236}">
                <a16:creationId xmlns:a16="http://schemas.microsoft.com/office/drawing/2014/main" id="{E0269261-750F-4B6B-AF18-49C11C3722A2}"/>
              </a:ext>
            </a:extLst>
          </p:cNvPr>
          <p:cNvGraphicFramePr>
            <a:graphicFrameLocks noGrp="1"/>
          </p:cNvGraphicFramePr>
          <p:nvPr>
            <p:ph idx="1"/>
            <p:extLst>
              <p:ext uri="{D42A27DB-BD31-4B8C-83A1-F6EECF244321}">
                <p14:modId xmlns:p14="http://schemas.microsoft.com/office/powerpoint/2010/main" val="2760778990"/>
              </p:ext>
            </p:extLst>
          </p:nvPr>
        </p:nvGraphicFramePr>
        <p:xfrm>
          <a:off x="1116013" y="2478088"/>
          <a:ext cx="10167937" cy="3694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134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CA8540-A254-4DC5-9805-6C778DE75F68}"/>
              </a:ext>
            </a:extLst>
          </p:cNvPr>
          <p:cNvSpPr>
            <a:spLocks noGrp="1"/>
          </p:cNvSpPr>
          <p:nvPr>
            <p:ph type="title"/>
          </p:nvPr>
        </p:nvSpPr>
        <p:spPr>
          <a:xfrm>
            <a:off x="621792" y="1161288"/>
            <a:ext cx="3602736" cy="4526280"/>
          </a:xfrm>
        </p:spPr>
        <p:txBody>
          <a:bodyPr>
            <a:normAutofit/>
          </a:bodyPr>
          <a:lstStyle/>
          <a:p>
            <a:r>
              <a:rPr lang="en-US"/>
              <a:t>Interactivity</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F10F993-6461-4D89-BAE1-F7977A9AEDB5}"/>
              </a:ext>
            </a:extLst>
          </p:cNvPr>
          <p:cNvGraphicFramePr>
            <a:graphicFrameLocks noGrp="1"/>
          </p:cNvGraphicFramePr>
          <p:nvPr>
            <p:ph idx="1"/>
            <p:extLst>
              <p:ext uri="{D42A27DB-BD31-4B8C-83A1-F6EECF244321}">
                <p14:modId xmlns:p14="http://schemas.microsoft.com/office/powerpoint/2010/main" val="1972645740"/>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76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A8540-A254-4DC5-9805-6C778DE75F68}"/>
              </a:ext>
            </a:extLst>
          </p:cNvPr>
          <p:cNvSpPr>
            <a:spLocks noGrp="1"/>
          </p:cNvSpPr>
          <p:nvPr>
            <p:ph type="title"/>
          </p:nvPr>
        </p:nvSpPr>
        <p:spPr>
          <a:xfrm>
            <a:off x="659234" y="957447"/>
            <a:ext cx="3383280" cy="4943105"/>
          </a:xfrm>
        </p:spPr>
        <p:txBody>
          <a:bodyPr anchor="ctr">
            <a:normAutofit/>
          </a:bodyPr>
          <a:lstStyle/>
          <a:p>
            <a:r>
              <a:rPr lang="en-US"/>
              <a:t>Non-functional requirements</a:t>
            </a:r>
          </a:p>
        </p:txBody>
      </p:sp>
      <p:sp>
        <p:nvSpPr>
          <p:cNvPr id="20" name="Rectangle 19">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6FCD7FD-0107-4D5C-BF19-83F5AB9390A0}"/>
              </a:ext>
            </a:extLst>
          </p:cNvPr>
          <p:cNvGraphicFramePr>
            <a:graphicFrameLocks noGrp="1"/>
          </p:cNvGraphicFramePr>
          <p:nvPr>
            <p:ph idx="1"/>
            <p:extLst>
              <p:ext uri="{D42A27DB-BD31-4B8C-83A1-F6EECF244321}">
                <p14:modId xmlns:p14="http://schemas.microsoft.com/office/powerpoint/2010/main" val="3637705013"/>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052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8540-A254-4DC5-9805-6C778DE75F68}"/>
              </a:ext>
            </a:extLst>
          </p:cNvPr>
          <p:cNvSpPr>
            <a:spLocks noGrp="1"/>
          </p:cNvSpPr>
          <p:nvPr>
            <p:ph type="title"/>
          </p:nvPr>
        </p:nvSpPr>
        <p:spPr/>
        <p:txBody>
          <a:bodyPr/>
          <a:lstStyle/>
          <a:p>
            <a:r>
              <a:rPr lang="en-US"/>
              <a:t>Fusion teams with PVA</a:t>
            </a:r>
          </a:p>
        </p:txBody>
      </p:sp>
      <p:grpSp>
        <p:nvGrpSpPr>
          <p:cNvPr id="4" name="Group 3">
            <a:extLst>
              <a:ext uri="{FF2B5EF4-FFF2-40B4-BE49-F238E27FC236}">
                <a16:creationId xmlns:a16="http://schemas.microsoft.com/office/drawing/2014/main" id="{DBA2A46D-3613-4350-BDCC-87AAD424635F}"/>
              </a:ext>
            </a:extLst>
          </p:cNvPr>
          <p:cNvGrpSpPr/>
          <p:nvPr/>
        </p:nvGrpSpPr>
        <p:grpSpPr>
          <a:xfrm>
            <a:off x="-321595" y="1774707"/>
            <a:ext cx="6795304" cy="4168700"/>
            <a:chOff x="-199432" y="1774707"/>
            <a:chExt cx="6795304" cy="4168700"/>
          </a:xfrm>
        </p:grpSpPr>
        <p:sp>
          <p:nvSpPr>
            <p:cNvPr id="5" name="Arrow: Pentagon 4">
              <a:extLst>
                <a:ext uri="{FF2B5EF4-FFF2-40B4-BE49-F238E27FC236}">
                  <a16:creationId xmlns:a16="http://schemas.microsoft.com/office/drawing/2014/main" id="{C4332E50-1C34-4105-94AF-7BFEF7EBBDD2}"/>
                </a:ext>
              </a:extLst>
            </p:cNvPr>
            <p:cNvSpPr/>
            <p:nvPr/>
          </p:nvSpPr>
          <p:spPr bwMode="auto">
            <a:xfrm>
              <a:off x="0" y="1897051"/>
              <a:ext cx="6382671" cy="3915565"/>
            </a:xfrm>
            <a:prstGeom prst="homePlat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6" name="Arrow: Pentagon 5">
              <a:extLst>
                <a:ext uri="{FF2B5EF4-FFF2-40B4-BE49-F238E27FC236}">
                  <a16:creationId xmlns:a16="http://schemas.microsoft.com/office/drawing/2014/main" id="{409A8005-5DC0-4259-ADA9-F4F28CE9B115}"/>
                </a:ext>
              </a:extLst>
            </p:cNvPr>
            <p:cNvSpPr/>
            <p:nvPr/>
          </p:nvSpPr>
          <p:spPr bwMode="auto">
            <a:xfrm>
              <a:off x="-199432" y="1774707"/>
              <a:ext cx="6795304" cy="4168700"/>
            </a:xfrm>
            <a:prstGeom prst="homePlate">
              <a:avLst/>
            </a:prstGeom>
            <a:noFill/>
            <a:ln w="3175">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B6DC20B-C539-491B-96E0-9020FE74470D}"/>
              </a:ext>
            </a:extLst>
          </p:cNvPr>
          <p:cNvGrpSpPr/>
          <p:nvPr/>
        </p:nvGrpSpPr>
        <p:grpSpPr>
          <a:xfrm>
            <a:off x="5432531" y="2786075"/>
            <a:ext cx="6892424" cy="4228284"/>
            <a:chOff x="5432531" y="2786075"/>
            <a:chExt cx="6892424" cy="4228284"/>
          </a:xfrm>
        </p:grpSpPr>
        <p:sp>
          <p:nvSpPr>
            <p:cNvPr id="8" name="Arrow: Pentagon 7">
              <a:extLst>
                <a:ext uri="{FF2B5EF4-FFF2-40B4-BE49-F238E27FC236}">
                  <a16:creationId xmlns:a16="http://schemas.microsoft.com/office/drawing/2014/main" id="{363AA5D2-C1F2-4842-8A73-E02A4D9F666B}"/>
                </a:ext>
              </a:extLst>
            </p:cNvPr>
            <p:cNvSpPr/>
            <p:nvPr/>
          </p:nvSpPr>
          <p:spPr bwMode="auto">
            <a:xfrm rot="10800000">
              <a:off x="5809329" y="2942435"/>
              <a:ext cx="6382671" cy="3915565"/>
            </a:xfrm>
            <a:prstGeom prst="homePlate">
              <a:avLst/>
            </a:prstGeom>
            <a:solidFill>
              <a:schemeClr val="bg1">
                <a:lumMod val="85000"/>
                <a:lumOff val="15000"/>
              </a:schemeClr>
            </a:solid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01E3EC52-5983-4EB2-B1B5-BC85E8DE0BCC}"/>
                </a:ext>
              </a:extLst>
            </p:cNvPr>
            <p:cNvGrpSpPr/>
            <p:nvPr/>
          </p:nvGrpSpPr>
          <p:grpSpPr>
            <a:xfrm>
              <a:off x="5432531" y="2786075"/>
              <a:ext cx="6892424" cy="4228284"/>
              <a:chOff x="5432531" y="2786075"/>
              <a:chExt cx="6892424" cy="4228284"/>
            </a:xfrm>
          </p:grpSpPr>
          <p:sp>
            <p:nvSpPr>
              <p:cNvPr id="10" name="Arrow: Pentagon 9">
                <a:extLst>
                  <a:ext uri="{FF2B5EF4-FFF2-40B4-BE49-F238E27FC236}">
                    <a16:creationId xmlns:a16="http://schemas.microsoft.com/office/drawing/2014/main" id="{28819D5C-38B6-42B1-91B6-A1FBE2CDFA65}"/>
                  </a:ext>
                </a:extLst>
              </p:cNvPr>
              <p:cNvSpPr/>
              <p:nvPr/>
            </p:nvSpPr>
            <p:spPr bwMode="auto">
              <a:xfrm rot="10800000">
                <a:off x="5687408" y="2942435"/>
                <a:ext cx="6382671" cy="3915565"/>
              </a:xfrm>
              <a:prstGeom prst="homePlate">
                <a:avLst/>
              </a:prstGeom>
              <a:solidFill>
                <a:srgbClr val="EAEAEA"/>
              </a:solid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11" name="Arrow: Pentagon 10">
                <a:extLst>
                  <a:ext uri="{FF2B5EF4-FFF2-40B4-BE49-F238E27FC236}">
                    <a16:creationId xmlns:a16="http://schemas.microsoft.com/office/drawing/2014/main" id="{9C4B512E-B1D8-4868-9F68-0D781D9690FC}"/>
                  </a:ext>
                </a:extLst>
              </p:cNvPr>
              <p:cNvSpPr/>
              <p:nvPr/>
            </p:nvSpPr>
            <p:spPr bwMode="auto">
              <a:xfrm rot="10800000">
                <a:off x="5432531" y="2786075"/>
                <a:ext cx="6892424" cy="4228284"/>
              </a:xfrm>
              <a:prstGeom prst="homePlate">
                <a:avLst/>
              </a:prstGeom>
              <a:noFill/>
              <a:ln w="3175">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sp>
        <p:nvSpPr>
          <p:cNvPr id="12" name="TextBox 11">
            <a:extLst>
              <a:ext uri="{FF2B5EF4-FFF2-40B4-BE49-F238E27FC236}">
                <a16:creationId xmlns:a16="http://schemas.microsoft.com/office/drawing/2014/main" id="{E4B29B49-4B30-4C2A-A183-A4B461683D19}"/>
              </a:ext>
            </a:extLst>
          </p:cNvPr>
          <p:cNvSpPr txBox="1"/>
          <p:nvPr/>
        </p:nvSpPr>
        <p:spPr>
          <a:xfrm>
            <a:off x="584200" y="2033479"/>
            <a:ext cx="928972" cy="369332"/>
          </a:xfrm>
          <a:prstGeom prst="rect">
            <a:avLst/>
          </a:prstGeom>
          <a:noFill/>
        </p:spPr>
        <p:txBody>
          <a:bodyPr wrap="none" lIns="0" tIns="0" rIns="0" bIns="0" rtlCol="0">
            <a:spAutoFit/>
          </a:bodyPr>
          <a:lstStyle/>
          <a:p>
            <a:pPr marR="0" lvl="0" algn="l" defTabSz="1219170" rtl="0" eaLnBrk="1" fontAlgn="auto" latinLnBrk="0" hangingPunct="1">
              <a:lnSpc>
                <a:spcPct val="100000"/>
              </a:lnSpc>
              <a:spcBef>
                <a:spcPts val="0"/>
              </a:spcBef>
              <a:spcAft>
                <a:spcPts val="0"/>
              </a:spcAft>
              <a:buClr>
                <a:srgbClr val="544F40"/>
              </a:buClr>
              <a:buSzTx/>
              <a:buFontTx/>
              <a:buNone/>
              <a:tabLst/>
              <a:defRPr/>
            </a:pPr>
            <a:r>
              <a:rPr kumimoji="0" lang="en-GB" sz="2400" b="0" i="0" u="none" strike="noStrike" kern="1200" cap="none" spc="0" normalizeH="0" baseline="0" noProof="0">
                <a:ln>
                  <a:noFill/>
                </a:ln>
                <a:effectLst/>
                <a:uLnTx/>
                <a:uFillTx/>
                <a:latin typeface="+mj-lt"/>
                <a:ea typeface="+mn-ea"/>
                <a:cs typeface="+mn-cs"/>
              </a:rPr>
              <a:t>PAST…</a:t>
            </a:r>
          </a:p>
        </p:txBody>
      </p:sp>
      <p:grpSp>
        <p:nvGrpSpPr>
          <p:cNvPr id="13" name="Group 12">
            <a:extLst>
              <a:ext uri="{FF2B5EF4-FFF2-40B4-BE49-F238E27FC236}">
                <a16:creationId xmlns:a16="http://schemas.microsoft.com/office/drawing/2014/main" id="{BA1EB040-EC3C-4925-94D3-B83064C974D9}"/>
              </a:ext>
            </a:extLst>
          </p:cNvPr>
          <p:cNvGrpSpPr/>
          <p:nvPr/>
        </p:nvGrpSpPr>
        <p:grpSpPr>
          <a:xfrm>
            <a:off x="575995" y="2497784"/>
            <a:ext cx="3835231" cy="1417676"/>
            <a:chOff x="575995" y="2497784"/>
            <a:chExt cx="3835231" cy="1417676"/>
          </a:xfrm>
        </p:grpSpPr>
        <p:grpSp>
          <p:nvGrpSpPr>
            <p:cNvPr id="14" name="Group 13">
              <a:extLst>
                <a:ext uri="{FF2B5EF4-FFF2-40B4-BE49-F238E27FC236}">
                  <a16:creationId xmlns:a16="http://schemas.microsoft.com/office/drawing/2014/main" id="{6FC72957-B1F8-4F2C-85D4-FC72F0A7D49F}"/>
                </a:ext>
              </a:extLst>
            </p:cNvPr>
            <p:cNvGrpSpPr/>
            <p:nvPr/>
          </p:nvGrpSpPr>
          <p:grpSpPr>
            <a:xfrm>
              <a:off x="854177" y="2497784"/>
              <a:ext cx="3557049" cy="1406299"/>
              <a:chOff x="891737" y="2343375"/>
              <a:chExt cx="3557049" cy="1406299"/>
            </a:xfrm>
          </p:grpSpPr>
          <p:sp>
            <p:nvSpPr>
              <p:cNvPr id="23" name="girl" title="Icon of a young woman">
                <a:extLst>
                  <a:ext uri="{FF2B5EF4-FFF2-40B4-BE49-F238E27FC236}">
                    <a16:creationId xmlns:a16="http://schemas.microsoft.com/office/drawing/2014/main" id="{319499EE-54D0-48E0-985A-EA12878710ED}"/>
                  </a:ext>
                </a:extLst>
              </p:cNvPr>
              <p:cNvSpPr>
                <a:spLocks noChangeAspect="1" noEditPoints="1"/>
              </p:cNvSpPr>
              <p:nvPr/>
            </p:nvSpPr>
            <p:spPr bwMode="auto">
              <a:xfrm>
                <a:off x="891737" y="2834500"/>
                <a:ext cx="705713" cy="83579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sp>
            <p:nvSpPr>
              <p:cNvPr id="24" name="boy" title="Icon of a man">
                <a:extLst>
                  <a:ext uri="{FF2B5EF4-FFF2-40B4-BE49-F238E27FC236}">
                    <a16:creationId xmlns:a16="http://schemas.microsoft.com/office/drawing/2014/main" id="{F0A21976-DFD2-4F7A-A9B3-FCD157B1AD97}"/>
                  </a:ext>
                </a:extLst>
              </p:cNvPr>
              <p:cNvSpPr>
                <a:spLocks noChangeAspect="1" noEditPoints="1"/>
              </p:cNvSpPr>
              <p:nvPr/>
            </p:nvSpPr>
            <p:spPr bwMode="auto">
              <a:xfrm>
                <a:off x="3806647" y="2913875"/>
                <a:ext cx="642139" cy="835799"/>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grpSp>
            <p:nvGrpSpPr>
              <p:cNvPr id="25" name="Group 24">
                <a:extLst>
                  <a:ext uri="{FF2B5EF4-FFF2-40B4-BE49-F238E27FC236}">
                    <a16:creationId xmlns:a16="http://schemas.microsoft.com/office/drawing/2014/main" id="{B7EFC56B-8A2B-4EDC-9981-D54524EB80FE}"/>
                  </a:ext>
                </a:extLst>
              </p:cNvPr>
              <p:cNvGrpSpPr/>
              <p:nvPr/>
            </p:nvGrpSpPr>
            <p:grpSpPr>
              <a:xfrm>
                <a:off x="1625186" y="2343375"/>
                <a:ext cx="1613443" cy="698275"/>
                <a:chOff x="1796636" y="2292575"/>
                <a:chExt cx="1613443" cy="698275"/>
              </a:xfrm>
            </p:grpSpPr>
            <p:sp>
              <p:nvSpPr>
                <p:cNvPr id="29" name="Freeform: Shape 28">
                  <a:extLst>
                    <a:ext uri="{FF2B5EF4-FFF2-40B4-BE49-F238E27FC236}">
                      <a16:creationId xmlns:a16="http://schemas.microsoft.com/office/drawing/2014/main" id="{914F4036-A8AE-4964-925D-83414CDFB4BC}"/>
                    </a:ext>
                  </a:extLst>
                </p:cNvPr>
                <p:cNvSpPr/>
                <p:nvPr/>
              </p:nvSpPr>
              <p:spPr bwMode="auto">
                <a:xfrm>
                  <a:off x="1796636" y="2292575"/>
                  <a:ext cx="1613443" cy="466738"/>
                </a:xfrm>
                <a:custGeom>
                  <a:avLst/>
                  <a:gdLst>
                    <a:gd name="connsiteX0" fmla="*/ 2276627 w 2661601"/>
                    <a:gd name="connsiteY0" fmla="*/ 769950 h 769950"/>
                    <a:gd name="connsiteX1" fmla="*/ 1101725 w 2661601"/>
                    <a:gd name="connsiteY1" fmla="*/ 769950 h 769950"/>
                    <a:gd name="connsiteX2" fmla="*/ 1101725 w 2661601"/>
                    <a:gd name="connsiteY2" fmla="*/ 769949 h 769950"/>
                    <a:gd name="connsiteX3" fmla="*/ 384974 w 2661601"/>
                    <a:gd name="connsiteY3" fmla="*/ 769949 h 769950"/>
                    <a:gd name="connsiteX4" fmla="*/ 0 w 2661601"/>
                    <a:gd name="connsiteY4" fmla="*/ 384974 h 769950"/>
                    <a:gd name="connsiteX5" fmla="*/ 384974 w 2661601"/>
                    <a:gd name="connsiteY5" fmla="*/ 0 h 769950"/>
                    <a:gd name="connsiteX6" fmla="*/ 1255076 w 2661601"/>
                    <a:gd name="connsiteY6" fmla="*/ 0 h 769950"/>
                    <a:gd name="connsiteX7" fmla="*/ 1255076 w 2661601"/>
                    <a:gd name="connsiteY7" fmla="*/ 1 h 769950"/>
                    <a:gd name="connsiteX8" fmla="*/ 2276627 w 2661601"/>
                    <a:gd name="connsiteY8" fmla="*/ 1 h 769950"/>
                    <a:gd name="connsiteX9" fmla="*/ 2661601 w 2661601"/>
                    <a:gd name="connsiteY9" fmla="*/ 384976 h 76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1601" h="769950">
                      <a:moveTo>
                        <a:pt x="2276627" y="769950"/>
                      </a:moveTo>
                      <a:lnTo>
                        <a:pt x="1101725" y="769950"/>
                      </a:lnTo>
                      <a:lnTo>
                        <a:pt x="1101725" y="769949"/>
                      </a:lnTo>
                      <a:lnTo>
                        <a:pt x="384974" y="769949"/>
                      </a:lnTo>
                      <a:lnTo>
                        <a:pt x="0" y="384974"/>
                      </a:lnTo>
                      <a:lnTo>
                        <a:pt x="384974" y="0"/>
                      </a:lnTo>
                      <a:lnTo>
                        <a:pt x="1255076" y="0"/>
                      </a:lnTo>
                      <a:lnTo>
                        <a:pt x="1255076" y="1"/>
                      </a:lnTo>
                      <a:lnTo>
                        <a:pt x="2276627" y="1"/>
                      </a:lnTo>
                      <a:lnTo>
                        <a:pt x="2661601" y="384976"/>
                      </a:lnTo>
                      <a:close/>
                    </a:path>
                  </a:pathLst>
                </a:custGeom>
                <a:solidFill>
                  <a:srgbClr val="FAF9F8">
                    <a:alpha val="11000"/>
                  </a:srgbClr>
                </a:solid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200">
                      <a:solidFill>
                        <a:schemeClr val="tx1"/>
                      </a:solidFill>
                      <a:latin typeface="+mj-lt"/>
                      <a:ea typeface="Segoe UI" pitchFamily="34" charset="0"/>
                      <a:cs typeface="Segoe UI" pitchFamily="34" charset="0"/>
                    </a:rPr>
                    <a:t>I’d like to… </a:t>
                  </a:r>
                  <a:endParaRPr lang="en-US" sz="1200">
                    <a:solidFill>
                      <a:schemeClr val="tx1"/>
                    </a:solidFill>
                    <a:latin typeface="+mj-lt"/>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3A2E8C50-628A-4D9F-A7B3-4409AA61C791}"/>
                    </a:ext>
                  </a:extLst>
                </p:cNvPr>
                <p:cNvSpPr/>
                <p:nvPr/>
              </p:nvSpPr>
              <p:spPr bwMode="auto">
                <a:xfrm>
                  <a:off x="1852613" y="2659856"/>
                  <a:ext cx="435768" cy="142875"/>
                </a:xfrm>
                <a:custGeom>
                  <a:avLst/>
                  <a:gdLst>
                    <a:gd name="connsiteX0" fmla="*/ 435768 w 435768"/>
                    <a:gd name="connsiteY0" fmla="*/ 142875 h 142875"/>
                    <a:gd name="connsiteX1" fmla="*/ 142875 w 435768"/>
                    <a:gd name="connsiteY1" fmla="*/ 142875 h 142875"/>
                    <a:gd name="connsiteX2" fmla="*/ 0 w 435768"/>
                    <a:gd name="connsiteY2" fmla="*/ 0 h 142875"/>
                  </a:gdLst>
                  <a:ahLst/>
                  <a:cxnLst>
                    <a:cxn ang="0">
                      <a:pos x="connsiteX0" y="connsiteY0"/>
                    </a:cxn>
                    <a:cxn ang="0">
                      <a:pos x="connsiteX1" y="connsiteY1"/>
                    </a:cxn>
                    <a:cxn ang="0">
                      <a:pos x="connsiteX2" y="connsiteY2"/>
                    </a:cxn>
                  </a:cxnLst>
                  <a:rect l="l" t="t" r="r" b="b"/>
                  <a:pathLst>
                    <a:path w="435768" h="142875">
                      <a:moveTo>
                        <a:pt x="435768" y="142875"/>
                      </a:moveTo>
                      <a:lnTo>
                        <a:pt x="142875" y="142875"/>
                      </a:lnTo>
                      <a:lnTo>
                        <a:pt x="0" y="0"/>
                      </a:lnTo>
                    </a:path>
                  </a:pathLst>
                </a:custGeom>
                <a:no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p>
              </p:txBody>
            </p:sp>
            <p:cxnSp>
              <p:nvCxnSpPr>
                <p:cNvPr id="31" name="Straight Connector 30">
                  <a:extLst>
                    <a:ext uri="{FF2B5EF4-FFF2-40B4-BE49-F238E27FC236}">
                      <a16:creationId xmlns:a16="http://schemas.microsoft.com/office/drawing/2014/main" id="{17E46DCD-E91E-4932-B01E-7C06A473E0D5}"/>
                    </a:ext>
                  </a:extLst>
                </p:cNvPr>
                <p:cNvCxnSpPr>
                  <a:cxnSpLocks/>
                </p:cNvCxnSpPr>
                <p:nvPr/>
              </p:nvCxnSpPr>
              <p:spPr>
                <a:xfrm flipH="1">
                  <a:off x="1814513" y="2800350"/>
                  <a:ext cx="188120" cy="190500"/>
                </a:xfrm>
                <a:prstGeom prst="line">
                  <a:avLst/>
                </a:prstGeom>
                <a:ln>
                  <a:solidFill>
                    <a:srgbClr val="0A546A"/>
                  </a:solidFill>
                </a:ln>
              </p:spPr>
              <p:style>
                <a:lnRef idx="1">
                  <a:schemeClr val="accent1"/>
                </a:lnRef>
                <a:fillRef idx="0">
                  <a:schemeClr val="accent1"/>
                </a:fillRef>
                <a:effectRef idx="0">
                  <a:schemeClr val="accent1"/>
                </a:effectRef>
                <a:fontRef idx="minor">
                  <a:schemeClr val="tx1"/>
                </a:fontRef>
              </p:style>
            </p:cxnSp>
          </p:grpSp>
          <p:sp>
            <p:nvSpPr>
              <p:cNvPr id="26" name="Freeform: Shape 25">
                <a:extLst>
                  <a:ext uri="{FF2B5EF4-FFF2-40B4-BE49-F238E27FC236}">
                    <a16:creationId xmlns:a16="http://schemas.microsoft.com/office/drawing/2014/main" id="{7019D8AA-4269-4469-824A-2171FFF087E8}"/>
                  </a:ext>
                </a:extLst>
              </p:cNvPr>
              <p:cNvSpPr/>
              <p:nvPr/>
            </p:nvSpPr>
            <p:spPr bwMode="auto">
              <a:xfrm flipH="1">
                <a:off x="2268129" y="2505300"/>
                <a:ext cx="1503900" cy="466738"/>
              </a:xfrm>
              <a:custGeom>
                <a:avLst/>
                <a:gdLst>
                  <a:gd name="connsiteX0" fmla="*/ 540360 w 1503900"/>
                  <a:gd name="connsiteY0" fmla="*/ 0 h 466738"/>
                  <a:gd name="connsiteX1" fmla="*/ 233369 w 1503900"/>
                  <a:gd name="connsiteY1" fmla="*/ 0 h 466738"/>
                  <a:gd name="connsiteX2" fmla="*/ 0 w 1503900"/>
                  <a:gd name="connsiteY2" fmla="*/ 233369 h 466738"/>
                  <a:gd name="connsiteX3" fmla="*/ 233369 w 1503900"/>
                  <a:gd name="connsiteY3" fmla="*/ 466738 h 466738"/>
                  <a:gd name="connsiteX4" fmla="*/ 667858 w 1503900"/>
                  <a:gd name="connsiteY4" fmla="*/ 466738 h 466738"/>
                  <a:gd name="connsiteX5" fmla="*/ 667858 w 1503900"/>
                  <a:gd name="connsiteY5" fmla="*/ 466738 h 466738"/>
                  <a:gd name="connsiteX6" fmla="*/ 1380075 w 1503900"/>
                  <a:gd name="connsiteY6" fmla="*/ 466738 h 466738"/>
                  <a:gd name="connsiteX7" fmla="*/ 1503900 w 1503900"/>
                  <a:gd name="connsiteY7" fmla="*/ 342913 h 466738"/>
                  <a:gd name="connsiteX8" fmla="*/ 1237049 w 1503900"/>
                  <a:gd name="connsiteY8" fmla="*/ 342913 h 466738"/>
                  <a:gd name="connsiteX9" fmla="*/ 1237049 w 1503900"/>
                  <a:gd name="connsiteY9" fmla="*/ 342912 h 466738"/>
                  <a:gd name="connsiteX10" fmla="*/ 735848 w 1503900"/>
                  <a:gd name="connsiteY10" fmla="*/ 342912 h 466738"/>
                  <a:gd name="connsiteX11" fmla="*/ 466648 w 1503900"/>
                  <a:gd name="connsiteY11" fmla="*/ 73712 h 46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900" h="466738">
                    <a:moveTo>
                      <a:pt x="540360" y="0"/>
                    </a:moveTo>
                    <a:lnTo>
                      <a:pt x="233369" y="0"/>
                    </a:lnTo>
                    <a:lnTo>
                      <a:pt x="0" y="233369"/>
                    </a:lnTo>
                    <a:lnTo>
                      <a:pt x="233369" y="466738"/>
                    </a:lnTo>
                    <a:lnTo>
                      <a:pt x="667858" y="466738"/>
                    </a:lnTo>
                    <a:lnTo>
                      <a:pt x="667858" y="466738"/>
                    </a:lnTo>
                    <a:lnTo>
                      <a:pt x="1380075" y="466738"/>
                    </a:lnTo>
                    <a:lnTo>
                      <a:pt x="1503900" y="342913"/>
                    </a:lnTo>
                    <a:lnTo>
                      <a:pt x="1237049" y="342913"/>
                    </a:lnTo>
                    <a:lnTo>
                      <a:pt x="1237049" y="342912"/>
                    </a:lnTo>
                    <a:lnTo>
                      <a:pt x="735848" y="342912"/>
                    </a:lnTo>
                    <a:lnTo>
                      <a:pt x="466648" y="73712"/>
                    </a:lnTo>
                    <a:close/>
                  </a:path>
                </a:pathLst>
              </a:custGeom>
              <a:solidFill>
                <a:srgbClr val="FAF9F8">
                  <a:alpha val="11000"/>
                </a:srgbClr>
              </a:solid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200">
                  <a:solidFill>
                    <a:schemeClr val="tx1"/>
                  </a:soli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4AD7DA8D-6477-43BC-97B0-11FAA5142AB5}"/>
                  </a:ext>
                </a:extLst>
              </p:cNvPr>
              <p:cNvSpPr/>
              <p:nvPr/>
            </p:nvSpPr>
            <p:spPr bwMode="auto">
              <a:xfrm flipH="1">
                <a:off x="3280284" y="2872581"/>
                <a:ext cx="435768" cy="142875"/>
              </a:xfrm>
              <a:custGeom>
                <a:avLst/>
                <a:gdLst>
                  <a:gd name="connsiteX0" fmla="*/ 435768 w 435768"/>
                  <a:gd name="connsiteY0" fmla="*/ 142875 h 142875"/>
                  <a:gd name="connsiteX1" fmla="*/ 142875 w 435768"/>
                  <a:gd name="connsiteY1" fmla="*/ 142875 h 142875"/>
                  <a:gd name="connsiteX2" fmla="*/ 0 w 435768"/>
                  <a:gd name="connsiteY2" fmla="*/ 0 h 142875"/>
                </a:gdLst>
                <a:ahLst/>
                <a:cxnLst>
                  <a:cxn ang="0">
                    <a:pos x="connsiteX0" y="connsiteY0"/>
                  </a:cxn>
                  <a:cxn ang="0">
                    <a:pos x="connsiteX1" y="connsiteY1"/>
                  </a:cxn>
                  <a:cxn ang="0">
                    <a:pos x="connsiteX2" y="connsiteY2"/>
                  </a:cxn>
                </a:cxnLst>
                <a:rect l="l" t="t" r="r" b="b"/>
                <a:pathLst>
                  <a:path w="435768" h="142875">
                    <a:moveTo>
                      <a:pt x="435768" y="142875"/>
                    </a:moveTo>
                    <a:lnTo>
                      <a:pt x="142875" y="142875"/>
                    </a:lnTo>
                    <a:lnTo>
                      <a:pt x="0" y="0"/>
                    </a:lnTo>
                  </a:path>
                </a:pathLst>
              </a:custGeom>
              <a:no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p>
            </p:txBody>
          </p:sp>
          <p:cxnSp>
            <p:nvCxnSpPr>
              <p:cNvPr id="28" name="Straight Connector 27">
                <a:extLst>
                  <a:ext uri="{FF2B5EF4-FFF2-40B4-BE49-F238E27FC236}">
                    <a16:creationId xmlns:a16="http://schemas.microsoft.com/office/drawing/2014/main" id="{28881A04-0C16-4A80-81D7-A6FA0CF4D89D}"/>
                  </a:ext>
                </a:extLst>
              </p:cNvPr>
              <p:cNvCxnSpPr>
                <a:cxnSpLocks/>
              </p:cNvCxnSpPr>
              <p:nvPr/>
            </p:nvCxnSpPr>
            <p:spPr>
              <a:xfrm>
                <a:off x="3566032" y="3013075"/>
                <a:ext cx="188120" cy="190500"/>
              </a:xfrm>
              <a:prstGeom prst="line">
                <a:avLst/>
              </a:prstGeom>
              <a:ln>
                <a:solidFill>
                  <a:srgbClr val="0A546A"/>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5EC4E1B-C6D4-49C6-9348-44EF63A92B9A}"/>
                </a:ext>
              </a:extLst>
            </p:cNvPr>
            <p:cNvGrpSpPr/>
            <p:nvPr/>
          </p:nvGrpSpPr>
          <p:grpSpPr>
            <a:xfrm>
              <a:off x="2160225" y="3517900"/>
              <a:ext cx="938577" cy="397560"/>
              <a:chOff x="1712447" y="3676650"/>
              <a:chExt cx="1149716" cy="486994"/>
            </a:xfrm>
          </p:grpSpPr>
          <p:sp>
            <p:nvSpPr>
              <p:cNvPr id="21" name="Clock_E917" title="Icon of a clock">
                <a:extLst>
                  <a:ext uri="{FF2B5EF4-FFF2-40B4-BE49-F238E27FC236}">
                    <a16:creationId xmlns:a16="http://schemas.microsoft.com/office/drawing/2014/main" id="{E7B71636-18FB-406C-8463-BBBA304F7BA6}"/>
                  </a:ext>
                </a:extLst>
              </p:cNvPr>
              <p:cNvSpPr>
                <a:spLocks noChangeAspect="1" noEditPoints="1"/>
              </p:cNvSpPr>
              <p:nvPr/>
            </p:nvSpPr>
            <p:spPr bwMode="auto">
              <a:xfrm>
                <a:off x="1712447" y="3676650"/>
                <a:ext cx="486755" cy="486994"/>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sp>
            <p:nvSpPr>
              <p:cNvPr id="22" name="Money_4" title="Icon of a stack of coins">
                <a:extLst>
                  <a:ext uri="{FF2B5EF4-FFF2-40B4-BE49-F238E27FC236}">
                    <a16:creationId xmlns:a16="http://schemas.microsoft.com/office/drawing/2014/main" id="{B740F7DA-AFD7-4435-8A85-AF4AFBD999E5}"/>
                  </a:ext>
                </a:extLst>
              </p:cNvPr>
              <p:cNvSpPr>
                <a:spLocks noChangeAspect="1" noEditPoints="1"/>
              </p:cNvSpPr>
              <p:nvPr/>
            </p:nvSpPr>
            <p:spPr bwMode="auto">
              <a:xfrm>
                <a:off x="2374379" y="3676650"/>
                <a:ext cx="487784" cy="45316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grpSp>
        <p:grpSp>
          <p:nvGrpSpPr>
            <p:cNvPr id="16" name="Group 15">
              <a:extLst>
                <a:ext uri="{FF2B5EF4-FFF2-40B4-BE49-F238E27FC236}">
                  <a16:creationId xmlns:a16="http://schemas.microsoft.com/office/drawing/2014/main" id="{37D3F62A-8BB1-4FE6-98FE-508F8BD382E0}"/>
                </a:ext>
              </a:extLst>
            </p:cNvPr>
            <p:cNvGrpSpPr/>
            <p:nvPr/>
          </p:nvGrpSpPr>
          <p:grpSpPr>
            <a:xfrm>
              <a:off x="575995" y="2620261"/>
              <a:ext cx="399940" cy="427032"/>
              <a:chOff x="763050" y="2899661"/>
              <a:chExt cx="399940" cy="427032"/>
            </a:xfrm>
          </p:grpSpPr>
          <p:sp>
            <p:nvSpPr>
              <p:cNvPr id="17" name="Freeform: Shape 16">
                <a:extLst>
                  <a:ext uri="{FF2B5EF4-FFF2-40B4-BE49-F238E27FC236}">
                    <a16:creationId xmlns:a16="http://schemas.microsoft.com/office/drawing/2014/main" id="{39D356B3-47A7-46DD-8B08-9488EE828D04}"/>
                  </a:ext>
                </a:extLst>
              </p:cNvPr>
              <p:cNvSpPr/>
              <p:nvPr/>
            </p:nvSpPr>
            <p:spPr>
              <a:xfrm>
                <a:off x="853359" y="3004162"/>
                <a:ext cx="206421" cy="322531"/>
              </a:xfrm>
              <a:custGeom>
                <a:avLst/>
                <a:gdLst>
                  <a:gd name="connsiteX0" fmla="*/ 117845 w 152400"/>
                  <a:gd name="connsiteY0" fmla="*/ 177853 h 238125"/>
                  <a:gd name="connsiteX1" fmla="*/ 117845 w 152400"/>
                  <a:gd name="connsiteY1" fmla="*/ 207380 h 238125"/>
                  <a:gd name="connsiteX2" fmla="*/ 91175 w 152400"/>
                  <a:gd name="connsiteY2" fmla="*/ 234050 h 238125"/>
                  <a:gd name="connsiteX3" fmla="*/ 69268 w 152400"/>
                  <a:gd name="connsiteY3" fmla="*/ 234050 h 238125"/>
                  <a:gd name="connsiteX4" fmla="*/ 42598 w 152400"/>
                  <a:gd name="connsiteY4" fmla="*/ 207380 h 238125"/>
                  <a:gd name="connsiteX5" fmla="*/ 42598 w 152400"/>
                  <a:gd name="connsiteY5" fmla="*/ 178805 h 238125"/>
                  <a:gd name="connsiteX6" fmla="*/ 28310 w 152400"/>
                  <a:gd name="connsiteY6" fmla="*/ 141658 h 238125"/>
                  <a:gd name="connsiteX7" fmla="*/ 27357 w 152400"/>
                  <a:gd name="connsiteY7" fmla="*/ 139753 h 238125"/>
                  <a:gd name="connsiteX8" fmla="*/ 7355 w 152400"/>
                  <a:gd name="connsiteY8" fmla="*/ 81650 h 238125"/>
                  <a:gd name="connsiteX9" fmla="*/ 80698 w 152400"/>
                  <a:gd name="connsiteY9" fmla="*/ 7355 h 238125"/>
                  <a:gd name="connsiteX10" fmla="*/ 154040 w 152400"/>
                  <a:gd name="connsiteY10" fmla="*/ 81650 h 238125"/>
                  <a:gd name="connsiteX11" fmla="*/ 134990 w 152400"/>
                  <a:gd name="connsiteY11" fmla="*/ 138800 h 238125"/>
                  <a:gd name="connsiteX12" fmla="*/ 133085 w 152400"/>
                  <a:gd name="connsiteY12" fmla="*/ 141658 h 238125"/>
                  <a:gd name="connsiteX13" fmla="*/ 117845 w 152400"/>
                  <a:gd name="connsiteY13" fmla="*/ 17785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238125">
                    <a:moveTo>
                      <a:pt x="117845" y="177853"/>
                    </a:moveTo>
                    <a:lnTo>
                      <a:pt x="117845" y="207380"/>
                    </a:lnTo>
                    <a:cubicBezTo>
                      <a:pt x="117845" y="221668"/>
                      <a:pt x="105463" y="234050"/>
                      <a:pt x="91175" y="234050"/>
                    </a:cubicBezTo>
                    <a:lnTo>
                      <a:pt x="69268" y="234050"/>
                    </a:lnTo>
                    <a:cubicBezTo>
                      <a:pt x="54980" y="234050"/>
                      <a:pt x="42598" y="221668"/>
                      <a:pt x="42598" y="207380"/>
                    </a:cubicBezTo>
                    <a:lnTo>
                      <a:pt x="42598" y="178805"/>
                    </a:lnTo>
                    <a:cubicBezTo>
                      <a:pt x="42598" y="178805"/>
                      <a:pt x="35930" y="154040"/>
                      <a:pt x="28310" y="141658"/>
                    </a:cubicBezTo>
                    <a:lnTo>
                      <a:pt x="27357" y="139753"/>
                    </a:lnTo>
                    <a:cubicBezTo>
                      <a:pt x="17832" y="123560"/>
                      <a:pt x="7355" y="104510"/>
                      <a:pt x="7355" y="81650"/>
                    </a:cubicBezTo>
                    <a:cubicBezTo>
                      <a:pt x="7355" y="39740"/>
                      <a:pt x="38788" y="7355"/>
                      <a:pt x="80698" y="7355"/>
                    </a:cubicBezTo>
                    <a:cubicBezTo>
                      <a:pt x="122607" y="7355"/>
                      <a:pt x="154040" y="38788"/>
                      <a:pt x="154040" y="81650"/>
                    </a:cubicBezTo>
                    <a:cubicBezTo>
                      <a:pt x="154040" y="104510"/>
                      <a:pt x="143563" y="122608"/>
                      <a:pt x="134990" y="138800"/>
                    </a:cubicBezTo>
                    <a:lnTo>
                      <a:pt x="133085" y="141658"/>
                    </a:lnTo>
                    <a:cubicBezTo>
                      <a:pt x="125465" y="154040"/>
                      <a:pt x="117845" y="177853"/>
                      <a:pt x="117845" y="177853"/>
                    </a:cubicBez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sp>
            <p:nvSpPr>
              <p:cNvPr id="18" name="Freeform: Shape 17">
                <a:extLst>
                  <a:ext uri="{FF2B5EF4-FFF2-40B4-BE49-F238E27FC236}">
                    <a16:creationId xmlns:a16="http://schemas.microsoft.com/office/drawing/2014/main" id="{7F64730E-7866-4FAA-90B9-EA50E06FDE59}"/>
                  </a:ext>
                </a:extLst>
              </p:cNvPr>
              <p:cNvSpPr/>
              <p:nvPr/>
            </p:nvSpPr>
            <p:spPr>
              <a:xfrm>
                <a:off x="902384" y="3262187"/>
                <a:ext cx="116112" cy="12901"/>
              </a:xfrm>
              <a:custGeom>
                <a:avLst/>
                <a:gdLst>
                  <a:gd name="connsiteX0" fmla="*/ 7355 w 85725"/>
                  <a:gd name="connsiteY0" fmla="*/ 7355 h 9525"/>
                  <a:gd name="connsiteX1" fmla="*/ 78793 w 85725"/>
                  <a:gd name="connsiteY1" fmla="*/ 7355 h 9525"/>
                </a:gdLst>
                <a:ahLst/>
                <a:cxnLst>
                  <a:cxn ang="0">
                    <a:pos x="connsiteX0" y="connsiteY0"/>
                  </a:cxn>
                  <a:cxn ang="0">
                    <a:pos x="connsiteX1" y="connsiteY1"/>
                  </a:cxn>
                </a:cxnLst>
                <a:rect l="l" t="t" r="r" b="b"/>
                <a:pathLst>
                  <a:path w="85725" h="9525">
                    <a:moveTo>
                      <a:pt x="7355" y="7355"/>
                    </a:moveTo>
                    <a:lnTo>
                      <a:pt x="78793" y="7355"/>
                    </a:ln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sp>
            <p:nvSpPr>
              <p:cNvPr id="19" name="Freeform: Shape 18">
                <a:extLst>
                  <a:ext uri="{FF2B5EF4-FFF2-40B4-BE49-F238E27FC236}">
                    <a16:creationId xmlns:a16="http://schemas.microsoft.com/office/drawing/2014/main" id="{8D2977D2-6590-4314-9936-B6F2B759B6B6}"/>
                  </a:ext>
                </a:extLst>
              </p:cNvPr>
              <p:cNvSpPr/>
              <p:nvPr/>
            </p:nvSpPr>
            <p:spPr>
              <a:xfrm>
                <a:off x="910125" y="3286698"/>
                <a:ext cx="103210" cy="12901"/>
              </a:xfrm>
              <a:custGeom>
                <a:avLst/>
                <a:gdLst>
                  <a:gd name="connsiteX0" fmla="*/ 7355 w 76200"/>
                  <a:gd name="connsiteY0" fmla="*/ 7355 h 9525"/>
                  <a:gd name="connsiteX1" fmla="*/ 71173 w 76200"/>
                  <a:gd name="connsiteY1" fmla="*/ 7355 h 9525"/>
                </a:gdLst>
                <a:ahLst/>
                <a:cxnLst>
                  <a:cxn ang="0">
                    <a:pos x="connsiteX0" y="connsiteY0"/>
                  </a:cxn>
                  <a:cxn ang="0">
                    <a:pos x="connsiteX1" y="connsiteY1"/>
                  </a:cxn>
                </a:cxnLst>
                <a:rect l="l" t="t" r="r" b="b"/>
                <a:pathLst>
                  <a:path w="76200" h="9525">
                    <a:moveTo>
                      <a:pt x="7355" y="7355"/>
                    </a:moveTo>
                    <a:lnTo>
                      <a:pt x="71173" y="7355"/>
                    </a:ln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sp>
            <p:nvSpPr>
              <p:cNvPr id="20" name="Freeform: Shape 19">
                <a:extLst>
                  <a:ext uri="{FF2B5EF4-FFF2-40B4-BE49-F238E27FC236}">
                    <a16:creationId xmlns:a16="http://schemas.microsoft.com/office/drawing/2014/main" id="{0AEC339C-3436-4A22-972E-3272873BD1A8}"/>
                  </a:ext>
                </a:extLst>
              </p:cNvPr>
              <p:cNvSpPr/>
              <p:nvPr/>
            </p:nvSpPr>
            <p:spPr>
              <a:xfrm>
                <a:off x="763050" y="2899661"/>
                <a:ext cx="399940" cy="270926"/>
              </a:xfrm>
              <a:custGeom>
                <a:avLst/>
                <a:gdLst>
                  <a:gd name="connsiteX0" fmla="*/ 149278 w 295275"/>
                  <a:gd name="connsiteY0" fmla="*/ 7355 h 200025"/>
                  <a:gd name="connsiteX1" fmla="*/ 149278 w 295275"/>
                  <a:gd name="connsiteY1" fmla="*/ 48313 h 200025"/>
                  <a:gd name="connsiteX2" fmla="*/ 63553 w 295275"/>
                  <a:gd name="connsiteY2" fmla="*/ 34025 h 200025"/>
                  <a:gd name="connsiteX3" fmla="*/ 86413 w 295275"/>
                  <a:gd name="connsiteY3" fmla="*/ 68315 h 200025"/>
                  <a:gd name="connsiteX4" fmla="*/ 47360 w 295275"/>
                  <a:gd name="connsiteY4" fmla="*/ 120703 h 200025"/>
                  <a:gd name="connsiteX5" fmla="*/ 8307 w 295275"/>
                  <a:gd name="connsiteY5" fmla="*/ 107368 h 200025"/>
                  <a:gd name="connsiteX6" fmla="*/ 7355 w 295275"/>
                  <a:gd name="connsiteY6" fmla="*/ 197855 h 200025"/>
                  <a:gd name="connsiteX7" fmla="*/ 46407 w 295275"/>
                  <a:gd name="connsiteY7" fmla="*/ 184520 h 200025"/>
                  <a:gd name="connsiteX8" fmla="*/ 235003 w 295275"/>
                  <a:gd name="connsiteY8" fmla="*/ 34025 h 200025"/>
                  <a:gd name="connsiteX9" fmla="*/ 212143 w 295275"/>
                  <a:gd name="connsiteY9" fmla="*/ 68315 h 200025"/>
                  <a:gd name="connsiteX10" fmla="*/ 289295 w 295275"/>
                  <a:gd name="connsiteY10" fmla="*/ 107368 h 200025"/>
                  <a:gd name="connsiteX11" fmla="*/ 250243 w 295275"/>
                  <a:gd name="connsiteY11" fmla="*/ 120703 h 200025"/>
                  <a:gd name="connsiteX12" fmla="*/ 291200 w 295275"/>
                  <a:gd name="connsiteY12" fmla="*/ 197855 h 200025"/>
                  <a:gd name="connsiteX13" fmla="*/ 252148 w 295275"/>
                  <a:gd name="connsiteY13" fmla="*/ 18452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275" h="200025">
                    <a:moveTo>
                      <a:pt x="149278" y="7355"/>
                    </a:moveTo>
                    <a:lnTo>
                      <a:pt x="149278" y="48313"/>
                    </a:lnTo>
                    <a:moveTo>
                      <a:pt x="63553" y="34025"/>
                    </a:moveTo>
                    <a:lnTo>
                      <a:pt x="86413" y="68315"/>
                    </a:lnTo>
                    <a:moveTo>
                      <a:pt x="47360" y="120703"/>
                    </a:moveTo>
                    <a:lnTo>
                      <a:pt x="8307" y="107368"/>
                    </a:lnTo>
                    <a:moveTo>
                      <a:pt x="7355" y="197855"/>
                    </a:moveTo>
                    <a:lnTo>
                      <a:pt x="46407" y="184520"/>
                    </a:lnTo>
                    <a:moveTo>
                      <a:pt x="235003" y="34025"/>
                    </a:moveTo>
                    <a:lnTo>
                      <a:pt x="212143" y="68315"/>
                    </a:lnTo>
                    <a:moveTo>
                      <a:pt x="289295" y="107368"/>
                    </a:moveTo>
                    <a:lnTo>
                      <a:pt x="250243" y="120703"/>
                    </a:lnTo>
                    <a:moveTo>
                      <a:pt x="291200" y="197855"/>
                    </a:moveTo>
                    <a:lnTo>
                      <a:pt x="252148" y="184520"/>
                    </a:ln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grpSp>
      </p:grpSp>
      <p:grpSp>
        <p:nvGrpSpPr>
          <p:cNvPr id="32" name="Group 31">
            <a:extLst>
              <a:ext uri="{FF2B5EF4-FFF2-40B4-BE49-F238E27FC236}">
                <a16:creationId xmlns:a16="http://schemas.microsoft.com/office/drawing/2014/main" id="{F2F4E4D6-724E-45AB-99A5-FB70143D3917}"/>
              </a:ext>
            </a:extLst>
          </p:cNvPr>
          <p:cNvGrpSpPr/>
          <p:nvPr/>
        </p:nvGrpSpPr>
        <p:grpSpPr>
          <a:xfrm>
            <a:off x="854177" y="4275211"/>
            <a:ext cx="3557049" cy="1431241"/>
            <a:chOff x="854177" y="4275211"/>
            <a:chExt cx="3557049" cy="1431241"/>
          </a:xfrm>
        </p:grpSpPr>
        <p:sp>
          <p:nvSpPr>
            <p:cNvPr id="33" name="girl" title="Icon of a young woman">
              <a:extLst>
                <a:ext uri="{FF2B5EF4-FFF2-40B4-BE49-F238E27FC236}">
                  <a16:creationId xmlns:a16="http://schemas.microsoft.com/office/drawing/2014/main" id="{DF4E2122-083F-4CDB-B173-E3C30D32CB2B}"/>
                </a:ext>
              </a:extLst>
            </p:cNvPr>
            <p:cNvSpPr>
              <a:spLocks noChangeAspect="1" noEditPoints="1"/>
            </p:cNvSpPr>
            <p:nvPr/>
          </p:nvSpPr>
          <p:spPr bwMode="auto">
            <a:xfrm>
              <a:off x="854177" y="4766336"/>
              <a:ext cx="705713" cy="83579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boy" title="Icon of a man">
              <a:extLst>
                <a:ext uri="{FF2B5EF4-FFF2-40B4-BE49-F238E27FC236}">
                  <a16:creationId xmlns:a16="http://schemas.microsoft.com/office/drawing/2014/main" id="{3E108019-A300-443D-A688-B9167D5621EF}"/>
                </a:ext>
              </a:extLst>
            </p:cNvPr>
            <p:cNvSpPr>
              <a:spLocks noChangeAspect="1" noEditPoints="1"/>
            </p:cNvSpPr>
            <p:nvPr/>
          </p:nvSpPr>
          <p:spPr bwMode="auto">
            <a:xfrm>
              <a:off x="3769087" y="4845711"/>
              <a:ext cx="642139" cy="835799"/>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35" name="Group 34">
              <a:extLst>
                <a:ext uri="{FF2B5EF4-FFF2-40B4-BE49-F238E27FC236}">
                  <a16:creationId xmlns:a16="http://schemas.microsoft.com/office/drawing/2014/main" id="{8067FCD7-E5BC-4E4C-AFE3-CF06D9460A8D}"/>
                </a:ext>
              </a:extLst>
            </p:cNvPr>
            <p:cNvGrpSpPr/>
            <p:nvPr/>
          </p:nvGrpSpPr>
          <p:grpSpPr>
            <a:xfrm flipH="1">
              <a:off x="1587626" y="4275211"/>
              <a:ext cx="2146843" cy="860200"/>
              <a:chOff x="1381149" y="4334204"/>
              <a:chExt cx="2146843" cy="860200"/>
            </a:xfrm>
          </p:grpSpPr>
          <p:grpSp>
            <p:nvGrpSpPr>
              <p:cNvPr id="44" name="Group 43">
                <a:extLst>
                  <a:ext uri="{FF2B5EF4-FFF2-40B4-BE49-F238E27FC236}">
                    <a16:creationId xmlns:a16="http://schemas.microsoft.com/office/drawing/2014/main" id="{0F231EE7-63A8-4AF9-A683-5E4E9044CA19}"/>
                  </a:ext>
                </a:extLst>
              </p:cNvPr>
              <p:cNvGrpSpPr/>
              <p:nvPr/>
            </p:nvGrpSpPr>
            <p:grpSpPr>
              <a:xfrm>
                <a:off x="1381149" y="4334204"/>
                <a:ext cx="1613443" cy="698275"/>
                <a:chOff x="1796636" y="2292575"/>
                <a:chExt cx="1613443" cy="698275"/>
              </a:xfrm>
            </p:grpSpPr>
            <p:sp>
              <p:nvSpPr>
                <p:cNvPr id="48" name="Freeform: Shape 47">
                  <a:extLst>
                    <a:ext uri="{FF2B5EF4-FFF2-40B4-BE49-F238E27FC236}">
                      <a16:creationId xmlns:a16="http://schemas.microsoft.com/office/drawing/2014/main" id="{314E9D44-5D3D-49CA-A0FB-2C7E9EFD7001}"/>
                    </a:ext>
                  </a:extLst>
                </p:cNvPr>
                <p:cNvSpPr/>
                <p:nvPr/>
              </p:nvSpPr>
              <p:spPr bwMode="auto">
                <a:xfrm>
                  <a:off x="1796636" y="2292575"/>
                  <a:ext cx="1613443" cy="466738"/>
                </a:xfrm>
                <a:custGeom>
                  <a:avLst/>
                  <a:gdLst>
                    <a:gd name="connsiteX0" fmla="*/ 2276627 w 2661601"/>
                    <a:gd name="connsiteY0" fmla="*/ 769950 h 769950"/>
                    <a:gd name="connsiteX1" fmla="*/ 1101725 w 2661601"/>
                    <a:gd name="connsiteY1" fmla="*/ 769950 h 769950"/>
                    <a:gd name="connsiteX2" fmla="*/ 1101725 w 2661601"/>
                    <a:gd name="connsiteY2" fmla="*/ 769949 h 769950"/>
                    <a:gd name="connsiteX3" fmla="*/ 384974 w 2661601"/>
                    <a:gd name="connsiteY3" fmla="*/ 769949 h 769950"/>
                    <a:gd name="connsiteX4" fmla="*/ 0 w 2661601"/>
                    <a:gd name="connsiteY4" fmla="*/ 384974 h 769950"/>
                    <a:gd name="connsiteX5" fmla="*/ 384974 w 2661601"/>
                    <a:gd name="connsiteY5" fmla="*/ 0 h 769950"/>
                    <a:gd name="connsiteX6" fmla="*/ 1255076 w 2661601"/>
                    <a:gd name="connsiteY6" fmla="*/ 0 h 769950"/>
                    <a:gd name="connsiteX7" fmla="*/ 1255076 w 2661601"/>
                    <a:gd name="connsiteY7" fmla="*/ 1 h 769950"/>
                    <a:gd name="connsiteX8" fmla="*/ 2276627 w 2661601"/>
                    <a:gd name="connsiteY8" fmla="*/ 1 h 769950"/>
                    <a:gd name="connsiteX9" fmla="*/ 2661601 w 2661601"/>
                    <a:gd name="connsiteY9" fmla="*/ 384976 h 76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1601" h="769950">
                      <a:moveTo>
                        <a:pt x="2276627" y="769950"/>
                      </a:moveTo>
                      <a:lnTo>
                        <a:pt x="1101725" y="769950"/>
                      </a:lnTo>
                      <a:lnTo>
                        <a:pt x="1101725" y="769949"/>
                      </a:lnTo>
                      <a:lnTo>
                        <a:pt x="384974" y="769949"/>
                      </a:lnTo>
                      <a:lnTo>
                        <a:pt x="0" y="384974"/>
                      </a:lnTo>
                      <a:lnTo>
                        <a:pt x="384974" y="0"/>
                      </a:lnTo>
                      <a:lnTo>
                        <a:pt x="1255076" y="0"/>
                      </a:lnTo>
                      <a:lnTo>
                        <a:pt x="1255076" y="1"/>
                      </a:lnTo>
                      <a:lnTo>
                        <a:pt x="2276627" y="1"/>
                      </a:lnTo>
                      <a:lnTo>
                        <a:pt x="2661601" y="384976"/>
                      </a:lnTo>
                      <a:close/>
                    </a:path>
                  </a:pathLst>
                </a:custGeom>
                <a:solidFill>
                  <a:srgbClr val="FAF9F8">
                    <a:alpha val="11000"/>
                  </a:srgbClr>
                </a:solid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200">
                      <a:solidFill>
                        <a:schemeClr val="tx1"/>
                      </a:solidFill>
                      <a:latin typeface="+mj-lt"/>
                      <a:ea typeface="Segoe UI" pitchFamily="34" charset="0"/>
                      <a:cs typeface="Segoe UI" pitchFamily="34" charset="0"/>
                    </a:rPr>
                    <a:t>Here you go…</a:t>
                  </a:r>
                </a:p>
              </p:txBody>
            </p:sp>
            <p:sp>
              <p:nvSpPr>
                <p:cNvPr id="49" name="Freeform: Shape 48">
                  <a:extLst>
                    <a:ext uri="{FF2B5EF4-FFF2-40B4-BE49-F238E27FC236}">
                      <a16:creationId xmlns:a16="http://schemas.microsoft.com/office/drawing/2014/main" id="{BE58220A-BDCF-4A69-8206-2617AE48A5F2}"/>
                    </a:ext>
                  </a:extLst>
                </p:cNvPr>
                <p:cNvSpPr/>
                <p:nvPr/>
              </p:nvSpPr>
              <p:spPr bwMode="auto">
                <a:xfrm>
                  <a:off x="1852613" y="2659856"/>
                  <a:ext cx="435768" cy="142875"/>
                </a:xfrm>
                <a:custGeom>
                  <a:avLst/>
                  <a:gdLst>
                    <a:gd name="connsiteX0" fmla="*/ 435768 w 435768"/>
                    <a:gd name="connsiteY0" fmla="*/ 142875 h 142875"/>
                    <a:gd name="connsiteX1" fmla="*/ 142875 w 435768"/>
                    <a:gd name="connsiteY1" fmla="*/ 142875 h 142875"/>
                    <a:gd name="connsiteX2" fmla="*/ 0 w 435768"/>
                    <a:gd name="connsiteY2" fmla="*/ 0 h 142875"/>
                  </a:gdLst>
                  <a:ahLst/>
                  <a:cxnLst>
                    <a:cxn ang="0">
                      <a:pos x="connsiteX0" y="connsiteY0"/>
                    </a:cxn>
                    <a:cxn ang="0">
                      <a:pos x="connsiteX1" y="connsiteY1"/>
                    </a:cxn>
                    <a:cxn ang="0">
                      <a:pos x="connsiteX2" y="connsiteY2"/>
                    </a:cxn>
                  </a:cxnLst>
                  <a:rect l="l" t="t" r="r" b="b"/>
                  <a:pathLst>
                    <a:path w="435768" h="142875">
                      <a:moveTo>
                        <a:pt x="435768" y="142875"/>
                      </a:moveTo>
                      <a:lnTo>
                        <a:pt x="142875" y="142875"/>
                      </a:lnTo>
                      <a:lnTo>
                        <a:pt x="0" y="0"/>
                      </a:lnTo>
                    </a:path>
                  </a:pathLst>
                </a:custGeom>
                <a:no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p>
              </p:txBody>
            </p:sp>
            <p:cxnSp>
              <p:nvCxnSpPr>
                <p:cNvPr id="50" name="Straight Connector 49">
                  <a:extLst>
                    <a:ext uri="{FF2B5EF4-FFF2-40B4-BE49-F238E27FC236}">
                      <a16:creationId xmlns:a16="http://schemas.microsoft.com/office/drawing/2014/main" id="{E1A62D4F-DA43-43EC-AB39-8D92291C7EC6}"/>
                    </a:ext>
                  </a:extLst>
                </p:cNvPr>
                <p:cNvCxnSpPr>
                  <a:cxnSpLocks/>
                </p:cNvCxnSpPr>
                <p:nvPr/>
              </p:nvCxnSpPr>
              <p:spPr>
                <a:xfrm flipH="1">
                  <a:off x="1814513" y="2800350"/>
                  <a:ext cx="188120" cy="190500"/>
                </a:xfrm>
                <a:prstGeom prst="line">
                  <a:avLst/>
                </a:prstGeom>
                <a:ln>
                  <a:solidFill>
                    <a:srgbClr val="0A546A"/>
                  </a:solidFill>
                </a:ln>
              </p:spPr>
              <p:style>
                <a:lnRef idx="1">
                  <a:schemeClr val="accent1"/>
                </a:lnRef>
                <a:fillRef idx="0">
                  <a:schemeClr val="accent1"/>
                </a:fillRef>
                <a:effectRef idx="0">
                  <a:schemeClr val="accent1"/>
                </a:effectRef>
                <a:fontRef idx="minor">
                  <a:schemeClr val="tx1"/>
                </a:fontRef>
              </p:style>
            </p:cxnSp>
          </p:grpSp>
          <p:sp>
            <p:nvSpPr>
              <p:cNvPr id="45" name="Freeform: Shape 44">
                <a:extLst>
                  <a:ext uri="{FF2B5EF4-FFF2-40B4-BE49-F238E27FC236}">
                    <a16:creationId xmlns:a16="http://schemas.microsoft.com/office/drawing/2014/main" id="{55684BDE-A94E-471F-B59E-C1C096E3DF79}"/>
                  </a:ext>
                </a:extLst>
              </p:cNvPr>
              <p:cNvSpPr/>
              <p:nvPr/>
            </p:nvSpPr>
            <p:spPr bwMode="auto">
              <a:xfrm flipH="1">
                <a:off x="2024092" y="4496129"/>
                <a:ext cx="1503900" cy="466738"/>
              </a:xfrm>
              <a:custGeom>
                <a:avLst/>
                <a:gdLst>
                  <a:gd name="connsiteX0" fmla="*/ 540360 w 1503900"/>
                  <a:gd name="connsiteY0" fmla="*/ 0 h 466738"/>
                  <a:gd name="connsiteX1" fmla="*/ 233369 w 1503900"/>
                  <a:gd name="connsiteY1" fmla="*/ 0 h 466738"/>
                  <a:gd name="connsiteX2" fmla="*/ 0 w 1503900"/>
                  <a:gd name="connsiteY2" fmla="*/ 233369 h 466738"/>
                  <a:gd name="connsiteX3" fmla="*/ 233369 w 1503900"/>
                  <a:gd name="connsiteY3" fmla="*/ 466738 h 466738"/>
                  <a:gd name="connsiteX4" fmla="*/ 667858 w 1503900"/>
                  <a:gd name="connsiteY4" fmla="*/ 466738 h 466738"/>
                  <a:gd name="connsiteX5" fmla="*/ 667858 w 1503900"/>
                  <a:gd name="connsiteY5" fmla="*/ 466738 h 466738"/>
                  <a:gd name="connsiteX6" fmla="*/ 1380075 w 1503900"/>
                  <a:gd name="connsiteY6" fmla="*/ 466738 h 466738"/>
                  <a:gd name="connsiteX7" fmla="*/ 1503900 w 1503900"/>
                  <a:gd name="connsiteY7" fmla="*/ 342913 h 466738"/>
                  <a:gd name="connsiteX8" fmla="*/ 1237049 w 1503900"/>
                  <a:gd name="connsiteY8" fmla="*/ 342913 h 466738"/>
                  <a:gd name="connsiteX9" fmla="*/ 1237049 w 1503900"/>
                  <a:gd name="connsiteY9" fmla="*/ 342912 h 466738"/>
                  <a:gd name="connsiteX10" fmla="*/ 735848 w 1503900"/>
                  <a:gd name="connsiteY10" fmla="*/ 342912 h 466738"/>
                  <a:gd name="connsiteX11" fmla="*/ 466648 w 1503900"/>
                  <a:gd name="connsiteY11" fmla="*/ 73712 h 46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900" h="466738">
                    <a:moveTo>
                      <a:pt x="540360" y="0"/>
                    </a:moveTo>
                    <a:lnTo>
                      <a:pt x="233369" y="0"/>
                    </a:lnTo>
                    <a:lnTo>
                      <a:pt x="0" y="233369"/>
                    </a:lnTo>
                    <a:lnTo>
                      <a:pt x="233369" y="466738"/>
                    </a:lnTo>
                    <a:lnTo>
                      <a:pt x="667858" y="466738"/>
                    </a:lnTo>
                    <a:lnTo>
                      <a:pt x="667858" y="466738"/>
                    </a:lnTo>
                    <a:lnTo>
                      <a:pt x="1380075" y="466738"/>
                    </a:lnTo>
                    <a:lnTo>
                      <a:pt x="1503900" y="342913"/>
                    </a:lnTo>
                    <a:lnTo>
                      <a:pt x="1237049" y="342913"/>
                    </a:lnTo>
                    <a:lnTo>
                      <a:pt x="1237049" y="342912"/>
                    </a:lnTo>
                    <a:lnTo>
                      <a:pt x="735848" y="342912"/>
                    </a:lnTo>
                    <a:lnTo>
                      <a:pt x="466648" y="73712"/>
                    </a:lnTo>
                    <a:close/>
                  </a:path>
                </a:pathLst>
              </a:custGeom>
              <a:solidFill>
                <a:srgbClr val="FAF9F8">
                  <a:alpha val="11000"/>
                </a:srgbClr>
              </a:solid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200">
                  <a:solidFill>
                    <a:schemeClr val="tx1"/>
                  </a:soli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BB54462A-C6AD-45A7-9963-A78B3008967A}"/>
                  </a:ext>
                </a:extLst>
              </p:cNvPr>
              <p:cNvSpPr/>
              <p:nvPr/>
            </p:nvSpPr>
            <p:spPr bwMode="auto">
              <a:xfrm flipH="1">
                <a:off x="3036247" y="4863410"/>
                <a:ext cx="435768" cy="142875"/>
              </a:xfrm>
              <a:custGeom>
                <a:avLst/>
                <a:gdLst>
                  <a:gd name="connsiteX0" fmla="*/ 435768 w 435768"/>
                  <a:gd name="connsiteY0" fmla="*/ 142875 h 142875"/>
                  <a:gd name="connsiteX1" fmla="*/ 142875 w 435768"/>
                  <a:gd name="connsiteY1" fmla="*/ 142875 h 142875"/>
                  <a:gd name="connsiteX2" fmla="*/ 0 w 435768"/>
                  <a:gd name="connsiteY2" fmla="*/ 0 h 142875"/>
                </a:gdLst>
                <a:ahLst/>
                <a:cxnLst>
                  <a:cxn ang="0">
                    <a:pos x="connsiteX0" y="connsiteY0"/>
                  </a:cxn>
                  <a:cxn ang="0">
                    <a:pos x="connsiteX1" y="connsiteY1"/>
                  </a:cxn>
                  <a:cxn ang="0">
                    <a:pos x="connsiteX2" y="connsiteY2"/>
                  </a:cxn>
                </a:cxnLst>
                <a:rect l="l" t="t" r="r" b="b"/>
                <a:pathLst>
                  <a:path w="435768" h="142875">
                    <a:moveTo>
                      <a:pt x="435768" y="142875"/>
                    </a:moveTo>
                    <a:lnTo>
                      <a:pt x="142875" y="142875"/>
                    </a:lnTo>
                    <a:lnTo>
                      <a:pt x="0" y="0"/>
                    </a:lnTo>
                  </a:path>
                </a:pathLst>
              </a:custGeom>
              <a:no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p>
            </p:txBody>
          </p:sp>
          <p:cxnSp>
            <p:nvCxnSpPr>
              <p:cNvPr id="47" name="Straight Connector 46">
                <a:extLst>
                  <a:ext uri="{FF2B5EF4-FFF2-40B4-BE49-F238E27FC236}">
                    <a16:creationId xmlns:a16="http://schemas.microsoft.com/office/drawing/2014/main" id="{3509B236-4F84-4498-AF91-C0D25E79A31F}"/>
                  </a:ext>
                </a:extLst>
              </p:cNvPr>
              <p:cNvCxnSpPr>
                <a:cxnSpLocks/>
              </p:cNvCxnSpPr>
              <p:nvPr/>
            </p:nvCxnSpPr>
            <p:spPr>
              <a:xfrm>
                <a:off x="3321995" y="5003904"/>
                <a:ext cx="188120" cy="190500"/>
              </a:xfrm>
              <a:prstGeom prst="line">
                <a:avLst/>
              </a:prstGeom>
              <a:ln>
                <a:solidFill>
                  <a:srgbClr val="0A546A"/>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396A1A1-1CCA-4DD5-AB6E-E42A88E1D05B}"/>
                </a:ext>
              </a:extLst>
            </p:cNvPr>
            <p:cNvGrpSpPr/>
            <p:nvPr/>
          </p:nvGrpSpPr>
          <p:grpSpPr>
            <a:xfrm>
              <a:off x="2356586" y="5027357"/>
              <a:ext cx="577006" cy="679095"/>
              <a:chOff x="2988317" y="5149850"/>
              <a:chExt cx="819800" cy="964845"/>
            </a:xfrm>
          </p:grpSpPr>
          <p:grpSp>
            <p:nvGrpSpPr>
              <p:cNvPr id="37" name="Group 36">
                <a:extLst>
                  <a:ext uri="{FF2B5EF4-FFF2-40B4-BE49-F238E27FC236}">
                    <a16:creationId xmlns:a16="http://schemas.microsoft.com/office/drawing/2014/main" id="{2BF68BB8-2678-4815-80C0-3CB04768EAEC}"/>
                  </a:ext>
                </a:extLst>
              </p:cNvPr>
              <p:cNvGrpSpPr/>
              <p:nvPr/>
            </p:nvGrpSpPr>
            <p:grpSpPr>
              <a:xfrm>
                <a:off x="3187700" y="5149850"/>
                <a:ext cx="473116" cy="518785"/>
                <a:chOff x="6210300" y="1913748"/>
                <a:chExt cx="876300" cy="960887"/>
              </a:xfrm>
            </p:grpSpPr>
            <p:sp>
              <p:nvSpPr>
                <p:cNvPr id="41" name="LightningBolt_E945" title="Icon of a lightning bolt">
                  <a:extLst>
                    <a:ext uri="{FF2B5EF4-FFF2-40B4-BE49-F238E27FC236}">
                      <a16:creationId xmlns:a16="http://schemas.microsoft.com/office/drawing/2014/main" id="{28D8FBC8-537A-4E7D-9CD6-FC65F0B1185E}"/>
                    </a:ext>
                  </a:extLst>
                </p:cNvPr>
                <p:cNvSpPr>
                  <a:spLocks noChangeAspect="1"/>
                </p:cNvSpPr>
                <p:nvPr/>
              </p:nvSpPr>
              <p:spPr bwMode="auto">
                <a:xfrm>
                  <a:off x="6324600" y="1913748"/>
                  <a:ext cx="688575" cy="96088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 name="connsiteX0" fmla="*/ 463 w 10000"/>
                    <a:gd name="connsiteY0" fmla="*/ 10000 h 10000"/>
                    <a:gd name="connsiteX1" fmla="*/ 10000 w 10000"/>
                    <a:gd name="connsiteY1" fmla="*/ 4000 h 10000"/>
                    <a:gd name="connsiteX2" fmla="*/ 5579 w 10000"/>
                    <a:gd name="connsiteY2" fmla="*/ 4000 h 10000"/>
                    <a:gd name="connsiteX3" fmla="*/ 8372 w 10000"/>
                    <a:gd name="connsiteY3" fmla="*/ 0 h 10000"/>
                    <a:gd name="connsiteX4" fmla="*/ 4184 w 10000"/>
                    <a:gd name="connsiteY4" fmla="*/ 0 h 10000"/>
                    <a:gd name="connsiteX5" fmla="*/ 0 w 10000"/>
                    <a:gd name="connsiteY5" fmla="*/ 6000 h 10000"/>
                    <a:gd name="connsiteX6" fmla="*/ 3256 w 10000"/>
                    <a:gd name="connsiteY6" fmla="*/ 6000 h 10000"/>
                    <a:gd name="connsiteX7" fmla="*/ 463 w 10000"/>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463" y="10000"/>
                      </a:moveTo>
                      <a:lnTo>
                        <a:pt x="10000" y="4000"/>
                      </a:lnTo>
                      <a:lnTo>
                        <a:pt x="5579" y="4000"/>
                      </a:lnTo>
                      <a:lnTo>
                        <a:pt x="8372" y="0"/>
                      </a:lnTo>
                      <a:lnTo>
                        <a:pt x="4184" y="0"/>
                      </a:lnTo>
                      <a:lnTo>
                        <a:pt x="0" y="6000"/>
                      </a:lnTo>
                      <a:lnTo>
                        <a:pt x="3256" y="6000"/>
                      </a:lnTo>
                      <a:lnTo>
                        <a:pt x="463" y="10000"/>
                      </a:ln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Arc 41">
                  <a:extLst>
                    <a:ext uri="{FF2B5EF4-FFF2-40B4-BE49-F238E27FC236}">
                      <a16:creationId xmlns:a16="http://schemas.microsoft.com/office/drawing/2014/main" id="{883AE005-5C44-47E9-9001-A865AAB75462}"/>
                    </a:ext>
                  </a:extLst>
                </p:cNvPr>
                <p:cNvSpPr/>
                <p:nvPr/>
              </p:nvSpPr>
              <p:spPr>
                <a:xfrm>
                  <a:off x="6210300" y="1943100"/>
                  <a:ext cx="876300" cy="876300"/>
                </a:xfrm>
                <a:prstGeom prst="arc">
                  <a:avLst>
                    <a:gd name="adj1" fmla="val 18430001"/>
                    <a:gd name="adj2" fmla="val 6205960"/>
                  </a:avLst>
                </a:pr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Arc 42">
                  <a:extLst>
                    <a:ext uri="{FF2B5EF4-FFF2-40B4-BE49-F238E27FC236}">
                      <a16:creationId xmlns:a16="http://schemas.microsoft.com/office/drawing/2014/main" id="{5763DAAD-6109-43B7-8AD2-19AEFFE4EC91}"/>
                    </a:ext>
                  </a:extLst>
                </p:cNvPr>
                <p:cNvSpPr/>
                <p:nvPr/>
              </p:nvSpPr>
              <p:spPr>
                <a:xfrm>
                  <a:off x="6210300" y="1943100"/>
                  <a:ext cx="876300" cy="876300"/>
                </a:xfrm>
                <a:prstGeom prst="arc">
                  <a:avLst>
                    <a:gd name="adj1" fmla="val 8074443"/>
                    <a:gd name="adj2" fmla="val 14936479"/>
                  </a:avLst>
                </a:pr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38" name="Group 37">
                <a:extLst>
                  <a:ext uri="{FF2B5EF4-FFF2-40B4-BE49-F238E27FC236}">
                    <a16:creationId xmlns:a16="http://schemas.microsoft.com/office/drawing/2014/main" id="{D69DEC84-A631-4256-A740-5AF5F9E3547C}"/>
                  </a:ext>
                </a:extLst>
              </p:cNvPr>
              <p:cNvGrpSpPr/>
              <p:nvPr/>
            </p:nvGrpSpPr>
            <p:grpSpPr>
              <a:xfrm>
                <a:off x="2988317" y="5727700"/>
                <a:ext cx="819800" cy="386995"/>
                <a:chOff x="3653460" y="5961473"/>
                <a:chExt cx="351484" cy="165922"/>
              </a:xfrm>
            </p:grpSpPr>
            <p:sp>
              <p:nvSpPr>
                <p:cNvPr id="39" name="Freeform: Shape 38">
                  <a:extLst>
                    <a:ext uri="{FF2B5EF4-FFF2-40B4-BE49-F238E27FC236}">
                      <a16:creationId xmlns:a16="http://schemas.microsoft.com/office/drawing/2014/main" id="{6EF7E97D-17F7-461D-AF2E-7EEB54477461}"/>
                    </a:ext>
                  </a:extLst>
                </p:cNvPr>
                <p:cNvSpPr/>
                <p:nvPr/>
              </p:nvSpPr>
              <p:spPr>
                <a:xfrm>
                  <a:off x="3653460" y="5999377"/>
                  <a:ext cx="46553" cy="128018"/>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Shape 39">
                  <a:extLst>
                    <a:ext uri="{FF2B5EF4-FFF2-40B4-BE49-F238E27FC236}">
                      <a16:creationId xmlns:a16="http://schemas.microsoft.com/office/drawing/2014/main" id="{4FE16F57-84F0-4CBB-B474-BC22500C5111}"/>
                    </a:ext>
                  </a:extLst>
                </p:cNvPr>
                <p:cNvSpPr/>
                <p:nvPr/>
              </p:nvSpPr>
              <p:spPr>
                <a:xfrm>
                  <a:off x="3690714" y="5961473"/>
                  <a:ext cx="314230" cy="151294"/>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sp>
        <p:nvSpPr>
          <p:cNvPr id="51" name="TextBox 50">
            <a:extLst>
              <a:ext uri="{FF2B5EF4-FFF2-40B4-BE49-F238E27FC236}">
                <a16:creationId xmlns:a16="http://schemas.microsoft.com/office/drawing/2014/main" id="{61A5148A-26E6-4939-89ED-E9045473BF16}"/>
              </a:ext>
            </a:extLst>
          </p:cNvPr>
          <p:cNvSpPr txBox="1"/>
          <p:nvPr/>
        </p:nvSpPr>
        <p:spPr>
          <a:xfrm>
            <a:off x="10722835" y="3076083"/>
            <a:ext cx="764633" cy="461665"/>
          </a:xfrm>
          <a:prstGeom prst="rect">
            <a:avLst/>
          </a:prstGeom>
          <a:noFill/>
        </p:spPr>
        <p:txBody>
          <a:bodyPr wrap="none" lIns="0" rIns="0" rtlCol="0">
            <a:spAutoFit/>
          </a:bodyPr>
          <a:lstStyle/>
          <a:p>
            <a:pPr indent="0" algn="r" defTabSz="1219170">
              <a:buClr>
                <a:srgbClr val="544F40"/>
              </a:buClr>
              <a:defRPr/>
            </a:pPr>
            <a:r>
              <a:rPr lang="en-GB" sz="2400">
                <a:latin typeface="+mj-lt"/>
              </a:rPr>
              <a:t>NOW</a:t>
            </a:r>
          </a:p>
        </p:txBody>
      </p:sp>
      <p:grpSp>
        <p:nvGrpSpPr>
          <p:cNvPr id="52" name="Group 51">
            <a:extLst>
              <a:ext uri="{FF2B5EF4-FFF2-40B4-BE49-F238E27FC236}">
                <a16:creationId xmlns:a16="http://schemas.microsoft.com/office/drawing/2014/main" id="{E050EEA3-69D5-4CAA-923E-F67BD541E3D3}"/>
              </a:ext>
            </a:extLst>
          </p:cNvPr>
          <p:cNvGrpSpPr/>
          <p:nvPr/>
        </p:nvGrpSpPr>
        <p:grpSpPr>
          <a:xfrm>
            <a:off x="7519332" y="3162770"/>
            <a:ext cx="3519254" cy="1577392"/>
            <a:chOff x="7519332" y="3162770"/>
            <a:chExt cx="3519254" cy="1577392"/>
          </a:xfrm>
        </p:grpSpPr>
        <p:sp>
          <p:nvSpPr>
            <p:cNvPr id="53" name="girl" title="Icon of a young woman">
              <a:extLst>
                <a:ext uri="{FF2B5EF4-FFF2-40B4-BE49-F238E27FC236}">
                  <a16:creationId xmlns:a16="http://schemas.microsoft.com/office/drawing/2014/main" id="{785568CB-0338-4E04-AD6B-D47980AC991A}"/>
                </a:ext>
              </a:extLst>
            </p:cNvPr>
            <p:cNvSpPr>
              <a:spLocks noChangeAspect="1" noEditPoints="1"/>
            </p:cNvSpPr>
            <p:nvPr/>
          </p:nvSpPr>
          <p:spPr bwMode="auto">
            <a:xfrm>
              <a:off x="7519332" y="3649391"/>
              <a:ext cx="686876" cy="81349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54" name="Group 53">
              <a:extLst>
                <a:ext uri="{FF2B5EF4-FFF2-40B4-BE49-F238E27FC236}">
                  <a16:creationId xmlns:a16="http://schemas.microsoft.com/office/drawing/2014/main" id="{5B066BEA-CF0A-48AC-8101-0367E3097558}"/>
                </a:ext>
              </a:extLst>
            </p:cNvPr>
            <p:cNvGrpSpPr/>
            <p:nvPr/>
          </p:nvGrpSpPr>
          <p:grpSpPr>
            <a:xfrm>
              <a:off x="7553373" y="3162770"/>
              <a:ext cx="389264" cy="415628"/>
              <a:chOff x="763050" y="2899661"/>
              <a:chExt cx="399940" cy="427025"/>
            </a:xfrm>
          </p:grpSpPr>
          <p:sp>
            <p:nvSpPr>
              <p:cNvPr id="65" name="Freeform: Shape 64">
                <a:extLst>
                  <a:ext uri="{FF2B5EF4-FFF2-40B4-BE49-F238E27FC236}">
                    <a16:creationId xmlns:a16="http://schemas.microsoft.com/office/drawing/2014/main" id="{1D3E9783-96B8-4234-9612-ED01F58F6759}"/>
                  </a:ext>
                </a:extLst>
              </p:cNvPr>
              <p:cNvSpPr/>
              <p:nvPr/>
            </p:nvSpPr>
            <p:spPr>
              <a:xfrm>
                <a:off x="853359" y="3004156"/>
                <a:ext cx="206421" cy="322530"/>
              </a:xfrm>
              <a:custGeom>
                <a:avLst/>
                <a:gdLst>
                  <a:gd name="connsiteX0" fmla="*/ 117845 w 152400"/>
                  <a:gd name="connsiteY0" fmla="*/ 177853 h 238125"/>
                  <a:gd name="connsiteX1" fmla="*/ 117845 w 152400"/>
                  <a:gd name="connsiteY1" fmla="*/ 207380 h 238125"/>
                  <a:gd name="connsiteX2" fmla="*/ 91175 w 152400"/>
                  <a:gd name="connsiteY2" fmla="*/ 234050 h 238125"/>
                  <a:gd name="connsiteX3" fmla="*/ 69268 w 152400"/>
                  <a:gd name="connsiteY3" fmla="*/ 234050 h 238125"/>
                  <a:gd name="connsiteX4" fmla="*/ 42598 w 152400"/>
                  <a:gd name="connsiteY4" fmla="*/ 207380 h 238125"/>
                  <a:gd name="connsiteX5" fmla="*/ 42598 w 152400"/>
                  <a:gd name="connsiteY5" fmla="*/ 178805 h 238125"/>
                  <a:gd name="connsiteX6" fmla="*/ 28310 w 152400"/>
                  <a:gd name="connsiteY6" fmla="*/ 141658 h 238125"/>
                  <a:gd name="connsiteX7" fmla="*/ 27357 w 152400"/>
                  <a:gd name="connsiteY7" fmla="*/ 139753 h 238125"/>
                  <a:gd name="connsiteX8" fmla="*/ 7355 w 152400"/>
                  <a:gd name="connsiteY8" fmla="*/ 81650 h 238125"/>
                  <a:gd name="connsiteX9" fmla="*/ 80698 w 152400"/>
                  <a:gd name="connsiteY9" fmla="*/ 7355 h 238125"/>
                  <a:gd name="connsiteX10" fmla="*/ 154040 w 152400"/>
                  <a:gd name="connsiteY10" fmla="*/ 81650 h 238125"/>
                  <a:gd name="connsiteX11" fmla="*/ 134990 w 152400"/>
                  <a:gd name="connsiteY11" fmla="*/ 138800 h 238125"/>
                  <a:gd name="connsiteX12" fmla="*/ 133085 w 152400"/>
                  <a:gd name="connsiteY12" fmla="*/ 141658 h 238125"/>
                  <a:gd name="connsiteX13" fmla="*/ 117845 w 152400"/>
                  <a:gd name="connsiteY13" fmla="*/ 17785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238125">
                    <a:moveTo>
                      <a:pt x="117845" y="177853"/>
                    </a:moveTo>
                    <a:lnTo>
                      <a:pt x="117845" y="207380"/>
                    </a:lnTo>
                    <a:cubicBezTo>
                      <a:pt x="117845" y="221668"/>
                      <a:pt x="105463" y="234050"/>
                      <a:pt x="91175" y="234050"/>
                    </a:cubicBezTo>
                    <a:lnTo>
                      <a:pt x="69268" y="234050"/>
                    </a:lnTo>
                    <a:cubicBezTo>
                      <a:pt x="54980" y="234050"/>
                      <a:pt x="42598" y="221668"/>
                      <a:pt x="42598" y="207380"/>
                    </a:cubicBezTo>
                    <a:lnTo>
                      <a:pt x="42598" y="178805"/>
                    </a:lnTo>
                    <a:cubicBezTo>
                      <a:pt x="42598" y="178805"/>
                      <a:pt x="35930" y="154040"/>
                      <a:pt x="28310" y="141658"/>
                    </a:cubicBezTo>
                    <a:lnTo>
                      <a:pt x="27357" y="139753"/>
                    </a:lnTo>
                    <a:cubicBezTo>
                      <a:pt x="17832" y="123560"/>
                      <a:pt x="7355" y="104510"/>
                      <a:pt x="7355" y="81650"/>
                    </a:cubicBezTo>
                    <a:cubicBezTo>
                      <a:pt x="7355" y="39740"/>
                      <a:pt x="38788" y="7355"/>
                      <a:pt x="80698" y="7355"/>
                    </a:cubicBezTo>
                    <a:cubicBezTo>
                      <a:pt x="122607" y="7355"/>
                      <a:pt x="154040" y="38788"/>
                      <a:pt x="154040" y="81650"/>
                    </a:cubicBezTo>
                    <a:cubicBezTo>
                      <a:pt x="154040" y="104510"/>
                      <a:pt x="143563" y="122608"/>
                      <a:pt x="134990" y="138800"/>
                    </a:cubicBezTo>
                    <a:lnTo>
                      <a:pt x="133085" y="141658"/>
                    </a:lnTo>
                    <a:cubicBezTo>
                      <a:pt x="125465" y="154040"/>
                      <a:pt x="117845" y="177853"/>
                      <a:pt x="117845" y="177853"/>
                    </a:cubicBez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Shape 65">
                <a:extLst>
                  <a:ext uri="{FF2B5EF4-FFF2-40B4-BE49-F238E27FC236}">
                    <a16:creationId xmlns:a16="http://schemas.microsoft.com/office/drawing/2014/main" id="{2DB0895C-5597-4E6B-B17E-8FF04D3FC69E}"/>
                  </a:ext>
                </a:extLst>
              </p:cNvPr>
              <p:cNvSpPr/>
              <p:nvPr/>
            </p:nvSpPr>
            <p:spPr>
              <a:xfrm>
                <a:off x="902384" y="3262180"/>
                <a:ext cx="116112" cy="12901"/>
              </a:xfrm>
              <a:custGeom>
                <a:avLst/>
                <a:gdLst>
                  <a:gd name="connsiteX0" fmla="*/ 7355 w 85725"/>
                  <a:gd name="connsiteY0" fmla="*/ 7355 h 9525"/>
                  <a:gd name="connsiteX1" fmla="*/ 78793 w 85725"/>
                  <a:gd name="connsiteY1" fmla="*/ 7355 h 9525"/>
                </a:gdLst>
                <a:ahLst/>
                <a:cxnLst>
                  <a:cxn ang="0">
                    <a:pos x="connsiteX0" y="connsiteY0"/>
                  </a:cxn>
                  <a:cxn ang="0">
                    <a:pos x="connsiteX1" y="connsiteY1"/>
                  </a:cxn>
                </a:cxnLst>
                <a:rect l="l" t="t" r="r" b="b"/>
                <a:pathLst>
                  <a:path w="85725" h="9525">
                    <a:moveTo>
                      <a:pt x="7355" y="7355"/>
                    </a:moveTo>
                    <a:lnTo>
                      <a:pt x="78793" y="7355"/>
                    </a:ln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Shape 66">
                <a:extLst>
                  <a:ext uri="{FF2B5EF4-FFF2-40B4-BE49-F238E27FC236}">
                    <a16:creationId xmlns:a16="http://schemas.microsoft.com/office/drawing/2014/main" id="{00955B86-80BF-4F8A-B07C-136A87E151B4}"/>
                  </a:ext>
                </a:extLst>
              </p:cNvPr>
              <p:cNvSpPr/>
              <p:nvPr/>
            </p:nvSpPr>
            <p:spPr>
              <a:xfrm>
                <a:off x="910125" y="3286694"/>
                <a:ext cx="103210" cy="12901"/>
              </a:xfrm>
              <a:custGeom>
                <a:avLst/>
                <a:gdLst>
                  <a:gd name="connsiteX0" fmla="*/ 7355 w 76200"/>
                  <a:gd name="connsiteY0" fmla="*/ 7355 h 9525"/>
                  <a:gd name="connsiteX1" fmla="*/ 71173 w 76200"/>
                  <a:gd name="connsiteY1" fmla="*/ 7355 h 9525"/>
                </a:gdLst>
                <a:ahLst/>
                <a:cxnLst>
                  <a:cxn ang="0">
                    <a:pos x="connsiteX0" y="connsiteY0"/>
                  </a:cxn>
                  <a:cxn ang="0">
                    <a:pos x="connsiteX1" y="connsiteY1"/>
                  </a:cxn>
                </a:cxnLst>
                <a:rect l="l" t="t" r="r" b="b"/>
                <a:pathLst>
                  <a:path w="76200" h="9525">
                    <a:moveTo>
                      <a:pt x="7355" y="7355"/>
                    </a:moveTo>
                    <a:lnTo>
                      <a:pt x="71173" y="7355"/>
                    </a:ln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Shape 67">
                <a:extLst>
                  <a:ext uri="{FF2B5EF4-FFF2-40B4-BE49-F238E27FC236}">
                    <a16:creationId xmlns:a16="http://schemas.microsoft.com/office/drawing/2014/main" id="{90F5CB5F-3CE9-4F79-8587-82E51E67D57C}"/>
                  </a:ext>
                </a:extLst>
              </p:cNvPr>
              <p:cNvSpPr/>
              <p:nvPr/>
            </p:nvSpPr>
            <p:spPr>
              <a:xfrm>
                <a:off x="763050" y="2899661"/>
                <a:ext cx="399940" cy="270926"/>
              </a:xfrm>
              <a:custGeom>
                <a:avLst/>
                <a:gdLst>
                  <a:gd name="connsiteX0" fmla="*/ 149278 w 295275"/>
                  <a:gd name="connsiteY0" fmla="*/ 7355 h 200025"/>
                  <a:gd name="connsiteX1" fmla="*/ 149278 w 295275"/>
                  <a:gd name="connsiteY1" fmla="*/ 48313 h 200025"/>
                  <a:gd name="connsiteX2" fmla="*/ 63553 w 295275"/>
                  <a:gd name="connsiteY2" fmla="*/ 34025 h 200025"/>
                  <a:gd name="connsiteX3" fmla="*/ 86413 w 295275"/>
                  <a:gd name="connsiteY3" fmla="*/ 68315 h 200025"/>
                  <a:gd name="connsiteX4" fmla="*/ 47360 w 295275"/>
                  <a:gd name="connsiteY4" fmla="*/ 120703 h 200025"/>
                  <a:gd name="connsiteX5" fmla="*/ 8307 w 295275"/>
                  <a:gd name="connsiteY5" fmla="*/ 107368 h 200025"/>
                  <a:gd name="connsiteX6" fmla="*/ 7355 w 295275"/>
                  <a:gd name="connsiteY6" fmla="*/ 197855 h 200025"/>
                  <a:gd name="connsiteX7" fmla="*/ 46407 w 295275"/>
                  <a:gd name="connsiteY7" fmla="*/ 184520 h 200025"/>
                  <a:gd name="connsiteX8" fmla="*/ 235003 w 295275"/>
                  <a:gd name="connsiteY8" fmla="*/ 34025 h 200025"/>
                  <a:gd name="connsiteX9" fmla="*/ 212143 w 295275"/>
                  <a:gd name="connsiteY9" fmla="*/ 68315 h 200025"/>
                  <a:gd name="connsiteX10" fmla="*/ 289295 w 295275"/>
                  <a:gd name="connsiteY10" fmla="*/ 107368 h 200025"/>
                  <a:gd name="connsiteX11" fmla="*/ 250243 w 295275"/>
                  <a:gd name="connsiteY11" fmla="*/ 120703 h 200025"/>
                  <a:gd name="connsiteX12" fmla="*/ 291200 w 295275"/>
                  <a:gd name="connsiteY12" fmla="*/ 197855 h 200025"/>
                  <a:gd name="connsiteX13" fmla="*/ 252148 w 295275"/>
                  <a:gd name="connsiteY13" fmla="*/ 18452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275" h="200025">
                    <a:moveTo>
                      <a:pt x="149278" y="7355"/>
                    </a:moveTo>
                    <a:lnTo>
                      <a:pt x="149278" y="48313"/>
                    </a:lnTo>
                    <a:moveTo>
                      <a:pt x="63553" y="34025"/>
                    </a:moveTo>
                    <a:lnTo>
                      <a:pt x="86413" y="68315"/>
                    </a:lnTo>
                    <a:moveTo>
                      <a:pt x="47360" y="120703"/>
                    </a:moveTo>
                    <a:lnTo>
                      <a:pt x="8307" y="107368"/>
                    </a:lnTo>
                    <a:moveTo>
                      <a:pt x="7355" y="197855"/>
                    </a:moveTo>
                    <a:lnTo>
                      <a:pt x="46407" y="184520"/>
                    </a:lnTo>
                    <a:moveTo>
                      <a:pt x="235003" y="34025"/>
                    </a:moveTo>
                    <a:lnTo>
                      <a:pt x="212143" y="68315"/>
                    </a:lnTo>
                    <a:moveTo>
                      <a:pt x="289295" y="107368"/>
                    </a:moveTo>
                    <a:lnTo>
                      <a:pt x="250243" y="120703"/>
                    </a:lnTo>
                    <a:moveTo>
                      <a:pt x="291200" y="197855"/>
                    </a:moveTo>
                    <a:lnTo>
                      <a:pt x="252148" y="184520"/>
                    </a:ln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55" name="boy" title="Icon of a man">
              <a:extLst>
                <a:ext uri="{FF2B5EF4-FFF2-40B4-BE49-F238E27FC236}">
                  <a16:creationId xmlns:a16="http://schemas.microsoft.com/office/drawing/2014/main" id="{0C01BC7E-E718-46D5-AA6D-0A0E4E35E1CE}"/>
                </a:ext>
              </a:extLst>
            </p:cNvPr>
            <p:cNvSpPr>
              <a:spLocks noChangeAspect="1" noEditPoints="1"/>
            </p:cNvSpPr>
            <p:nvPr/>
          </p:nvSpPr>
          <p:spPr bwMode="auto">
            <a:xfrm>
              <a:off x="10413587" y="3926672"/>
              <a:ext cx="624999" cy="81349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Shape 55">
              <a:extLst>
                <a:ext uri="{FF2B5EF4-FFF2-40B4-BE49-F238E27FC236}">
                  <a16:creationId xmlns:a16="http://schemas.microsoft.com/office/drawing/2014/main" id="{A4A70537-5884-45C0-9542-25947912282C}"/>
                </a:ext>
              </a:extLst>
            </p:cNvPr>
            <p:cNvSpPr/>
            <p:nvPr/>
          </p:nvSpPr>
          <p:spPr bwMode="auto">
            <a:xfrm>
              <a:off x="8759460" y="3616647"/>
              <a:ext cx="1660864" cy="454280"/>
            </a:xfrm>
            <a:custGeom>
              <a:avLst/>
              <a:gdLst>
                <a:gd name="connsiteX0" fmla="*/ 920354 w 1660864"/>
                <a:gd name="connsiteY0" fmla="*/ 1 h 454280"/>
                <a:gd name="connsiteX1" fmla="*/ 1433725 w 1660864"/>
                <a:gd name="connsiteY1" fmla="*/ 1 h 454280"/>
                <a:gd name="connsiteX2" fmla="*/ 1660864 w 1660864"/>
                <a:gd name="connsiteY2" fmla="*/ 227141 h 454280"/>
                <a:gd name="connsiteX3" fmla="*/ 1433725 w 1660864"/>
                <a:gd name="connsiteY3" fmla="*/ 454280 h 454280"/>
                <a:gd name="connsiteX4" fmla="*/ 920354 w 1660864"/>
                <a:gd name="connsiteY4" fmla="*/ 454280 h 454280"/>
                <a:gd name="connsiteX5" fmla="*/ 856947 w 1660864"/>
                <a:gd name="connsiteY5" fmla="*/ 0 h 454280"/>
                <a:gd name="connsiteX6" fmla="*/ 920346 w 1660864"/>
                <a:gd name="connsiteY6" fmla="*/ 0 h 454280"/>
                <a:gd name="connsiteX7" fmla="*/ 920346 w 1660864"/>
                <a:gd name="connsiteY7" fmla="*/ 454279 h 454280"/>
                <a:gd name="connsiteX8" fmla="*/ 227139 w 1660864"/>
                <a:gd name="connsiteY8" fmla="*/ 454279 h 454280"/>
                <a:gd name="connsiteX9" fmla="*/ 0 w 1660864"/>
                <a:gd name="connsiteY9" fmla="*/ 227139 h 454280"/>
                <a:gd name="connsiteX10" fmla="*/ 199080 w 1660864"/>
                <a:gd name="connsiteY10" fmla="*/ 28059 h 454280"/>
                <a:gd name="connsiteX11" fmla="*/ 828888 w 1660864"/>
                <a:gd name="connsiteY11" fmla="*/ 28059 h 454280"/>
                <a:gd name="connsiteX0" fmla="*/ 920346 w 1660864"/>
                <a:gd name="connsiteY0" fmla="*/ 0 h 454280"/>
                <a:gd name="connsiteX1" fmla="*/ 920346 w 1660864"/>
                <a:gd name="connsiteY1" fmla="*/ 454279 h 454280"/>
                <a:gd name="connsiteX2" fmla="*/ 227139 w 1660864"/>
                <a:gd name="connsiteY2" fmla="*/ 454279 h 454280"/>
                <a:gd name="connsiteX3" fmla="*/ 0 w 1660864"/>
                <a:gd name="connsiteY3" fmla="*/ 227139 h 454280"/>
                <a:gd name="connsiteX4" fmla="*/ 199080 w 1660864"/>
                <a:gd name="connsiteY4" fmla="*/ 28059 h 454280"/>
                <a:gd name="connsiteX5" fmla="*/ 828888 w 1660864"/>
                <a:gd name="connsiteY5" fmla="*/ 28059 h 454280"/>
                <a:gd name="connsiteX6" fmla="*/ 856947 w 1660864"/>
                <a:gd name="connsiteY6" fmla="*/ 0 h 454280"/>
                <a:gd name="connsiteX7" fmla="*/ 1433725 w 1660864"/>
                <a:gd name="connsiteY7" fmla="*/ 1 h 454280"/>
                <a:gd name="connsiteX8" fmla="*/ 1660864 w 1660864"/>
                <a:gd name="connsiteY8" fmla="*/ 227141 h 454280"/>
                <a:gd name="connsiteX9" fmla="*/ 1433725 w 1660864"/>
                <a:gd name="connsiteY9" fmla="*/ 454280 h 454280"/>
                <a:gd name="connsiteX10" fmla="*/ 920354 w 1660864"/>
                <a:gd name="connsiteY10" fmla="*/ 454280 h 454280"/>
                <a:gd name="connsiteX11" fmla="*/ 920354 w 1660864"/>
                <a:gd name="connsiteY11" fmla="*/ 1 h 454280"/>
                <a:gd name="connsiteX12" fmla="*/ 856947 w 1660864"/>
                <a:gd name="connsiteY12" fmla="*/ 0 h 454280"/>
                <a:gd name="connsiteX13" fmla="*/ 1011786 w 1660864"/>
                <a:gd name="connsiteY13" fmla="*/ 91440 h 454280"/>
                <a:gd name="connsiteX0" fmla="*/ 920346 w 1660864"/>
                <a:gd name="connsiteY0" fmla="*/ 0 h 454280"/>
                <a:gd name="connsiteX1" fmla="*/ 920346 w 1660864"/>
                <a:gd name="connsiteY1" fmla="*/ 454279 h 454280"/>
                <a:gd name="connsiteX2" fmla="*/ 227139 w 1660864"/>
                <a:gd name="connsiteY2" fmla="*/ 454279 h 454280"/>
                <a:gd name="connsiteX3" fmla="*/ 0 w 1660864"/>
                <a:gd name="connsiteY3" fmla="*/ 227139 h 454280"/>
                <a:gd name="connsiteX4" fmla="*/ 199080 w 1660864"/>
                <a:gd name="connsiteY4" fmla="*/ 28059 h 454280"/>
                <a:gd name="connsiteX5" fmla="*/ 828888 w 1660864"/>
                <a:gd name="connsiteY5" fmla="*/ 28059 h 454280"/>
                <a:gd name="connsiteX6" fmla="*/ 856947 w 1660864"/>
                <a:gd name="connsiteY6" fmla="*/ 0 h 454280"/>
                <a:gd name="connsiteX7" fmla="*/ 1433725 w 1660864"/>
                <a:gd name="connsiteY7" fmla="*/ 1 h 454280"/>
                <a:gd name="connsiteX8" fmla="*/ 1660864 w 1660864"/>
                <a:gd name="connsiteY8" fmla="*/ 227141 h 454280"/>
                <a:gd name="connsiteX9" fmla="*/ 1433725 w 1660864"/>
                <a:gd name="connsiteY9" fmla="*/ 454280 h 454280"/>
                <a:gd name="connsiteX10" fmla="*/ 920354 w 1660864"/>
                <a:gd name="connsiteY10" fmla="*/ 454280 h 454280"/>
                <a:gd name="connsiteX11" fmla="*/ 920354 w 1660864"/>
                <a:gd name="connsiteY11" fmla="*/ 1 h 454280"/>
                <a:gd name="connsiteX12" fmla="*/ 920346 w 1660864"/>
                <a:gd name="connsiteY12" fmla="*/ 0 h 454280"/>
                <a:gd name="connsiteX0" fmla="*/ 920354 w 1660864"/>
                <a:gd name="connsiteY0" fmla="*/ 1 h 454280"/>
                <a:gd name="connsiteX1" fmla="*/ 920346 w 1660864"/>
                <a:gd name="connsiteY1" fmla="*/ 454279 h 454280"/>
                <a:gd name="connsiteX2" fmla="*/ 227139 w 1660864"/>
                <a:gd name="connsiteY2" fmla="*/ 454279 h 454280"/>
                <a:gd name="connsiteX3" fmla="*/ 0 w 1660864"/>
                <a:gd name="connsiteY3" fmla="*/ 227139 h 454280"/>
                <a:gd name="connsiteX4" fmla="*/ 199080 w 1660864"/>
                <a:gd name="connsiteY4" fmla="*/ 28059 h 454280"/>
                <a:gd name="connsiteX5" fmla="*/ 828888 w 1660864"/>
                <a:gd name="connsiteY5" fmla="*/ 28059 h 454280"/>
                <a:gd name="connsiteX6" fmla="*/ 856947 w 1660864"/>
                <a:gd name="connsiteY6" fmla="*/ 0 h 454280"/>
                <a:gd name="connsiteX7" fmla="*/ 1433725 w 1660864"/>
                <a:gd name="connsiteY7" fmla="*/ 1 h 454280"/>
                <a:gd name="connsiteX8" fmla="*/ 1660864 w 1660864"/>
                <a:gd name="connsiteY8" fmla="*/ 227141 h 454280"/>
                <a:gd name="connsiteX9" fmla="*/ 1433725 w 1660864"/>
                <a:gd name="connsiteY9" fmla="*/ 454280 h 454280"/>
                <a:gd name="connsiteX10" fmla="*/ 920354 w 1660864"/>
                <a:gd name="connsiteY10" fmla="*/ 454280 h 454280"/>
                <a:gd name="connsiteX11" fmla="*/ 920354 w 1660864"/>
                <a:gd name="connsiteY11" fmla="*/ 1 h 454280"/>
                <a:gd name="connsiteX0" fmla="*/ 920354 w 1660864"/>
                <a:gd name="connsiteY0" fmla="*/ 454280 h 454280"/>
                <a:gd name="connsiteX1" fmla="*/ 920346 w 1660864"/>
                <a:gd name="connsiteY1" fmla="*/ 454279 h 454280"/>
                <a:gd name="connsiteX2" fmla="*/ 227139 w 1660864"/>
                <a:gd name="connsiteY2" fmla="*/ 454279 h 454280"/>
                <a:gd name="connsiteX3" fmla="*/ 0 w 1660864"/>
                <a:gd name="connsiteY3" fmla="*/ 227139 h 454280"/>
                <a:gd name="connsiteX4" fmla="*/ 199080 w 1660864"/>
                <a:gd name="connsiteY4" fmla="*/ 28059 h 454280"/>
                <a:gd name="connsiteX5" fmla="*/ 828888 w 1660864"/>
                <a:gd name="connsiteY5" fmla="*/ 28059 h 454280"/>
                <a:gd name="connsiteX6" fmla="*/ 856947 w 1660864"/>
                <a:gd name="connsiteY6" fmla="*/ 0 h 454280"/>
                <a:gd name="connsiteX7" fmla="*/ 1433725 w 1660864"/>
                <a:gd name="connsiteY7" fmla="*/ 1 h 454280"/>
                <a:gd name="connsiteX8" fmla="*/ 1660864 w 1660864"/>
                <a:gd name="connsiteY8" fmla="*/ 227141 h 454280"/>
                <a:gd name="connsiteX9" fmla="*/ 1433725 w 1660864"/>
                <a:gd name="connsiteY9" fmla="*/ 454280 h 454280"/>
                <a:gd name="connsiteX10" fmla="*/ 920354 w 1660864"/>
                <a:gd name="connsiteY10" fmla="*/ 454280 h 45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0864" h="454280">
                  <a:moveTo>
                    <a:pt x="920354" y="454280"/>
                  </a:moveTo>
                  <a:cubicBezTo>
                    <a:pt x="920351" y="454280"/>
                    <a:pt x="920349" y="454279"/>
                    <a:pt x="920346" y="454279"/>
                  </a:cubicBezTo>
                  <a:lnTo>
                    <a:pt x="227139" y="454279"/>
                  </a:lnTo>
                  <a:lnTo>
                    <a:pt x="0" y="227139"/>
                  </a:lnTo>
                  <a:lnTo>
                    <a:pt x="199080" y="28059"/>
                  </a:lnTo>
                  <a:lnTo>
                    <a:pt x="828888" y="28059"/>
                  </a:lnTo>
                  <a:lnTo>
                    <a:pt x="856947" y="0"/>
                  </a:lnTo>
                  <a:lnTo>
                    <a:pt x="1433725" y="1"/>
                  </a:lnTo>
                  <a:lnTo>
                    <a:pt x="1660864" y="227141"/>
                  </a:lnTo>
                  <a:lnTo>
                    <a:pt x="1433725" y="454280"/>
                  </a:lnTo>
                  <a:lnTo>
                    <a:pt x="920354" y="454280"/>
                  </a:lnTo>
                  <a:close/>
                </a:path>
              </a:pathLst>
            </a:custGeom>
            <a:solidFill>
              <a:srgbClr val="EAEAEA"/>
            </a:solid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200">
                  <a:solidFill>
                    <a:schemeClr val="tx1"/>
                  </a:solidFill>
                  <a:latin typeface="+mj-lt"/>
                  <a:ea typeface="Segoe UI" pitchFamily="34" charset="0"/>
                  <a:cs typeface="Segoe UI" pitchFamily="34" charset="0"/>
                </a:rPr>
                <a:t>Here are some</a:t>
              </a:r>
              <a:br>
                <a:rPr lang="en-US" sz="1200">
                  <a:solidFill>
                    <a:schemeClr val="tx1"/>
                  </a:solidFill>
                  <a:latin typeface="+mj-lt"/>
                  <a:ea typeface="Segoe UI" pitchFamily="34" charset="0"/>
                  <a:cs typeface="Segoe UI" pitchFamily="34" charset="0"/>
                </a:rPr>
              </a:br>
              <a:r>
                <a:rPr lang="en-US" sz="1200">
                  <a:solidFill>
                    <a:schemeClr val="tx1"/>
                  </a:solidFill>
                  <a:latin typeface="+mj-lt"/>
                  <a:ea typeface="Segoe UI" pitchFamily="34" charset="0"/>
                  <a:cs typeface="Segoe UI" pitchFamily="34" charset="0"/>
                </a:rPr>
                <a:t>blocks! Go for it</a:t>
              </a:r>
            </a:p>
          </p:txBody>
        </p:sp>
        <p:sp>
          <p:nvSpPr>
            <p:cNvPr id="57" name="Freeform: Shape 56">
              <a:extLst>
                <a:ext uri="{FF2B5EF4-FFF2-40B4-BE49-F238E27FC236}">
                  <a16:creationId xmlns:a16="http://schemas.microsoft.com/office/drawing/2014/main" id="{A579A2EF-A9E9-46E2-9FDB-DC707847C516}"/>
                </a:ext>
              </a:extLst>
            </p:cNvPr>
            <p:cNvSpPr/>
            <p:nvPr/>
          </p:nvSpPr>
          <p:spPr bwMode="auto">
            <a:xfrm flipH="1">
              <a:off x="9929798" y="3976529"/>
              <a:ext cx="424136" cy="139061"/>
            </a:xfrm>
            <a:custGeom>
              <a:avLst/>
              <a:gdLst>
                <a:gd name="connsiteX0" fmla="*/ 435768 w 435768"/>
                <a:gd name="connsiteY0" fmla="*/ 142875 h 142875"/>
                <a:gd name="connsiteX1" fmla="*/ 142875 w 435768"/>
                <a:gd name="connsiteY1" fmla="*/ 142875 h 142875"/>
                <a:gd name="connsiteX2" fmla="*/ 0 w 435768"/>
                <a:gd name="connsiteY2" fmla="*/ 0 h 142875"/>
              </a:gdLst>
              <a:ahLst/>
              <a:cxnLst>
                <a:cxn ang="0">
                  <a:pos x="connsiteX0" y="connsiteY0"/>
                </a:cxn>
                <a:cxn ang="0">
                  <a:pos x="connsiteX1" y="connsiteY1"/>
                </a:cxn>
                <a:cxn ang="0">
                  <a:pos x="connsiteX2" y="connsiteY2"/>
                </a:cxn>
              </a:cxnLst>
              <a:rect l="l" t="t" r="r" b="b"/>
              <a:pathLst>
                <a:path w="435768" h="142875">
                  <a:moveTo>
                    <a:pt x="435768" y="142875"/>
                  </a:moveTo>
                  <a:lnTo>
                    <a:pt x="142875" y="142875"/>
                  </a:lnTo>
                  <a:lnTo>
                    <a:pt x="0" y="0"/>
                  </a:lnTo>
                </a:path>
              </a:pathLst>
            </a:custGeom>
            <a:no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1C8B450-9A8E-4CF6-950C-269F4AA6A1D1}"/>
                </a:ext>
              </a:extLst>
            </p:cNvPr>
            <p:cNvCxnSpPr>
              <a:cxnSpLocks/>
            </p:cNvCxnSpPr>
            <p:nvPr/>
          </p:nvCxnSpPr>
          <p:spPr>
            <a:xfrm>
              <a:off x="10207918" y="4113273"/>
              <a:ext cx="183099" cy="185415"/>
            </a:xfrm>
            <a:prstGeom prst="line">
              <a:avLst/>
            </a:prstGeom>
            <a:ln>
              <a:solidFill>
                <a:srgbClr val="0A546A"/>
              </a:solidFill>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E340D471-E8E3-45B4-B050-3408A5609B05}"/>
                </a:ext>
              </a:extLst>
            </p:cNvPr>
            <p:cNvSpPr/>
            <p:nvPr/>
          </p:nvSpPr>
          <p:spPr bwMode="auto">
            <a:xfrm>
              <a:off x="8233203" y="3171376"/>
              <a:ext cx="1570377" cy="454280"/>
            </a:xfrm>
            <a:custGeom>
              <a:avLst/>
              <a:gdLst>
                <a:gd name="connsiteX0" fmla="*/ 2276627 w 2661601"/>
                <a:gd name="connsiteY0" fmla="*/ 769950 h 769950"/>
                <a:gd name="connsiteX1" fmla="*/ 1101725 w 2661601"/>
                <a:gd name="connsiteY1" fmla="*/ 769950 h 769950"/>
                <a:gd name="connsiteX2" fmla="*/ 1101725 w 2661601"/>
                <a:gd name="connsiteY2" fmla="*/ 769949 h 769950"/>
                <a:gd name="connsiteX3" fmla="*/ 384974 w 2661601"/>
                <a:gd name="connsiteY3" fmla="*/ 769949 h 769950"/>
                <a:gd name="connsiteX4" fmla="*/ 0 w 2661601"/>
                <a:gd name="connsiteY4" fmla="*/ 384974 h 769950"/>
                <a:gd name="connsiteX5" fmla="*/ 384974 w 2661601"/>
                <a:gd name="connsiteY5" fmla="*/ 0 h 769950"/>
                <a:gd name="connsiteX6" fmla="*/ 1255076 w 2661601"/>
                <a:gd name="connsiteY6" fmla="*/ 0 h 769950"/>
                <a:gd name="connsiteX7" fmla="*/ 1255076 w 2661601"/>
                <a:gd name="connsiteY7" fmla="*/ 1 h 769950"/>
                <a:gd name="connsiteX8" fmla="*/ 2276627 w 2661601"/>
                <a:gd name="connsiteY8" fmla="*/ 1 h 769950"/>
                <a:gd name="connsiteX9" fmla="*/ 2661601 w 2661601"/>
                <a:gd name="connsiteY9" fmla="*/ 384976 h 76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1601" h="769950">
                  <a:moveTo>
                    <a:pt x="2276627" y="769950"/>
                  </a:moveTo>
                  <a:lnTo>
                    <a:pt x="1101725" y="769950"/>
                  </a:lnTo>
                  <a:lnTo>
                    <a:pt x="1101725" y="769949"/>
                  </a:lnTo>
                  <a:lnTo>
                    <a:pt x="384974" y="769949"/>
                  </a:lnTo>
                  <a:lnTo>
                    <a:pt x="0" y="384974"/>
                  </a:lnTo>
                  <a:lnTo>
                    <a:pt x="384974" y="0"/>
                  </a:lnTo>
                  <a:lnTo>
                    <a:pt x="1255076" y="0"/>
                  </a:lnTo>
                  <a:lnTo>
                    <a:pt x="1255076" y="1"/>
                  </a:lnTo>
                  <a:lnTo>
                    <a:pt x="2276627" y="1"/>
                  </a:lnTo>
                  <a:lnTo>
                    <a:pt x="2661601" y="384976"/>
                  </a:lnTo>
                  <a:close/>
                </a:path>
              </a:pathLst>
            </a:custGeom>
            <a:solidFill>
              <a:srgbClr val="FAF9F8">
                <a:alpha val="11000"/>
              </a:srgbClr>
            </a:solid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200">
                  <a:solidFill>
                    <a:schemeClr val="tx1"/>
                  </a:solidFill>
                  <a:latin typeface="+mj-lt"/>
                  <a:ea typeface="Segoe UI" pitchFamily="34" charset="0"/>
                  <a:cs typeface="Segoe UI" pitchFamily="34" charset="0"/>
                </a:rPr>
                <a:t>I’d like to… </a:t>
              </a:r>
              <a:endParaRPr lang="en-US" sz="1200">
                <a:solidFill>
                  <a:schemeClr val="tx1"/>
                </a:solidFill>
                <a:latin typeface="+mj-lt"/>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4E5ED638-20B2-40A8-BBF1-5A5B1168737A}"/>
                </a:ext>
              </a:extLst>
            </p:cNvPr>
            <p:cNvSpPr/>
            <p:nvPr/>
          </p:nvSpPr>
          <p:spPr bwMode="auto">
            <a:xfrm>
              <a:off x="8287686" y="3528854"/>
              <a:ext cx="424136" cy="139061"/>
            </a:xfrm>
            <a:custGeom>
              <a:avLst/>
              <a:gdLst>
                <a:gd name="connsiteX0" fmla="*/ 435768 w 435768"/>
                <a:gd name="connsiteY0" fmla="*/ 142875 h 142875"/>
                <a:gd name="connsiteX1" fmla="*/ 142875 w 435768"/>
                <a:gd name="connsiteY1" fmla="*/ 142875 h 142875"/>
                <a:gd name="connsiteX2" fmla="*/ 0 w 435768"/>
                <a:gd name="connsiteY2" fmla="*/ 0 h 142875"/>
              </a:gdLst>
              <a:ahLst/>
              <a:cxnLst>
                <a:cxn ang="0">
                  <a:pos x="connsiteX0" y="connsiteY0"/>
                </a:cxn>
                <a:cxn ang="0">
                  <a:pos x="connsiteX1" y="connsiteY1"/>
                </a:cxn>
                <a:cxn ang="0">
                  <a:pos x="connsiteX2" y="connsiteY2"/>
                </a:cxn>
              </a:cxnLst>
              <a:rect l="l" t="t" r="r" b="b"/>
              <a:pathLst>
                <a:path w="435768" h="142875">
                  <a:moveTo>
                    <a:pt x="435768" y="142875"/>
                  </a:moveTo>
                  <a:lnTo>
                    <a:pt x="142875" y="142875"/>
                  </a:lnTo>
                  <a:lnTo>
                    <a:pt x="0" y="0"/>
                  </a:lnTo>
                </a:path>
              </a:pathLst>
            </a:custGeom>
            <a:no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787BED46-75E0-471F-8ACB-519D9119855B}"/>
                </a:ext>
              </a:extLst>
            </p:cNvPr>
            <p:cNvCxnSpPr>
              <a:cxnSpLocks/>
            </p:cNvCxnSpPr>
            <p:nvPr/>
          </p:nvCxnSpPr>
          <p:spPr>
            <a:xfrm flipH="1">
              <a:off x="8250603" y="3665598"/>
              <a:ext cx="183099" cy="185415"/>
            </a:xfrm>
            <a:prstGeom prst="line">
              <a:avLst/>
            </a:prstGeom>
            <a:ln>
              <a:solidFill>
                <a:srgbClr val="0A546A"/>
              </a:solidFill>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1216E5D-FF5F-497D-8D96-FA956CF76D4B}"/>
                </a:ext>
              </a:extLst>
            </p:cNvPr>
            <p:cNvGrpSpPr/>
            <p:nvPr/>
          </p:nvGrpSpPr>
          <p:grpSpPr>
            <a:xfrm>
              <a:off x="8889955" y="4267200"/>
              <a:ext cx="938577" cy="397560"/>
              <a:chOff x="1712447" y="3676650"/>
              <a:chExt cx="1149716" cy="486994"/>
            </a:xfrm>
          </p:grpSpPr>
          <p:sp>
            <p:nvSpPr>
              <p:cNvPr id="63" name="Clock_E917" title="Icon of a clock">
                <a:extLst>
                  <a:ext uri="{FF2B5EF4-FFF2-40B4-BE49-F238E27FC236}">
                    <a16:creationId xmlns:a16="http://schemas.microsoft.com/office/drawing/2014/main" id="{0C26748A-E1CE-4D30-80E2-41E5277BC72D}"/>
                  </a:ext>
                </a:extLst>
              </p:cNvPr>
              <p:cNvSpPr>
                <a:spLocks noChangeAspect="1" noEditPoints="1"/>
              </p:cNvSpPr>
              <p:nvPr/>
            </p:nvSpPr>
            <p:spPr bwMode="auto">
              <a:xfrm>
                <a:off x="1712447" y="3676650"/>
                <a:ext cx="486755" cy="486994"/>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sp>
            <p:nvSpPr>
              <p:cNvPr id="64" name="Money_4" title="Icon of a stack of coins">
                <a:extLst>
                  <a:ext uri="{FF2B5EF4-FFF2-40B4-BE49-F238E27FC236}">
                    <a16:creationId xmlns:a16="http://schemas.microsoft.com/office/drawing/2014/main" id="{036D5065-DAA7-4406-837C-FF9A330CA273}"/>
                  </a:ext>
                </a:extLst>
              </p:cNvPr>
              <p:cNvSpPr>
                <a:spLocks noChangeAspect="1" noEditPoints="1"/>
              </p:cNvSpPr>
              <p:nvPr/>
            </p:nvSpPr>
            <p:spPr bwMode="auto">
              <a:xfrm>
                <a:off x="2374379" y="3676650"/>
                <a:ext cx="487784" cy="45316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grpSp>
      </p:grpSp>
      <p:grpSp>
        <p:nvGrpSpPr>
          <p:cNvPr id="69" name="Group 68">
            <a:extLst>
              <a:ext uri="{FF2B5EF4-FFF2-40B4-BE49-F238E27FC236}">
                <a16:creationId xmlns:a16="http://schemas.microsoft.com/office/drawing/2014/main" id="{AEF9D731-0E5C-4800-9E26-DC49AF39FBB7}"/>
              </a:ext>
            </a:extLst>
          </p:cNvPr>
          <p:cNvGrpSpPr/>
          <p:nvPr/>
        </p:nvGrpSpPr>
        <p:grpSpPr>
          <a:xfrm>
            <a:off x="7034001" y="5058093"/>
            <a:ext cx="4147074" cy="1658966"/>
            <a:chOff x="7034001" y="5058093"/>
            <a:chExt cx="4147074" cy="1658966"/>
          </a:xfrm>
        </p:grpSpPr>
        <p:grpSp>
          <p:nvGrpSpPr>
            <p:cNvPr id="70" name="Group 69">
              <a:extLst>
                <a:ext uri="{FF2B5EF4-FFF2-40B4-BE49-F238E27FC236}">
                  <a16:creationId xmlns:a16="http://schemas.microsoft.com/office/drawing/2014/main" id="{47451E5A-B2F0-4258-B981-67EFC3A33F74}"/>
                </a:ext>
              </a:extLst>
            </p:cNvPr>
            <p:cNvGrpSpPr/>
            <p:nvPr/>
          </p:nvGrpSpPr>
          <p:grpSpPr>
            <a:xfrm flipH="1">
              <a:off x="10362257" y="5711825"/>
              <a:ext cx="818818" cy="996317"/>
              <a:chOff x="1053166" y="2613033"/>
              <a:chExt cx="2469581" cy="3004919"/>
            </a:xfrm>
          </p:grpSpPr>
          <p:sp>
            <p:nvSpPr>
              <p:cNvPr id="88" name="Freeform: Shape 87">
                <a:extLst>
                  <a:ext uri="{FF2B5EF4-FFF2-40B4-BE49-F238E27FC236}">
                    <a16:creationId xmlns:a16="http://schemas.microsoft.com/office/drawing/2014/main" id="{A5C0B10B-CF09-4F4A-8114-057C4A40109D}"/>
                  </a:ext>
                </a:extLst>
              </p:cNvPr>
              <p:cNvSpPr/>
              <p:nvPr/>
            </p:nvSpPr>
            <p:spPr>
              <a:xfrm>
                <a:off x="1832194" y="2818869"/>
                <a:ext cx="522386" cy="525349"/>
              </a:xfrm>
              <a:custGeom>
                <a:avLst/>
                <a:gdLst>
                  <a:gd name="connsiteX0" fmla="*/ 525236 w 525235"/>
                  <a:gd name="connsiteY0" fmla="*/ 283969 h 567937"/>
                  <a:gd name="connsiteX1" fmla="*/ 262618 w 525235"/>
                  <a:gd name="connsiteY1" fmla="*/ 567938 h 567937"/>
                  <a:gd name="connsiteX2" fmla="*/ 0 w 525235"/>
                  <a:gd name="connsiteY2" fmla="*/ 283969 h 567937"/>
                  <a:gd name="connsiteX3" fmla="*/ 262618 w 525235"/>
                  <a:gd name="connsiteY3" fmla="*/ 0 h 567937"/>
                  <a:gd name="connsiteX4" fmla="*/ 525236 w 525235"/>
                  <a:gd name="connsiteY4" fmla="*/ 283969 h 567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235" h="567937">
                    <a:moveTo>
                      <a:pt x="525236" y="283969"/>
                    </a:moveTo>
                    <a:cubicBezTo>
                      <a:pt x="525236" y="440801"/>
                      <a:pt x="407658" y="567938"/>
                      <a:pt x="262618" y="567938"/>
                    </a:cubicBezTo>
                    <a:cubicBezTo>
                      <a:pt x="117578" y="567938"/>
                      <a:pt x="0" y="440801"/>
                      <a:pt x="0" y="283969"/>
                    </a:cubicBezTo>
                    <a:cubicBezTo>
                      <a:pt x="0" y="127137"/>
                      <a:pt x="117578" y="0"/>
                      <a:pt x="262618" y="0"/>
                    </a:cubicBezTo>
                    <a:cubicBezTo>
                      <a:pt x="407658" y="0"/>
                      <a:pt x="525236" y="127137"/>
                      <a:pt x="525236" y="283969"/>
                    </a:cubicBez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Shape 88">
                <a:extLst>
                  <a:ext uri="{FF2B5EF4-FFF2-40B4-BE49-F238E27FC236}">
                    <a16:creationId xmlns:a16="http://schemas.microsoft.com/office/drawing/2014/main" id="{41EDD996-C930-41F3-9517-1425BC94A919}"/>
                  </a:ext>
                </a:extLst>
              </p:cNvPr>
              <p:cNvSpPr/>
              <p:nvPr/>
            </p:nvSpPr>
            <p:spPr bwMode="auto">
              <a:xfrm rot="14883255">
                <a:off x="785497" y="2880702"/>
                <a:ext cx="3004919" cy="2469581"/>
              </a:xfrm>
              <a:custGeom>
                <a:avLst/>
                <a:gdLst>
                  <a:gd name="connsiteX0" fmla="*/ 2787315 w 3004919"/>
                  <a:gd name="connsiteY0" fmla="*/ 2399624 h 2469581"/>
                  <a:gd name="connsiteX1" fmla="*/ 2642020 w 3004919"/>
                  <a:gd name="connsiteY1" fmla="*/ 2461461 h 2469581"/>
                  <a:gd name="connsiteX2" fmla="*/ 2217463 w 3004919"/>
                  <a:gd name="connsiteY2" fmla="*/ 2290397 h 2469581"/>
                  <a:gd name="connsiteX3" fmla="*/ 2216566 w 3004919"/>
                  <a:gd name="connsiteY3" fmla="*/ 2289806 h 2469581"/>
                  <a:gd name="connsiteX4" fmla="*/ 2209152 w 3004919"/>
                  <a:gd name="connsiteY4" fmla="*/ 2288448 h 2469581"/>
                  <a:gd name="connsiteX5" fmla="*/ 2139310 w 3004919"/>
                  <a:gd name="connsiteY5" fmla="*/ 2221268 h 2469581"/>
                  <a:gd name="connsiteX6" fmla="*/ 1938929 w 3004919"/>
                  <a:gd name="connsiteY6" fmla="*/ 1762894 h 2469581"/>
                  <a:gd name="connsiteX7" fmla="*/ 1938374 w 3004919"/>
                  <a:gd name="connsiteY7" fmla="*/ 1758121 h 2469581"/>
                  <a:gd name="connsiteX8" fmla="*/ 1925966 w 3004919"/>
                  <a:gd name="connsiteY8" fmla="*/ 1730081 h 2469581"/>
                  <a:gd name="connsiteX9" fmla="*/ 938734 w 3004919"/>
                  <a:gd name="connsiteY9" fmla="*/ 1465060 h 2469581"/>
                  <a:gd name="connsiteX10" fmla="*/ 787220 w 3004919"/>
                  <a:gd name="connsiteY10" fmla="*/ 1399599 h 2469581"/>
                  <a:gd name="connsiteX11" fmla="*/ 437919 w 3004919"/>
                  <a:gd name="connsiteY11" fmla="*/ 1300390 h 2469581"/>
                  <a:gd name="connsiteX12" fmla="*/ 352200 w 3004919"/>
                  <a:gd name="connsiteY12" fmla="*/ 1245060 h 2469581"/>
                  <a:gd name="connsiteX13" fmla="*/ 333149 w 3004919"/>
                  <a:gd name="connsiteY13" fmla="*/ 1214436 h 2469581"/>
                  <a:gd name="connsiteX14" fmla="*/ 304596 w 3004919"/>
                  <a:gd name="connsiteY14" fmla="*/ 1189449 h 2469581"/>
                  <a:gd name="connsiteX15" fmla="*/ 29969 w 3004919"/>
                  <a:gd name="connsiteY15" fmla="*/ 830205 h 2469581"/>
                  <a:gd name="connsiteX16" fmla="*/ 57246 w 3004919"/>
                  <a:gd name="connsiteY16" fmla="*/ 625869 h 2469581"/>
                  <a:gd name="connsiteX17" fmla="*/ 261582 w 3004919"/>
                  <a:gd name="connsiteY17" fmla="*/ 653146 h 2469581"/>
                  <a:gd name="connsiteX18" fmla="*/ 497584 w 3004919"/>
                  <a:gd name="connsiteY18" fmla="*/ 961864 h 2469581"/>
                  <a:gd name="connsiteX19" fmla="*/ 533279 w 3004919"/>
                  <a:gd name="connsiteY19" fmla="*/ 964636 h 2469581"/>
                  <a:gd name="connsiteX20" fmla="*/ 977065 w 3004919"/>
                  <a:gd name="connsiteY20" fmla="*/ 1090680 h 2469581"/>
                  <a:gd name="connsiteX21" fmla="*/ 1001705 w 3004919"/>
                  <a:gd name="connsiteY21" fmla="*/ 1090947 h 2469581"/>
                  <a:gd name="connsiteX22" fmla="*/ 635066 w 3004919"/>
                  <a:gd name="connsiteY22" fmla="*/ 728155 h 2469581"/>
                  <a:gd name="connsiteX23" fmla="*/ 576936 w 3004919"/>
                  <a:gd name="connsiteY23" fmla="*/ 644310 h 2469581"/>
                  <a:gd name="connsiteX24" fmla="*/ 573836 w 3004919"/>
                  <a:gd name="connsiteY24" fmla="*/ 625702 h 2469581"/>
                  <a:gd name="connsiteX25" fmla="*/ 571194 w 3004919"/>
                  <a:gd name="connsiteY25" fmla="*/ 620484 h 2469581"/>
                  <a:gd name="connsiteX26" fmla="*/ 450810 w 3004919"/>
                  <a:gd name="connsiteY26" fmla="*/ 184612 h 2469581"/>
                  <a:gd name="connsiteX27" fmla="*/ 552511 w 3004919"/>
                  <a:gd name="connsiteY27" fmla="*/ 5297 h 2469581"/>
                  <a:gd name="connsiteX28" fmla="*/ 731826 w 3004919"/>
                  <a:gd name="connsiteY28" fmla="*/ 106998 h 2469581"/>
                  <a:gd name="connsiteX29" fmla="*/ 822671 w 3004919"/>
                  <a:gd name="connsiteY29" fmla="*/ 435915 h 2469581"/>
                  <a:gd name="connsiteX30" fmla="*/ 851297 w 3004919"/>
                  <a:gd name="connsiteY30" fmla="*/ 454169 h 2469581"/>
                  <a:gd name="connsiteX31" fmla="*/ 1081217 w 3004919"/>
                  <a:gd name="connsiteY31" fmla="*/ 635623 h 2469581"/>
                  <a:gd name="connsiteX32" fmla="*/ 1196053 w 3004919"/>
                  <a:gd name="connsiteY32" fmla="*/ 713244 h 2469581"/>
                  <a:gd name="connsiteX33" fmla="*/ 2010510 w 3004919"/>
                  <a:gd name="connsiteY33" fmla="*/ 1048860 h 2469581"/>
                  <a:gd name="connsiteX34" fmla="*/ 2027379 w 3004919"/>
                  <a:gd name="connsiteY34" fmla="*/ 1025309 h 2469581"/>
                  <a:gd name="connsiteX35" fmla="*/ 2031564 w 3004919"/>
                  <a:gd name="connsiteY35" fmla="*/ 1015356 h 2469581"/>
                  <a:gd name="connsiteX36" fmla="*/ 2333826 w 3004919"/>
                  <a:gd name="connsiteY36" fmla="*/ 652430 h 2469581"/>
                  <a:gd name="connsiteX37" fmla="*/ 2356585 w 3004919"/>
                  <a:gd name="connsiteY37" fmla="*/ 618674 h 2469581"/>
                  <a:gd name="connsiteX38" fmla="*/ 2435538 w 3004919"/>
                  <a:gd name="connsiteY38" fmla="*/ 585970 h 2469581"/>
                  <a:gd name="connsiteX39" fmla="*/ 2437230 w 3004919"/>
                  <a:gd name="connsiteY39" fmla="*/ 585970 h 2469581"/>
                  <a:gd name="connsiteX40" fmla="*/ 2437505 w 3004919"/>
                  <a:gd name="connsiteY40" fmla="*/ 585890 h 2469581"/>
                  <a:gd name="connsiteX41" fmla="*/ 2438293 w 3004919"/>
                  <a:gd name="connsiteY41" fmla="*/ 585970 h 2469581"/>
                  <a:gd name="connsiteX42" fmla="*/ 2893262 w 3004919"/>
                  <a:gd name="connsiteY42" fmla="*/ 585970 h 2469581"/>
                  <a:gd name="connsiteX43" fmla="*/ 3004919 w 3004919"/>
                  <a:gd name="connsiteY43" fmla="*/ 697627 h 2469581"/>
                  <a:gd name="connsiteX44" fmla="*/ 2996144 w 3004919"/>
                  <a:gd name="connsiteY44" fmla="*/ 741089 h 2469581"/>
                  <a:gd name="connsiteX45" fmla="*/ 2893262 w 3004919"/>
                  <a:gd name="connsiteY45" fmla="*/ 809284 h 2469581"/>
                  <a:gd name="connsiteX46" fmla="*/ 2532743 w 3004919"/>
                  <a:gd name="connsiteY46" fmla="*/ 809284 h 2469581"/>
                  <a:gd name="connsiteX47" fmla="*/ 2252936 w 3004919"/>
                  <a:gd name="connsiteY47" fmla="*/ 1145246 h 2469581"/>
                  <a:gd name="connsiteX48" fmla="*/ 2257892 w 3004919"/>
                  <a:gd name="connsiteY48" fmla="*/ 1148344 h 2469581"/>
                  <a:gd name="connsiteX49" fmla="*/ 2254858 w 3004919"/>
                  <a:gd name="connsiteY49" fmla="*/ 1153634 h 2469581"/>
                  <a:gd name="connsiteX50" fmla="*/ 2178547 w 3004919"/>
                  <a:gd name="connsiteY50" fmla="*/ 1641884 h 2469581"/>
                  <a:gd name="connsiteX51" fmla="*/ 2193112 w 3004919"/>
                  <a:gd name="connsiteY51" fmla="*/ 1712146 h 2469581"/>
                  <a:gd name="connsiteX52" fmla="*/ 2333873 w 3004919"/>
                  <a:gd name="connsiteY52" fmla="*/ 2034135 h 2469581"/>
                  <a:gd name="connsiteX53" fmla="*/ 2376031 w 3004919"/>
                  <a:gd name="connsiteY53" fmla="*/ 2113531 h 2469581"/>
                  <a:gd name="connsiteX54" fmla="*/ 2725478 w 3004919"/>
                  <a:gd name="connsiteY54" fmla="*/ 2254329 h 2469581"/>
                  <a:gd name="connsiteX55" fmla="*/ 2787315 w 3004919"/>
                  <a:gd name="connsiteY55" fmla="*/ 2399624 h 2469581"/>
                  <a:gd name="connsiteX0" fmla="*/ 2787315 w 3004919"/>
                  <a:gd name="connsiteY0" fmla="*/ 2399624 h 2469581"/>
                  <a:gd name="connsiteX1" fmla="*/ 2642020 w 3004919"/>
                  <a:gd name="connsiteY1" fmla="*/ 2461461 h 2469581"/>
                  <a:gd name="connsiteX2" fmla="*/ 2217463 w 3004919"/>
                  <a:gd name="connsiteY2" fmla="*/ 2290397 h 2469581"/>
                  <a:gd name="connsiteX3" fmla="*/ 2216566 w 3004919"/>
                  <a:gd name="connsiteY3" fmla="*/ 2289806 h 2469581"/>
                  <a:gd name="connsiteX4" fmla="*/ 2209152 w 3004919"/>
                  <a:gd name="connsiteY4" fmla="*/ 2288448 h 2469581"/>
                  <a:gd name="connsiteX5" fmla="*/ 2139310 w 3004919"/>
                  <a:gd name="connsiteY5" fmla="*/ 2221268 h 2469581"/>
                  <a:gd name="connsiteX6" fmla="*/ 1938929 w 3004919"/>
                  <a:gd name="connsiteY6" fmla="*/ 1762894 h 2469581"/>
                  <a:gd name="connsiteX7" fmla="*/ 1938374 w 3004919"/>
                  <a:gd name="connsiteY7" fmla="*/ 1758121 h 2469581"/>
                  <a:gd name="connsiteX8" fmla="*/ 1925966 w 3004919"/>
                  <a:gd name="connsiteY8" fmla="*/ 1730081 h 2469581"/>
                  <a:gd name="connsiteX9" fmla="*/ 938734 w 3004919"/>
                  <a:gd name="connsiteY9" fmla="*/ 1465060 h 2469581"/>
                  <a:gd name="connsiteX10" fmla="*/ 437919 w 3004919"/>
                  <a:gd name="connsiteY10" fmla="*/ 1300390 h 2469581"/>
                  <a:gd name="connsiteX11" fmla="*/ 352200 w 3004919"/>
                  <a:gd name="connsiteY11" fmla="*/ 1245060 h 2469581"/>
                  <a:gd name="connsiteX12" fmla="*/ 333149 w 3004919"/>
                  <a:gd name="connsiteY12" fmla="*/ 1214436 h 2469581"/>
                  <a:gd name="connsiteX13" fmla="*/ 304596 w 3004919"/>
                  <a:gd name="connsiteY13" fmla="*/ 1189449 h 2469581"/>
                  <a:gd name="connsiteX14" fmla="*/ 29969 w 3004919"/>
                  <a:gd name="connsiteY14" fmla="*/ 830205 h 2469581"/>
                  <a:gd name="connsiteX15" fmla="*/ 57246 w 3004919"/>
                  <a:gd name="connsiteY15" fmla="*/ 625869 h 2469581"/>
                  <a:gd name="connsiteX16" fmla="*/ 261582 w 3004919"/>
                  <a:gd name="connsiteY16" fmla="*/ 653146 h 2469581"/>
                  <a:gd name="connsiteX17" fmla="*/ 497584 w 3004919"/>
                  <a:gd name="connsiteY17" fmla="*/ 961864 h 2469581"/>
                  <a:gd name="connsiteX18" fmla="*/ 533279 w 3004919"/>
                  <a:gd name="connsiteY18" fmla="*/ 964636 h 2469581"/>
                  <a:gd name="connsiteX19" fmla="*/ 977065 w 3004919"/>
                  <a:gd name="connsiteY19" fmla="*/ 1090680 h 2469581"/>
                  <a:gd name="connsiteX20" fmla="*/ 1001705 w 3004919"/>
                  <a:gd name="connsiteY20" fmla="*/ 1090947 h 2469581"/>
                  <a:gd name="connsiteX21" fmla="*/ 635066 w 3004919"/>
                  <a:gd name="connsiteY21" fmla="*/ 728155 h 2469581"/>
                  <a:gd name="connsiteX22" fmla="*/ 576936 w 3004919"/>
                  <a:gd name="connsiteY22" fmla="*/ 644310 h 2469581"/>
                  <a:gd name="connsiteX23" fmla="*/ 573836 w 3004919"/>
                  <a:gd name="connsiteY23" fmla="*/ 625702 h 2469581"/>
                  <a:gd name="connsiteX24" fmla="*/ 571194 w 3004919"/>
                  <a:gd name="connsiteY24" fmla="*/ 620484 h 2469581"/>
                  <a:gd name="connsiteX25" fmla="*/ 450810 w 3004919"/>
                  <a:gd name="connsiteY25" fmla="*/ 184612 h 2469581"/>
                  <a:gd name="connsiteX26" fmla="*/ 552511 w 3004919"/>
                  <a:gd name="connsiteY26" fmla="*/ 5297 h 2469581"/>
                  <a:gd name="connsiteX27" fmla="*/ 731826 w 3004919"/>
                  <a:gd name="connsiteY27" fmla="*/ 106998 h 2469581"/>
                  <a:gd name="connsiteX28" fmla="*/ 822671 w 3004919"/>
                  <a:gd name="connsiteY28" fmla="*/ 435915 h 2469581"/>
                  <a:gd name="connsiteX29" fmla="*/ 851297 w 3004919"/>
                  <a:gd name="connsiteY29" fmla="*/ 454169 h 2469581"/>
                  <a:gd name="connsiteX30" fmla="*/ 1081217 w 3004919"/>
                  <a:gd name="connsiteY30" fmla="*/ 635623 h 2469581"/>
                  <a:gd name="connsiteX31" fmla="*/ 1196053 w 3004919"/>
                  <a:gd name="connsiteY31" fmla="*/ 713244 h 2469581"/>
                  <a:gd name="connsiteX32" fmla="*/ 2010510 w 3004919"/>
                  <a:gd name="connsiteY32" fmla="*/ 1048860 h 2469581"/>
                  <a:gd name="connsiteX33" fmla="*/ 2027379 w 3004919"/>
                  <a:gd name="connsiteY33" fmla="*/ 1025309 h 2469581"/>
                  <a:gd name="connsiteX34" fmla="*/ 2031564 w 3004919"/>
                  <a:gd name="connsiteY34" fmla="*/ 1015356 h 2469581"/>
                  <a:gd name="connsiteX35" fmla="*/ 2333826 w 3004919"/>
                  <a:gd name="connsiteY35" fmla="*/ 652430 h 2469581"/>
                  <a:gd name="connsiteX36" fmla="*/ 2356585 w 3004919"/>
                  <a:gd name="connsiteY36" fmla="*/ 618674 h 2469581"/>
                  <a:gd name="connsiteX37" fmla="*/ 2435538 w 3004919"/>
                  <a:gd name="connsiteY37" fmla="*/ 585970 h 2469581"/>
                  <a:gd name="connsiteX38" fmla="*/ 2437230 w 3004919"/>
                  <a:gd name="connsiteY38" fmla="*/ 585970 h 2469581"/>
                  <a:gd name="connsiteX39" fmla="*/ 2437505 w 3004919"/>
                  <a:gd name="connsiteY39" fmla="*/ 585890 h 2469581"/>
                  <a:gd name="connsiteX40" fmla="*/ 2438293 w 3004919"/>
                  <a:gd name="connsiteY40" fmla="*/ 585970 h 2469581"/>
                  <a:gd name="connsiteX41" fmla="*/ 2893262 w 3004919"/>
                  <a:gd name="connsiteY41" fmla="*/ 585970 h 2469581"/>
                  <a:gd name="connsiteX42" fmla="*/ 3004919 w 3004919"/>
                  <a:gd name="connsiteY42" fmla="*/ 697627 h 2469581"/>
                  <a:gd name="connsiteX43" fmla="*/ 2996144 w 3004919"/>
                  <a:gd name="connsiteY43" fmla="*/ 741089 h 2469581"/>
                  <a:gd name="connsiteX44" fmla="*/ 2893262 w 3004919"/>
                  <a:gd name="connsiteY44" fmla="*/ 809284 h 2469581"/>
                  <a:gd name="connsiteX45" fmla="*/ 2532743 w 3004919"/>
                  <a:gd name="connsiteY45" fmla="*/ 809284 h 2469581"/>
                  <a:gd name="connsiteX46" fmla="*/ 2252936 w 3004919"/>
                  <a:gd name="connsiteY46" fmla="*/ 1145246 h 2469581"/>
                  <a:gd name="connsiteX47" fmla="*/ 2257892 w 3004919"/>
                  <a:gd name="connsiteY47" fmla="*/ 1148344 h 2469581"/>
                  <a:gd name="connsiteX48" fmla="*/ 2254858 w 3004919"/>
                  <a:gd name="connsiteY48" fmla="*/ 1153634 h 2469581"/>
                  <a:gd name="connsiteX49" fmla="*/ 2178547 w 3004919"/>
                  <a:gd name="connsiteY49" fmla="*/ 1641884 h 2469581"/>
                  <a:gd name="connsiteX50" fmla="*/ 2193112 w 3004919"/>
                  <a:gd name="connsiteY50" fmla="*/ 1712146 h 2469581"/>
                  <a:gd name="connsiteX51" fmla="*/ 2333873 w 3004919"/>
                  <a:gd name="connsiteY51" fmla="*/ 2034135 h 2469581"/>
                  <a:gd name="connsiteX52" fmla="*/ 2376031 w 3004919"/>
                  <a:gd name="connsiteY52" fmla="*/ 2113531 h 2469581"/>
                  <a:gd name="connsiteX53" fmla="*/ 2725478 w 3004919"/>
                  <a:gd name="connsiteY53" fmla="*/ 2254329 h 2469581"/>
                  <a:gd name="connsiteX54" fmla="*/ 2787315 w 3004919"/>
                  <a:gd name="connsiteY54" fmla="*/ 2399624 h 246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4919" h="2469581">
                    <a:moveTo>
                      <a:pt x="2787315" y="2399624"/>
                    </a:moveTo>
                    <a:cubicBezTo>
                      <a:pt x="2764269" y="2456822"/>
                      <a:pt x="2699217" y="2484507"/>
                      <a:pt x="2642020" y="2461461"/>
                    </a:cubicBezTo>
                    <a:lnTo>
                      <a:pt x="2217463" y="2290397"/>
                    </a:lnTo>
                    <a:lnTo>
                      <a:pt x="2216566" y="2289806"/>
                    </a:lnTo>
                    <a:lnTo>
                      <a:pt x="2209152" y="2288448"/>
                    </a:lnTo>
                    <a:cubicBezTo>
                      <a:pt x="2178980" y="2276632"/>
                      <a:pt x="2153315" y="2253305"/>
                      <a:pt x="2139310" y="2221268"/>
                    </a:cubicBezTo>
                    <a:lnTo>
                      <a:pt x="1938929" y="1762894"/>
                    </a:lnTo>
                    <a:lnTo>
                      <a:pt x="1938374" y="1758121"/>
                    </a:lnTo>
                    <a:lnTo>
                      <a:pt x="1925966" y="1730081"/>
                    </a:lnTo>
                    <a:cubicBezTo>
                      <a:pt x="1616816" y="1657673"/>
                      <a:pt x="1262765" y="1587140"/>
                      <a:pt x="938734" y="1465060"/>
                    </a:cubicBezTo>
                    <a:lnTo>
                      <a:pt x="437919" y="1300390"/>
                    </a:lnTo>
                    <a:cubicBezTo>
                      <a:pt x="403150" y="1290515"/>
                      <a:pt x="373852" y="1270771"/>
                      <a:pt x="352200" y="1245060"/>
                    </a:cubicBezTo>
                    <a:lnTo>
                      <a:pt x="333149" y="1214436"/>
                    </a:lnTo>
                    <a:lnTo>
                      <a:pt x="304596" y="1189449"/>
                    </a:lnTo>
                    <a:lnTo>
                      <a:pt x="29969" y="830205"/>
                    </a:lnTo>
                    <a:cubicBezTo>
                      <a:pt x="-18924" y="766247"/>
                      <a:pt x="-6712" y="674762"/>
                      <a:pt x="57246" y="625869"/>
                    </a:cubicBezTo>
                    <a:cubicBezTo>
                      <a:pt x="121204" y="576975"/>
                      <a:pt x="212689" y="589188"/>
                      <a:pt x="261582" y="653146"/>
                    </a:cubicBezTo>
                    <a:lnTo>
                      <a:pt x="497584" y="961864"/>
                    </a:lnTo>
                    <a:lnTo>
                      <a:pt x="533279" y="964636"/>
                    </a:lnTo>
                    <a:lnTo>
                      <a:pt x="977065" y="1090680"/>
                    </a:lnTo>
                    <a:lnTo>
                      <a:pt x="1001705" y="1090947"/>
                    </a:lnTo>
                    <a:cubicBezTo>
                      <a:pt x="1108047" y="1108137"/>
                      <a:pt x="704850" y="794485"/>
                      <a:pt x="635066" y="728155"/>
                    </a:cubicBezTo>
                    <a:cubicBezTo>
                      <a:pt x="606694" y="705763"/>
                      <a:pt x="587143" y="676337"/>
                      <a:pt x="576936" y="644310"/>
                    </a:cubicBezTo>
                    <a:lnTo>
                      <a:pt x="573836" y="625702"/>
                    </a:lnTo>
                    <a:lnTo>
                      <a:pt x="571194" y="620484"/>
                    </a:lnTo>
                    <a:lnTo>
                      <a:pt x="450810" y="184612"/>
                    </a:lnTo>
                    <a:cubicBezTo>
                      <a:pt x="429377" y="107012"/>
                      <a:pt x="474910" y="26729"/>
                      <a:pt x="552511" y="5297"/>
                    </a:cubicBezTo>
                    <a:cubicBezTo>
                      <a:pt x="630111" y="-16136"/>
                      <a:pt x="710394" y="29397"/>
                      <a:pt x="731826" y="106998"/>
                    </a:cubicBezTo>
                    <a:lnTo>
                      <a:pt x="822671" y="435915"/>
                    </a:lnTo>
                    <a:lnTo>
                      <a:pt x="851297" y="454169"/>
                    </a:lnTo>
                    <a:lnTo>
                      <a:pt x="1081217" y="635623"/>
                    </a:lnTo>
                    <a:lnTo>
                      <a:pt x="1196053" y="713244"/>
                    </a:lnTo>
                    <a:cubicBezTo>
                      <a:pt x="1492161" y="895886"/>
                      <a:pt x="1814767" y="1029597"/>
                      <a:pt x="2010510" y="1048860"/>
                    </a:cubicBezTo>
                    <a:lnTo>
                      <a:pt x="2027379" y="1025309"/>
                    </a:lnTo>
                    <a:lnTo>
                      <a:pt x="2031564" y="1015356"/>
                    </a:lnTo>
                    <a:lnTo>
                      <a:pt x="2333826" y="652430"/>
                    </a:lnTo>
                    <a:lnTo>
                      <a:pt x="2356585" y="618674"/>
                    </a:lnTo>
                    <a:cubicBezTo>
                      <a:pt x="2376791" y="598468"/>
                      <a:pt x="2404705" y="585970"/>
                      <a:pt x="2435538" y="585970"/>
                    </a:cubicBezTo>
                    <a:lnTo>
                      <a:pt x="2437230" y="585970"/>
                    </a:lnTo>
                    <a:lnTo>
                      <a:pt x="2437505" y="585890"/>
                    </a:lnTo>
                    <a:lnTo>
                      <a:pt x="2438293" y="585970"/>
                    </a:lnTo>
                    <a:lnTo>
                      <a:pt x="2893262" y="585970"/>
                    </a:lnTo>
                    <a:cubicBezTo>
                      <a:pt x="2954928" y="585970"/>
                      <a:pt x="3004919" y="635961"/>
                      <a:pt x="3004919" y="697627"/>
                    </a:cubicBezTo>
                    <a:cubicBezTo>
                      <a:pt x="3004919" y="713043"/>
                      <a:pt x="3001795" y="727730"/>
                      <a:pt x="2996144" y="741089"/>
                    </a:cubicBezTo>
                    <a:cubicBezTo>
                      <a:pt x="2979194" y="781164"/>
                      <a:pt x="2939511" y="809284"/>
                      <a:pt x="2893262" y="809284"/>
                    </a:cubicBezTo>
                    <a:lnTo>
                      <a:pt x="2532743" y="809284"/>
                    </a:lnTo>
                    <a:lnTo>
                      <a:pt x="2252936" y="1145246"/>
                    </a:lnTo>
                    <a:lnTo>
                      <a:pt x="2257892" y="1148344"/>
                    </a:lnTo>
                    <a:lnTo>
                      <a:pt x="2254858" y="1153634"/>
                    </a:lnTo>
                    <a:cubicBezTo>
                      <a:pt x="2183681" y="1308928"/>
                      <a:pt x="2157502" y="1477711"/>
                      <a:pt x="2178547" y="1641884"/>
                    </a:cubicBezTo>
                    <a:lnTo>
                      <a:pt x="2193112" y="1712146"/>
                    </a:lnTo>
                    <a:lnTo>
                      <a:pt x="2333873" y="2034135"/>
                    </a:lnTo>
                    <a:lnTo>
                      <a:pt x="2376031" y="2113531"/>
                    </a:lnTo>
                    <a:lnTo>
                      <a:pt x="2725478" y="2254329"/>
                    </a:lnTo>
                    <a:cubicBezTo>
                      <a:pt x="2782676" y="2277375"/>
                      <a:pt x="2810362" y="2342427"/>
                      <a:pt x="2787315" y="2399624"/>
                    </a:cubicBez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sz="900" err="1">
                  <a:gradFill>
                    <a:gsLst>
                      <a:gs pos="0">
                        <a:srgbClr val="505050"/>
                      </a:gs>
                      <a:gs pos="100000">
                        <a:srgbClr val="505050"/>
                      </a:gs>
                    </a:gsLst>
                  </a:gradFill>
                </a:endParaRPr>
              </a:p>
            </p:txBody>
          </p:sp>
        </p:grpSp>
        <p:grpSp>
          <p:nvGrpSpPr>
            <p:cNvPr id="71" name="Group 70">
              <a:extLst>
                <a:ext uri="{FF2B5EF4-FFF2-40B4-BE49-F238E27FC236}">
                  <a16:creationId xmlns:a16="http://schemas.microsoft.com/office/drawing/2014/main" id="{913D57F3-A2D8-481C-8076-849C64CFFC0A}"/>
                </a:ext>
              </a:extLst>
            </p:cNvPr>
            <p:cNvGrpSpPr/>
            <p:nvPr/>
          </p:nvGrpSpPr>
          <p:grpSpPr>
            <a:xfrm>
              <a:off x="8403993" y="5746213"/>
              <a:ext cx="769945" cy="936849"/>
              <a:chOff x="3514426" y="2613033"/>
              <a:chExt cx="2469581" cy="3004919"/>
            </a:xfrm>
          </p:grpSpPr>
          <p:sp>
            <p:nvSpPr>
              <p:cNvPr id="86" name="Freeform: Shape 85">
                <a:extLst>
                  <a:ext uri="{FF2B5EF4-FFF2-40B4-BE49-F238E27FC236}">
                    <a16:creationId xmlns:a16="http://schemas.microsoft.com/office/drawing/2014/main" id="{27B505E0-4636-44A2-8964-D25C324ECB2C}"/>
                  </a:ext>
                </a:extLst>
              </p:cNvPr>
              <p:cNvSpPr/>
              <p:nvPr/>
            </p:nvSpPr>
            <p:spPr bwMode="auto">
              <a:xfrm rot="14883255">
                <a:off x="3246757" y="2880702"/>
                <a:ext cx="3004919" cy="2469581"/>
              </a:xfrm>
              <a:custGeom>
                <a:avLst/>
                <a:gdLst>
                  <a:gd name="connsiteX0" fmla="*/ 2787315 w 3004919"/>
                  <a:gd name="connsiteY0" fmla="*/ 2399624 h 2469581"/>
                  <a:gd name="connsiteX1" fmla="*/ 2642020 w 3004919"/>
                  <a:gd name="connsiteY1" fmla="*/ 2461461 h 2469581"/>
                  <a:gd name="connsiteX2" fmla="*/ 2217463 w 3004919"/>
                  <a:gd name="connsiteY2" fmla="*/ 2290397 h 2469581"/>
                  <a:gd name="connsiteX3" fmla="*/ 2216566 w 3004919"/>
                  <a:gd name="connsiteY3" fmla="*/ 2289806 h 2469581"/>
                  <a:gd name="connsiteX4" fmla="*/ 2209152 w 3004919"/>
                  <a:gd name="connsiteY4" fmla="*/ 2288448 h 2469581"/>
                  <a:gd name="connsiteX5" fmla="*/ 2139310 w 3004919"/>
                  <a:gd name="connsiteY5" fmla="*/ 2221268 h 2469581"/>
                  <a:gd name="connsiteX6" fmla="*/ 1938929 w 3004919"/>
                  <a:gd name="connsiteY6" fmla="*/ 1762894 h 2469581"/>
                  <a:gd name="connsiteX7" fmla="*/ 1938374 w 3004919"/>
                  <a:gd name="connsiteY7" fmla="*/ 1758121 h 2469581"/>
                  <a:gd name="connsiteX8" fmla="*/ 1901933 w 3004919"/>
                  <a:gd name="connsiteY8" fmla="*/ 1675042 h 2469581"/>
                  <a:gd name="connsiteX9" fmla="*/ 1415718 w 3004919"/>
                  <a:gd name="connsiteY9" fmla="*/ 1545272 h 2469581"/>
                  <a:gd name="connsiteX10" fmla="*/ 794599 w 3004919"/>
                  <a:gd name="connsiteY10" fmla="*/ 1637419 h 2469581"/>
                  <a:gd name="connsiteX11" fmla="*/ 756915 w 3004919"/>
                  <a:gd name="connsiteY11" fmla="*/ 1407547 h 2469581"/>
                  <a:gd name="connsiteX12" fmla="*/ 747735 w 3004919"/>
                  <a:gd name="connsiteY12" fmla="*/ 1404182 h 2469581"/>
                  <a:gd name="connsiteX13" fmla="*/ 749891 w 3004919"/>
                  <a:gd name="connsiteY13" fmla="*/ 1402968 h 2469581"/>
                  <a:gd name="connsiteX14" fmla="*/ 437919 w 3004919"/>
                  <a:gd name="connsiteY14" fmla="*/ 1300390 h 2469581"/>
                  <a:gd name="connsiteX15" fmla="*/ 352200 w 3004919"/>
                  <a:gd name="connsiteY15" fmla="*/ 1245060 h 2469581"/>
                  <a:gd name="connsiteX16" fmla="*/ 333149 w 3004919"/>
                  <a:gd name="connsiteY16" fmla="*/ 1214436 h 2469581"/>
                  <a:gd name="connsiteX17" fmla="*/ 304596 w 3004919"/>
                  <a:gd name="connsiteY17" fmla="*/ 1189449 h 2469581"/>
                  <a:gd name="connsiteX18" fmla="*/ 29969 w 3004919"/>
                  <a:gd name="connsiteY18" fmla="*/ 830205 h 2469581"/>
                  <a:gd name="connsiteX19" fmla="*/ 57246 w 3004919"/>
                  <a:gd name="connsiteY19" fmla="*/ 625869 h 2469581"/>
                  <a:gd name="connsiteX20" fmla="*/ 261582 w 3004919"/>
                  <a:gd name="connsiteY20" fmla="*/ 653146 h 2469581"/>
                  <a:gd name="connsiteX21" fmla="*/ 497584 w 3004919"/>
                  <a:gd name="connsiteY21" fmla="*/ 961864 h 2469581"/>
                  <a:gd name="connsiteX22" fmla="*/ 533279 w 3004919"/>
                  <a:gd name="connsiteY22" fmla="*/ 964636 h 2469581"/>
                  <a:gd name="connsiteX23" fmla="*/ 822525 w 3004919"/>
                  <a:gd name="connsiteY23" fmla="*/ 1046788 h 2469581"/>
                  <a:gd name="connsiteX24" fmla="*/ 853260 w 3004919"/>
                  <a:gd name="connsiteY24" fmla="*/ 961861 h 2469581"/>
                  <a:gd name="connsiteX25" fmla="*/ 868650 w 3004919"/>
                  <a:gd name="connsiteY25" fmla="*/ 927289 h 2469581"/>
                  <a:gd name="connsiteX26" fmla="*/ 809779 w 3004919"/>
                  <a:gd name="connsiteY26" fmla="*/ 876626 h 2469581"/>
                  <a:gd name="connsiteX27" fmla="*/ 635066 w 3004919"/>
                  <a:gd name="connsiteY27" fmla="*/ 728155 h 2469581"/>
                  <a:gd name="connsiteX28" fmla="*/ 576936 w 3004919"/>
                  <a:gd name="connsiteY28" fmla="*/ 644310 h 2469581"/>
                  <a:gd name="connsiteX29" fmla="*/ 573836 w 3004919"/>
                  <a:gd name="connsiteY29" fmla="*/ 625702 h 2469581"/>
                  <a:gd name="connsiteX30" fmla="*/ 571194 w 3004919"/>
                  <a:gd name="connsiteY30" fmla="*/ 620484 h 2469581"/>
                  <a:gd name="connsiteX31" fmla="*/ 450810 w 3004919"/>
                  <a:gd name="connsiteY31" fmla="*/ 184612 h 2469581"/>
                  <a:gd name="connsiteX32" fmla="*/ 552511 w 3004919"/>
                  <a:gd name="connsiteY32" fmla="*/ 5297 h 2469581"/>
                  <a:gd name="connsiteX33" fmla="*/ 731826 w 3004919"/>
                  <a:gd name="connsiteY33" fmla="*/ 106998 h 2469581"/>
                  <a:gd name="connsiteX34" fmla="*/ 822671 w 3004919"/>
                  <a:gd name="connsiteY34" fmla="*/ 435915 h 2469581"/>
                  <a:gd name="connsiteX35" fmla="*/ 851297 w 3004919"/>
                  <a:gd name="connsiteY35" fmla="*/ 454169 h 2469581"/>
                  <a:gd name="connsiteX36" fmla="*/ 1032578 w 3004919"/>
                  <a:gd name="connsiteY36" fmla="*/ 597237 h 2469581"/>
                  <a:gd name="connsiteX37" fmla="*/ 1109932 w 3004919"/>
                  <a:gd name="connsiteY37" fmla="*/ 519287 h 2469581"/>
                  <a:gd name="connsiteX38" fmla="*/ 1219801 w 3004919"/>
                  <a:gd name="connsiteY38" fmla="*/ 420432 h 2469581"/>
                  <a:gd name="connsiteX39" fmla="*/ 1634228 w 3004919"/>
                  <a:gd name="connsiteY39" fmla="*/ 965297 h 2469581"/>
                  <a:gd name="connsiteX40" fmla="*/ 1990963 w 3004919"/>
                  <a:gd name="connsiteY40" fmla="*/ 1084627 h 2469581"/>
                  <a:gd name="connsiteX41" fmla="*/ 2027379 w 3004919"/>
                  <a:gd name="connsiteY41" fmla="*/ 1025309 h 2469581"/>
                  <a:gd name="connsiteX42" fmla="*/ 2031564 w 3004919"/>
                  <a:gd name="connsiteY42" fmla="*/ 1015356 h 2469581"/>
                  <a:gd name="connsiteX43" fmla="*/ 2333826 w 3004919"/>
                  <a:gd name="connsiteY43" fmla="*/ 652430 h 2469581"/>
                  <a:gd name="connsiteX44" fmla="*/ 2356585 w 3004919"/>
                  <a:gd name="connsiteY44" fmla="*/ 618674 h 2469581"/>
                  <a:gd name="connsiteX45" fmla="*/ 2435538 w 3004919"/>
                  <a:gd name="connsiteY45" fmla="*/ 585970 h 2469581"/>
                  <a:gd name="connsiteX46" fmla="*/ 2437230 w 3004919"/>
                  <a:gd name="connsiteY46" fmla="*/ 585970 h 2469581"/>
                  <a:gd name="connsiteX47" fmla="*/ 2437505 w 3004919"/>
                  <a:gd name="connsiteY47" fmla="*/ 585890 h 2469581"/>
                  <a:gd name="connsiteX48" fmla="*/ 2438293 w 3004919"/>
                  <a:gd name="connsiteY48" fmla="*/ 585970 h 2469581"/>
                  <a:gd name="connsiteX49" fmla="*/ 2893262 w 3004919"/>
                  <a:gd name="connsiteY49" fmla="*/ 585970 h 2469581"/>
                  <a:gd name="connsiteX50" fmla="*/ 3004919 w 3004919"/>
                  <a:gd name="connsiteY50" fmla="*/ 697627 h 2469581"/>
                  <a:gd name="connsiteX51" fmla="*/ 2996144 w 3004919"/>
                  <a:gd name="connsiteY51" fmla="*/ 741089 h 2469581"/>
                  <a:gd name="connsiteX52" fmla="*/ 2893262 w 3004919"/>
                  <a:gd name="connsiteY52" fmla="*/ 809284 h 2469581"/>
                  <a:gd name="connsiteX53" fmla="*/ 2532743 w 3004919"/>
                  <a:gd name="connsiteY53" fmla="*/ 809284 h 2469581"/>
                  <a:gd name="connsiteX54" fmla="*/ 2252936 w 3004919"/>
                  <a:gd name="connsiteY54" fmla="*/ 1145246 h 2469581"/>
                  <a:gd name="connsiteX55" fmla="*/ 2257892 w 3004919"/>
                  <a:gd name="connsiteY55" fmla="*/ 1148344 h 2469581"/>
                  <a:gd name="connsiteX56" fmla="*/ 2254858 w 3004919"/>
                  <a:gd name="connsiteY56" fmla="*/ 1153634 h 2469581"/>
                  <a:gd name="connsiteX57" fmla="*/ 2178547 w 3004919"/>
                  <a:gd name="connsiteY57" fmla="*/ 1641884 h 2469581"/>
                  <a:gd name="connsiteX58" fmla="*/ 2193112 w 3004919"/>
                  <a:gd name="connsiteY58" fmla="*/ 1712146 h 2469581"/>
                  <a:gd name="connsiteX59" fmla="*/ 2333873 w 3004919"/>
                  <a:gd name="connsiteY59" fmla="*/ 2034135 h 2469581"/>
                  <a:gd name="connsiteX60" fmla="*/ 2376031 w 3004919"/>
                  <a:gd name="connsiteY60" fmla="*/ 2113531 h 2469581"/>
                  <a:gd name="connsiteX61" fmla="*/ 2725478 w 3004919"/>
                  <a:gd name="connsiteY61" fmla="*/ 2254329 h 2469581"/>
                  <a:gd name="connsiteX62" fmla="*/ 2787315 w 3004919"/>
                  <a:gd name="connsiteY62" fmla="*/ 2399624 h 246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04919" h="2469581">
                    <a:moveTo>
                      <a:pt x="2787315" y="2399624"/>
                    </a:moveTo>
                    <a:cubicBezTo>
                      <a:pt x="2764269" y="2456822"/>
                      <a:pt x="2699217" y="2484507"/>
                      <a:pt x="2642020" y="2461461"/>
                    </a:cubicBezTo>
                    <a:lnTo>
                      <a:pt x="2217463" y="2290397"/>
                    </a:lnTo>
                    <a:lnTo>
                      <a:pt x="2216566" y="2289806"/>
                    </a:lnTo>
                    <a:lnTo>
                      <a:pt x="2209152" y="2288448"/>
                    </a:lnTo>
                    <a:cubicBezTo>
                      <a:pt x="2178980" y="2276632"/>
                      <a:pt x="2153315" y="2253305"/>
                      <a:pt x="2139310" y="2221268"/>
                    </a:cubicBezTo>
                    <a:lnTo>
                      <a:pt x="1938929" y="1762894"/>
                    </a:lnTo>
                    <a:lnTo>
                      <a:pt x="1938374" y="1758121"/>
                    </a:lnTo>
                    <a:lnTo>
                      <a:pt x="1901933" y="1675042"/>
                    </a:lnTo>
                    <a:cubicBezTo>
                      <a:pt x="1670070" y="1620736"/>
                      <a:pt x="1666486" y="1620006"/>
                      <a:pt x="1415718" y="1545272"/>
                    </a:cubicBezTo>
                    <a:cubicBezTo>
                      <a:pt x="1210499" y="1497134"/>
                      <a:pt x="1104701" y="1476223"/>
                      <a:pt x="794599" y="1637419"/>
                    </a:cubicBezTo>
                    <a:cubicBezTo>
                      <a:pt x="774565" y="1557784"/>
                      <a:pt x="765740" y="1482665"/>
                      <a:pt x="756915" y="1407547"/>
                    </a:cubicBezTo>
                    <a:lnTo>
                      <a:pt x="747735" y="1404182"/>
                    </a:lnTo>
                    <a:lnTo>
                      <a:pt x="749891" y="1402968"/>
                    </a:lnTo>
                    <a:lnTo>
                      <a:pt x="437919" y="1300390"/>
                    </a:lnTo>
                    <a:cubicBezTo>
                      <a:pt x="403150" y="1290515"/>
                      <a:pt x="373852" y="1270771"/>
                      <a:pt x="352200" y="1245060"/>
                    </a:cubicBezTo>
                    <a:lnTo>
                      <a:pt x="333149" y="1214436"/>
                    </a:lnTo>
                    <a:lnTo>
                      <a:pt x="304596" y="1189449"/>
                    </a:lnTo>
                    <a:lnTo>
                      <a:pt x="29969" y="830205"/>
                    </a:lnTo>
                    <a:cubicBezTo>
                      <a:pt x="-18924" y="766247"/>
                      <a:pt x="-6712" y="674762"/>
                      <a:pt x="57246" y="625869"/>
                    </a:cubicBezTo>
                    <a:cubicBezTo>
                      <a:pt x="121204" y="576975"/>
                      <a:pt x="212689" y="589188"/>
                      <a:pt x="261582" y="653146"/>
                    </a:cubicBezTo>
                    <a:lnTo>
                      <a:pt x="497584" y="961864"/>
                    </a:lnTo>
                    <a:lnTo>
                      <a:pt x="533279" y="964636"/>
                    </a:lnTo>
                    <a:lnTo>
                      <a:pt x="822525" y="1046788"/>
                    </a:lnTo>
                    <a:lnTo>
                      <a:pt x="853260" y="961861"/>
                    </a:lnTo>
                    <a:lnTo>
                      <a:pt x="868650" y="927289"/>
                    </a:lnTo>
                    <a:lnTo>
                      <a:pt x="809779" y="876626"/>
                    </a:lnTo>
                    <a:cubicBezTo>
                      <a:pt x="734290" y="812683"/>
                      <a:pt x="661235" y="753029"/>
                      <a:pt x="635066" y="728155"/>
                    </a:cubicBezTo>
                    <a:cubicBezTo>
                      <a:pt x="606694" y="705763"/>
                      <a:pt x="587143" y="676337"/>
                      <a:pt x="576936" y="644310"/>
                    </a:cubicBezTo>
                    <a:lnTo>
                      <a:pt x="573836" y="625702"/>
                    </a:lnTo>
                    <a:lnTo>
                      <a:pt x="571194" y="620484"/>
                    </a:lnTo>
                    <a:lnTo>
                      <a:pt x="450810" y="184612"/>
                    </a:lnTo>
                    <a:cubicBezTo>
                      <a:pt x="429377" y="107012"/>
                      <a:pt x="474910" y="26729"/>
                      <a:pt x="552511" y="5297"/>
                    </a:cubicBezTo>
                    <a:cubicBezTo>
                      <a:pt x="630111" y="-16136"/>
                      <a:pt x="710394" y="29397"/>
                      <a:pt x="731826" y="106998"/>
                    </a:cubicBezTo>
                    <a:lnTo>
                      <a:pt x="822671" y="435915"/>
                    </a:lnTo>
                    <a:lnTo>
                      <a:pt x="851297" y="454169"/>
                    </a:lnTo>
                    <a:lnTo>
                      <a:pt x="1032578" y="597237"/>
                    </a:lnTo>
                    <a:lnTo>
                      <a:pt x="1109932" y="519287"/>
                    </a:lnTo>
                    <a:cubicBezTo>
                      <a:pt x="1144273" y="486608"/>
                      <a:pt x="1180016" y="454494"/>
                      <a:pt x="1219801" y="420432"/>
                    </a:cubicBezTo>
                    <a:cubicBezTo>
                      <a:pt x="1327895" y="786368"/>
                      <a:pt x="1360099" y="844282"/>
                      <a:pt x="1634228" y="965297"/>
                    </a:cubicBezTo>
                    <a:cubicBezTo>
                      <a:pt x="1776361" y="1023963"/>
                      <a:pt x="1893091" y="1074996"/>
                      <a:pt x="1990963" y="1084627"/>
                    </a:cubicBezTo>
                    <a:lnTo>
                      <a:pt x="2027379" y="1025309"/>
                    </a:lnTo>
                    <a:lnTo>
                      <a:pt x="2031564" y="1015356"/>
                    </a:lnTo>
                    <a:lnTo>
                      <a:pt x="2333826" y="652430"/>
                    </a:lnTo>
                    <a:lnTo>
                      <a:pt x="2356585" y="618674"/>
                    </a:lnTo>
                    <a:cubicBezTo>
                      <a:pt x="2376791" y="598468"/>
                      <a:pt x="2404705" y="585970"/>
                      <a:pt x="2435538" y="585970"/>
                    </a:cubicBezTo>
                    <a:lnTo>
                      <a:pt x="2437230" y="585970"/>
                    </a:lnTo>
                    <a:lnTo>
                      <a:pt x="2437505" y="585890"/>
                    </a:lnTo>
                    <a:lnTo>
                      <a:pt x="2438293" y="585970"/>
                    </a:lnTo>
                    <a:lnTo>
                      <a:pt x="2893262" y="585970"/>
                    </a:lnTo>
                    <a:cubicBezTo>
                      <a:pt x="2954928" y="585970"/>
                      <a:pt x="3004919" y="635961"/>
                      <a:pt x="3004919" y="697627"/>
                    </a:cubicBezTo>
                    <a:cubicBezTo>
                      <a:pt x="3004919" y="713043"/>
                      <a:pt x="3001795" y="727730"/>
                      <a:pt x="2996144" y="741089"/>
                    </a:cubicBezTo>
                    <a:cubicBezTo>
                      <a:pt x="2979194" y="781164"/>
                      <a:pt x="2939511" y="809284"/>
                      <a:pt x="2893262" y="809284"/>
                    </a:cubicBezTo>
                    <a:lnTo>
                      <a:pt x="2532743" y="809284"/>
                    </a:lnTo>
                    <a:lnTo>
                      <a:pt x="2252936" y="1145246"/>
                    </a:lnTo>
                    <a:lnTo>
                      <a:pt x="2257892" y="1148344"/>
                    </a:lnTo>
                    <a:lnTo>
                      <a:pt x="2254858" y="1153634"/>
                    </a:lnTo>
                    <a:cubicBezTo>
                      <a:pt x="2183681" y="1308928"/>
                      <a:pt x="2157502" y="1477711"/>
                      <a:pt x="2178547" y="1641884"/>
                    </a:cubicBezTo>
                    <a:lnTo>
                      <a:pt x="2193112" y="1712146"/>
                    </a:lnTo>
                    <a:lnTo>
                      <a:pt x="2333873" y="2034135"/>
                    </a:lnTo>
                    <a:lnTo>
                      <a:pt x="2376031" y="2113531"/>
                    </a:lnTo>
                    <a:lnTo>
                      <a:pt x="2725478" y="2254329"/>
                    </a:lnTo>
                    <a:cubicBezTo>
                      <a:pt x="2782676" y="2277375"/>
                      <a:pt x="2810362" y="2342427"/>
                      <a:pt x="2787315" y="2399624"/>
                    </a:cubicBez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sz="900" err="1">
                  <a:gradFill>
                    <a:gsLst>
                      <a:gs pos="0">
                        <a:srgbClr val="505050"/>
                      </a:gs>
                      <a:gs pos="100000">
                        <a:srgbClr val="505050"/>
                      </a:gs>
                    </a:gsLst>
                  </a:gradFill>
                </a:endParaRPr>
              </a:p>
            </p:txBody>
          </p:sp>
          <p:sp>
            <p:nvSpPr>
              <p:cNvPr id="87" name="Graphic 35">
                <a:extLst>
                  <a:ext uri="{FF2B5EF4-FFF2-40B4-BE49-F238E27FC236}">
                    <a16:creationId xmlns:a16="http://schemas.microsoft.com/office/drawing/2014/main" id="{7DFFC1C0-3026-4196-97CE-98DF25F2D40A}"/>
                  </a:ext>
                </a:extLst>
              </p:cNvPr>
              <p:cNvSpPr/>
              <p:nvPr/>
            </p:nvSpPr>
            <p:spPr>
              <a:xfrm rot="20793812">
                <a:off x="4167886" y="2816225"/>
                <a:ext cx="675664" cy="516586"/>
              </a:xfrm>
              <a:custGeom>
                <a:avLst/>
                <a:gdLst>
                  <a:gd name="connsiteX0" fmla="*/ 457200 w 1920049"/>
                  <a:gd name="connsiteY0" fmla="*/ 733997 h 1467993"/>
                  <a:gd name="connsiteX1" fmla="*/ 1188625 w 1920049"/>
                  <a:gd name="connsiteY1" fmla="*/ 0 h 1467993"/>
                  <a:gd name="connsiteX2" fmla="*/ 1920050 w 1920049"/>
                  <a:gd name="connsiteY2" fmla="*/ 733997 h 1467993"/>
                  <a:gd name="connsiteX3" fmla="*/ 1188625 w 1920049"/>
                  <a:gd name="connsiteY3" fmla="*/ 1467993 h 1467993"/>
                  <a:gd name="connsiteX4" fmla="*/ 457200 w 1920049"/>
                  <a:gd name="connsiteY4" fmla="*/ 733997 h 1467993"/>
                  <a:gd name="connsiteX5" fmla="*/ 457200 w 1920049"/>
                  <a:gd name="connsiteY5" fmla="*/ 733997 h 1467993"/>
                  <a:gd name="connsiteX6" fmla="*/ 738473 w 1920049"/>
                  <a:gd name="connsiteY6" fmla="*/ 155353 h 1467993"/>
                  <a:gd name="connsiteX7" fmla="*/ 1160431 w 1920049"/>
                  <a:gd name="connsiteY7" fmla="*/ 494157 h 1467993"/>
                  <a:gd name="connsiteX8" fmla="*/ 1891856 w 1920049"/>
                  <a:gd name="connsiteY8" fmla="*/ 529400 h 1467993"/>
                  <a:gd name="connsiteX9" fmla="*/ 485299 w 1920049"/>
                  <a:gd name="connsiteY9" fmla="*/ 938689 h 1467993"/>
                  <a:gd name="connsiteX10" fmla="*/ 738473 w 1920049"/>
                  <a:gd name="connsiteY10" fmla="*/ 649319 h 1467993"/>
                  <a:gd name="connsiteX11" fmla="*/ 696277 w 1920049"/>
                  <a:gd name="connsiteY11" fmla="*/ 190595 h 1467993"/>
                  <a:gd name="connsiteX12" fmla="*/ 738473 w 1920049"/>
                  <a:gd name="connsiteY12" fmla="*/ 155353 h 1467993"/>
                  <a:gd name="connsiteX13" fmla="*/ 386810 w 1920049"/>
                  <a:gd name="connsiteY13" fmla="*/ 70676 h 1467993"/>
                  <a:gd name="connsiteX14" fmla="*/ 436055 w 1920049"/>
                  <a:gd name="connsiteY14" fmla="*/ 663512 h 1467993"/>
                  <a:gd name="connsiteX15" fmla="*/ 0 w 1920049"/>
                  <a:gd name="connsiteY15" fmla="*/ 790480 h 146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20049" h="1467993">
                    <a:moveTo>
                      <a:pt x="457200" y="733997"/>
                    </a:moveTo>
                    <a:cubicBezTo>
                      <a:pt x="457200" y="331756"/>
                      <a:pt x="780669" y="0"/>
                      <a:pt x="1188625" y="0"/>
                    </a:cubicBezTo>
                    <a:cubicBezTo>
                      <a:pt x="1589532" y="0"/>
                      <a:pt x="1920050" y="331661"/>
                      <a:pt x="1920050" y="733997"/>
                    </a:cubicBezTo>
                    <a:cubicBezTo>
                      <a:pt x="1920050" y="1143286"/>
                      <a:pt x="1589532" y="1467993"/>
                      <a:pt x="1188625" y="1467993"/>
                    </a:cubicBezTo>
                    <a:cubicBezTo>
                      <a:pt x="780669" y="1467993"/>
                      <a:pt x="457200" y="1143381"/>
                      <a:pt x="457200" y="733997"/>
                    </a:cubicBezTo>
                    <a:lnTo>
                      <a:pt x="457200" y="733997"/>
                    </a:lnTo>
                    <a:close/>
                    <a:moveTo>
                      <a:pt x="738473" y="155353"/>
                    </a:moveTo>
                    <a:cubicBezTo>
                      <a:pt x="738473" y="155353"/>
                      <a:pt x="914305" y="423577"/>
                      <a:pt x="1160431" y="494157"/>
                    </a:cubicBezTo>
                    <a:cubicBezTo>
                      <a:pt x="1448753" y="571786"/>
                      <a:pt x="1891856" y="529400"/>
                      <a:pt x="1891856" y="529400"/>
                    </a:cubicBezTo>
                    <a:moveTo>
                      <a:pt x="485299" y="938689"/>
                    </a:moveTo>
                    <a:cubicBezTo>
                      <a:pt x="485299" y="938689"/>
                      <a:pt x="689229" y="797528"/>
                      <a:pt x="738473" y="649319"/>
                    </a:cubicBezTo>
                    <a:cubicBezTo>
                      <a:pt x="822865" y="374047"/>
                      <a:pt x="696277" y="190595"/>
                      <a:pt x="696277" y="190595"/>
                    </a:cubicBezTo>
                    <a:moveTo>
                      <a:pt x="738473" y="155353"/>
                    </a:moveTo>
                    <a:cubicBezTo>
                      <a:pt x="738473" y="155353"/>
                      <a:pt x="611886" y="-105727"/>
                      <a:pt x="386810" y="70676"/>
                    </a:cubicBezTo>
                    <a:cubicBezTo>
                      <a:pt x="196882" y="225933"/>
                      <a:pt x="464153" y="508254"/>
                      <a:pt x="436055" y="663512"/>
                    </a:cubicBezTo>
                    <a:cubicBezTo>
                      <a:pt x="386810" y="875157"/>
                      <a:pt x="0" y="790480"/>
                      <a:pt x="0" y="790480"/>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gradFill>
                </a:endParaRPr>
              </a:p>
            </p:txBody>
          </p:sp>
        </p:grpSp>
        <p:grpSp>
          <p:nvGrpSpPr>
            <p:cNvPr id="72" name="Group 71">
              <a:extLst>
                <a:ext uri="{FF2B5EF4-FFF2-40B4-BE49-F238E27FC236}">
                  <a16:creationId xmlns:a16="http://schemas.microsoft.com/office/drawing/2014/main" id="{CEE2B544-356A-46C3-8F31-EB9257E13327}"/>
                </a:ext>
              </a:extLst>
            </p:cNvPr>
            <p:cNvGrpSpPr/>
            <p:nvPr/>
          </p:nvGrpSpPr>
          <p:grpSpPr>
            <a:xfrm>
              <a:off x="9074395" y="5726111"/>
              <a:ext cx="697996" cy="990948"/>
              <a:chOff x="2178051" y="3003454"/>
              <a:chExt cx="1714500" cy="2434079"/>
            </a:xfrm>
          </p:grpSpPr>
          <p:sp>
            <p:nvSpPr>
              <p:cNvPr id="84" name="Freeform: Shape 83">
                <a:extLst>
                  <a:ext uri="{FF2B5EF4-FFF2-40B4-BE49-F238E27FC236}">
                    <a16:creationId xmlns:a16="http://schemas.microsoft.com/office/drawing/2014/main" id="{0E41FB3A-B575-4410-97E1-37855ABB52E6}"/>
                  </a:ext>
                </a:extLst>
              </p:cNvPr>
              <p:cNvSpPr/>
              <p:nvPr/>
            </p:nvSpPr>
            <p:spPr>
              <a:xfrm>
                <a:off x="2178051" y="3003454"/>
                <a:ext cx="1714500" cy="2434079"/>
              </a:xfrm>
              <a:custGeom>
                <a:avLst/>
                <a:gdLst>
                  <a:gd name="connsiteX0" fmla="*/ 815533 w 1677919"/>
                  <a:gd name="connsiteY0" fmla="*/ 1598255 h 1680588"/>
                  <a:gd name="connsiteX1" fmla="*/ 815533 w 1677919"/>
                  <a:gd name="connsiteY1" fmla="*/ 997077 h 1680588"/>
                  <a:gd name="connsiteX2" fmla="*/ 862393 w 1677919"/>
                  <a:gd name="connsiteY2" fmla="*/ 997077 h 1680588"/>
                  <a:gd name="connsiteX3" fmla="*/ 862393 w 1677919"/>
                  <a:gd name="connsiteY3" fmla="*/ 1598255 h 1680588"/>
                  <a:gd name="connsiteX4" fmla="*/ 987382 w 1677919"/>
                  <a:gd name="connsiteY4" fmla="*/ 1680589 h 1680588"/>
                  <a:gd name="connsiteX5" fmla="*/ 1112391 w 1677919"/>
                  <a:gd name="connsiteY5" fmla="*/ 1598255 h 1680588"/>
                  <a:gd name="connsiteX6" fmla="*/ 1112391 w 1677919"/>
                  <a:gd name="connsiteY6" fmla="*/ 523286 h 1680588"/>
                  <a:gd name="connsiteX7" fmla="*/ 1668607 w 1677919"/>
                  <a:gd name="connsiteY7" fmla="*/ 78099 h 1680588"/>
                  <a:gd name="connsiteX8" fmla="*/ 1634668 w 1677919"/>
                  <a:gd name="connsiteY8" fmla="*/ 6140 h 1680588"/>
                  <a:gd name="connsiteX9" fmla="*/ 1525431 w 1677919"/>
                  <a:gd name="connsiteY9" fmla="*/ 28484 h 1680588"/>
                  <a:gd name="connsiteX10" fmla="*/ 1169239 w 1677919"/>
                  <a:gd name="connsiteY10" fmla="*/ 349834 h 1680588"/>
                  <a:gd name="connsiteX11" fmla="*/ 1041823 w 1677919"/>
                  <a:gd name="connsiteY11" fmla="*/ 424789 h 1680588"/>
                  <a:gd name="connsiteX12" fmla="*/ 1014092 w 1677919"/>
                  <a:gd name="connsiteY12" fmla="*/ 438655 h 1680588"/>
                  <a:gd name="connsiteX13" fmla="*/ 663814 w 1677919"/>
                  <a:gd name="connsiteY13" fmla="*/ 438655 h 1680588"/>
                  <a:gd name="connsiteX14" fmla="*/ 152486 w 1677919"/>
                  <a:gd name="connsiteY14" fmla="*/ 28484 h 1680588"/>
                  <a:gd name="connsiteX15" fmla="*/ 43238 w 1677919"/>
                  <a:gd name="connsiteY15" fmla="*/ 6140 h 1680588"/>
                  <a:gd name="connsiteX16" fmla="*/ 9319 w 1677919"/>
                  <a:gd name="connsiteY16" fmla="*/ 78099 h 1680588"/>
                  <a:gd name="connsiteX17" fmla="*/ 565536 w 1677919"/>
                  <a:gd name="connsiteY17" fmla="*/ 523306 h 1680588"/>
                  <a:gd name="connsiteX18" fmla="*/ 565536 w 1677919"/>
                  <a:gd name="connsiteY18" fmla="*/ 1598255 h 1680588"/>
                  <a:gd name="connsiteX19" fmla="*/ 690525 w 1677919"/>
                  <a:gd name="connsiteY19" fmla="*/ 1680589 h 1680588"/>
                  <a:gd name="connsiteX20" fmla="*/ 815533 w 1677919"/>
                  <a:gd name="connsiteY20" fmla="*/ 1598255 h 168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7919" h="1680588">
                    <a:moveTo>
                      <a:pt x="815533" y="1598255"/>
                    </a:moveTo>
                    <a:lnTo>
                      <a:pt x="815533" y="997077"/>
                    </a:lnTo>
                    <a:lnTo>
                      <a:pt x="862393" y="997077"/>
                    </a:lnTo>
                    <a:lnTo>
                      <a:pt x="862393" y="1598255"/>
                    </a:lnTo>
                    <a:cubicBezTo>
                      <a:pt x="862393" y="1643740"/>
                      <a:pt x="918371" y="1680589"/>
                      <a:pt x="987382" y="1680589"/>
                    </a:cubicBezTo>
                    <a:cubicBezTo>
                      <a:pt x="1056412" y="1680589"/>
                      <a:pt x="1112391" y="1643740"/>
                      <a:pt x="1112391" y="1598255"/>
                    </a:cubicBezTo>
                    <a:lnTo>
                      <a:pt x="1112391" y="523286"/>
                    </a:lnTo>
                    <a:cubicBezTo>
                      <a:pt x="1198861" y="481430"/>
                      <a:pt x="1458028" y="341590"/>
                      <a:pt x="1668607" y="78099"/>
                    </a:cubicBezTo>
                    <a:cubicBezTo>
                      <a:pt x="1689403" y="52046"/>
                      <a:pt x="1674198" y="19839"/>
                      <a:pt x="1634668" y="6140"/>
                    </a:cubicBezTo>
                    <a:cubicBezTo>
                      <a:pt x="1595138" y="-7559"/>
                      <a:pt x="1546227" y="2444"/>
                      <a:pt x="1525431" y="28484"/>
                    </a:cubicBezTo>
                    <a:cubicBezTo>
                      <a:pt x="1407529" y="176143"/>
                      <a:pt x="1273300" y="281606"/>
                      <a:pt x="1169239" y="349834"/>
                    </a:cubicBezTo>
                    <a:cubicBezTo>
                      <a:pt x="1117223" y="383945"/>
                      <a:pt x="1072780" y="408726"/>
                      <a:pt x="1041823" y="424789"/>
                    </a:cubicBezTo>
                    <a:cubicBezTo>
                      <a:pt x="1030713" y="430536"/>
                      <a:pt x="1021432" y="435118"/>
                      <a:pt x="1014092" y="438655"/>
                    </a:cubicBezTo>
                    <a:lnTo>
                      <a:pt x="663814" y="438655"/>
                    </a:lnTo>
                    <a:cubicBezTo>
                      <a:pt x="595057" y="405623"/>
                      <a:pt x="350367" y="276504"/>
                      <a:pt x="152486" y="28484"/>
                    </a:cubicBezTo>
                    <a:cubicBezTo>
                      <a:pt x="131679" y="2444"/>
                      <a:pt x="82768" y="-7565"/>
                      <a:pt x="43238" y="6140"/>
                    </a:cubicBezTo>
                    <a:cubicBezTo>
                      <a:pt x="3698" y="19839"/>
                      <a:pt x="-11477" y="52059"/>
                      <a:pt x="9319" y="78099"/>
                    </a:cubicBezTo>
                    <a:cubicBezTo>
                      <a:pt x="219898" y="341609"/>
                      <a:pt x="479116" y="481456"/>
                      <a:pt x="565536" y="523306"/>
                    </a:cubicBezTo>
                    <a:lnTo>
                      <a:pt x="565536" y="1598255"/>
                    </a:lnTo>
                    <a:cubicBezTo>
                      <a:pt x="565536" y="1643740"/>
                      <a:pt x="621514" y="1680589"/>
                      <a:pt x="690525" y="1680589"/>
                    </a:cubicBezTo>
                    <a:cubicBezTo>
                      <a:pt x="759555" y="1680589"/>
                      <a:pt x="815533" y="1643740"/>
                      <a:pt x="815533" y="1598255"/>
                    </a:cubicBez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gradFill>
                </a:endParaRPr>
              </a:p>
            </p:txBody>
          </p:sp>
          <p:sp>
            <p:nvSpPr>
              <p:cNvPr id="85" name="Freeform: Shape 84">
                <a:extLst>
                  <a:ext uri="{FF2B5EF4-FFF2-40B4-BE49-F238E27FC236}">
                    <a16:creationId xmlns:a16="http://schemas.microsoft.com/office/drawing/2014/main" id="{192B97C5-0C52-4A89-8FEA-DBC32CF111A6}"/>
                  </a:ext>
                </a:extLst>
              </p:cNvPr>
              <p:cNvSpPr/>
              <p:nvPr/>
            </p:nvSpPr>
            <p:spPr>
              <a:xfrm>
                <a:off x="2802877" y="3149778"/>
                <a:ext cx="464863" cy="434050"/>
              </a:xfrm>
              <a:custGeom>
                <a:avLst/>
                <a:gdLst>
                  <a:gd name="connsiteX0" fmla="*/ 264526 w 454945"/>
                  <a:gd name="connsiteY0" fmla="*/ 297675 h 299686"/>
                  <a:gd name="connsiteX1" fmla="*/ 454946 w 454945"/>
                  <a:gd name="connsiteY1" fmla="*/ 149843 h 299686"/>
                  <a:gd name="connsiteX2" fmla="*/ 227473 w 454945"/>
                  <a:gd name="connsiteY2" fmla="*/ 0 h 299686"/>
                  <a:gd name="connsiteX3" fmla="*/ 0 w 454945"/>
                  <a:gd name="connsiteY3" fmla="*/ 149843 h 299686"/>
                  <a:gd name="connsiteX4" fmla="*/ 190430 w 454945"/>
                  <a:gd name="connsiteY4" fmla="*/ 297675 h 299686"/>
                  <a:gd name="connsiteX5" fmla="*/ 227473 w 454945"/>
                  <a:gd name="connsiteY5" fmla="*/ 299686 h 299686"/>
                  <a:gd name="connsiteX6" fmla="*/ 264526 w 454945"/>
                  <a:gd name="connsiteY6" fmla="*/ 297675 h 2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945" h="299686">
                    <a:moveTo>
                      <a:pt x="264526" y="297675"/>
                    </a:moveTo>
                    <a:cubicBezTo>
                      <a:pt x="372540" y="286021"/>
                      <a:pt x="454946" y="224285"/>
                      <a:pt x="454946" y="149843"/>
                    </a:cubicBezTo>
                    <a:cubicBezTo>
                      <a:pt x="454946" y="67083"/>
                      <a:pt x="353119" y="0"/>
                      <a:pt x="227473" y="0"/>
                    </a:cubicBezTo>
                    <a:cubicBezTo>
                      <a:pt x="101847" y="0"/>
                      <a:pt x="0" y="67083"/>
                      <a:pt x="0" y="149843"/>
                    </a:cubicBezTo>
                    <a:cubicBezTo>
                      <a:pt x="0" y="224285"/>
                      <a:pt x="82426" y="286021"/>
                      <a:pt x="190430" y="297675"/>
                    </a:cubicBezTo>
                    <a:cubicBezTo>
                      <a:pt x="202481" y="298974"/>
                      <a:pt x="214856" y="299686"/>
                      <a:pt x="227473" y="299686"/>
                    </a:cubicBezTo>
                    <a:cubicBezTo>
                      <a:pt x="240090" y="299686"/>
                      <a:pt x="252454" y="298974"/>
                      <a:pt x="264526" y="297675"/>
                    </a:cubicBez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gradFill>
                </a:endParaRPr>
              </a:p>
            </p:txBody>
          </p:sp>
        </p:grpSp>
        <p:grpSp>
          <p:nvGrpSpPr>
            <p:cNvPr id="73" name="Group 72">
              <a:extLst>
                <a:ext uri="{FF2B5EF4-FFF2-40B4-BE49-F238E27FC236}">
                  <a16:creationId xmlns:a16="http://schemas.microsoft.com/office/drawing/2014/main" id="{47F4AFE2-394F-497E-9297-A1AC8C7D5A97}"/>
                </a:ext>
              </a:extLst>
            </p:cNvPr>
            <p:cNvGrpSpPr/>
            <p:nvPr/>
          </p:nvGrpSpPr>
          <p:grpSpPr>
            <a:xfrm>
              <a:off x="9781021" y="5726111"/>
              <a:ext cx="697996" cy="990948"/>
              <a:chOff x="2178051" y="3003454"/>
              <a:chExt cx="1714500" cy="2434079"/>
            </a:xfrm>
          </p:grpSpPr>
          <p:sp>
            <p:nvSpPr>
              <p:cNvPr id="82" name="Freeform: Shape 81">
                <a:extLst>
                  <a:ext uri="{FF2B5EF4-FFF2-40B4-BE49-F238E27FC236}">
                    <a16:creationId xmlns:a16="http://schemas.microsoft.com/office/drawing/2014/main" id="{5447BDD8-EE98-47F5-A145-079CB76A224A}"/>
                  </a:ext>
                </a:extLst>
              </p:cNvPr>
              <p:cNvSpPr/>
              <p:nvPr/>
            </p:nvSpPr>
            <p:spPr>
              <a:xfrm>
                <a:off x="2178051" y="3003454"/>
                <a:ext cx="1714500" cy="2434079"/>
              </a:xfrm>
              <a:custGeom>
                <a:avLst/>
                <a:gdLst>
                  <a:gd name="connsiteX0" fmla="*/ 815533 w 1677919"/>
                  <a:gd name="connsiteY0" fmla="*/ 1598255 h 1680588"/>
                  <a:gd name="connsiteX1" fmla="*/ 815533 w 1677919"/>
                  <a:gd name="connsiteY1" fmla="*/ 997077 h 1680588"/>
                  <a:gd name="connsiteX2" fmla="*/ 862393 w 1677919"/>
                  <a:gd name="connsiteY2" fmla="*/ 997077 h 1680588"/>
                  <a:gd name="connsiteX3" fmla="*/ 862393 w 1677919"/>
                  <a:gd name="connsiteY3" fmla="*/ 1598255 h 1680588"/>
                  <a:gd name="connsiteX4" fmla="*/ 987382 w 1677919"/>
                  <a:gd name="connsiteY4" fmla="*/ 1680589 h 1680588"/>
                  <a:gd name="connsiteX5" fmla="*/ 1112391 w 1677919"/>
                  <a:gd name="connsiteY5" fmla="*/ 1598255 h 1680588"/>
                  <a:gd name="connsiteX6" fmla="*/ 1112391 w 1677919"/>
                  <a:gd name="connsiteY6" fmla="*/ 523286 h 1680588"/>
                  <a:gd name="connsiteX7" fmla="*/ 1668607 w 1677919"/>
                  <a:gd name="connsiteY7" fmla="*/ 78099 h 1680588"/>
                  <a:gd name="connsiteX8" fmla="*/ 1634668 w 1677919"/>
                  <a:gd name="connsiteY8" fmla="*/ 6140 h 1680588"/>
                  <a:gd name="connsiteX9" fmla="*/ 1525431 w 1677919"/>
                  <a:gd name="connsiteY9" fmla="*/ 28484 h 1680588"/>
                  <a:gd name="connsiteX10" fmla="*/ 1169239 w 1677919"/>
                  <a:gd name="connsiteY10" fmla="*/ 349834 h 1680588"/>
                  <a:gd name="connsiteX11" fmla="*/ 1041823 w 1677919"/>
                  <a:gd name="connsiteY11" fmla="*/ 424789 h 1680588"/>
                  <a:gd name="connsiteX12" fmla="*/ 1014092 w 1677919"/>
                  <a:gd name="connsiteY12" fmla="*/ 438655 h 1680588"/>
                  <a:gd name="connsiteX13" fmla="*/ 663814 w 1677919"/>
                  <a:gd name="connsiteY13" fmla="*/ 438655 h 1680588"/>
                  <a:gd name="connsiteX14" fmla="*/ 152486 w 1677919"/>
                  <a:gd name="connsiteY14" fmla="*/ 28484 h 1680588"/>
                  <a:gd name="connsiteX15" fmla="*/ 43238 w 1677919"/>
                  <a:gd name="connsiteY15" fmla="*/ 6140 h 1680588"/>
                  <a:gd name="connsiteX16" fmla="*/ 9319 w 1677919"/>
                  <a:gd name="connsiteY16" fmla="*/ 78099 h 1680588"/>
                  <a:gd name="connsiteX17" fmla="*/ 565536 w 1677919"/>
                  <a:gd name="connsiteY17" fmla="*/ 523306 h 1680588"/>
                  <a:gd name="connsiteX18" fmla="*/ 565536 w 1677919"/>
                  <a:gd name="connsiteY18" fmla="*/ 1598255 h 1680588"/>
                  <a:gd name="connsiteX19" fmla="*/ 690525 w 1677919"/>
                  <a:gd name="connsiteY19" fmla="*/ 1680589 h 1680588"/>
                  <a:gd name="connsiteX20" fmla="*/ 815533 w 1677919"/>
                  <a:gd name="connsiteY20" fmla="*/ 1598255 h 168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7919" h="1680588">
                    <a:moveTo>
                      <a:pt x="815533" y="1598255"/>
                    </a:moveTo>
                    <a:lnTo>
                      <a:pt x="815533" y="997077"/>
                    </a:lnTo>
                    <a:lnTo>
                      <a:pt x="862393" y="997077"/>
                    </a:lnTo>
                    <a:lnTo>
                      <a:pt x="862393" y="1598255"/>
                    </a:lnTo>
                    <a:cubicBezTo>
                      <a:pt x="862393" y="1643740"/>
                      <a:pt x="918371" y="1680589"/>
                      <a:pt x="987382" y="1680589"/>
                    </a:cubicBezTo>
                    <a:cubicBezTo>
                      <a:pt x="1056412" y="1680589"/>
                      <a:pt x="1112391" y="1643740"/>
                      <a:pt x="1112391" y="1598255"/>
                    </a:cubicBezTo>
                    <a:lnTo>
                      <a:pt x="1112391" y="523286"/>
                    </a:lnTo>
                    <a:cubicBezTo>
                      <a:pt x="1198861" y="481430"/>
                      <a:pt x="1458028" y="341590"/>
                      <a:pt x="1668607" y="78099"/>
                    </a:cubicBezTo>
                    <a:cubicBezTo>
                      <a:pt x="1689403" y="52046"/>
                      <a:pt x="1674198" y="19839"/>
                      <a:pt x="1634668" y="6140"/>
                    </a:cubicBezTo>
                    <a:cubicBezTo>
                      <a:pt x="1595138" y="-7559"/>
                      <a:pt x="1546227" y="2444"/>
                      <a:pt x="1525431" y="28484"/>
                    </a:cubicBezTo>
                    <a:cubicBezTo>
                      <a:pt x="1407529" y="176143"/>
                      <a:pt x="1273300" y="281606"/>
                      <a:pt x="1169239" y="349834"/>
                    </a:cubicBezTo>
                    <a:cubicBezTo>
                      <a:pt x="1117223" y="383945"/>
                      <a:pt x="1072780" y="408726"/>
                      <a:pt x="1041823" y="424789"/>
                    </a:cubicBezTo>
                    <a:cubicBezTo>
                      <a:pt x="1030713" y="430536"/>
                      <a:pt x="1021432" y="435118"/>
                      <a:pt x="1014092" y="438655"/>
                    </a:cubicBezTo>
                    <a:lnTo>
                      <a:pt x="663814" y="438655"/>
                    </a:lnTo>
                    <a:cubicBezTo>
                      <a:pt x="595057" y="405623"/>
                      <a:pt x="350367" y="276504"/>
                      <a:pt x="152486" y="28484"/>
                    </a:cubicBezTo>
                    <a:cubicBezTo>
                      <a:pt x="131679" y="2444"/>
                      <a:pt x="82768" y="-7565"/>
                      <a:pt x="43238" y="6140"/>
                    </a:cubicBezTo>
                    <a:cubicBezTo>
                      <a:pt x="3698" y="19839"/>
                      <a:pt x="-11477" y="52059"/>
                      <a:pt x="9319" y="78099"/>
                    </a:cubicBezTo>
                    <a:cubicBezTo>
                      <a:pt x="219898" y="341609"/>
                      <a:pt x="479116" y="481456"/>
                      <a:pt x="565536" y="523306"/>
                    </a:cubicBezTo>
                    <a:lnTo>
                      <a:pt x="565536" y="1598255"/>
                    </a:lnTo>
                    <a:cubicBezTo>
                      <a:pt x="565536" y="1643740"/>
                      <a:pt x="621514" y="1680589"/>
                      <a:pt x="690525" y="1680589"/>
                    </a:cubicBezTo>
                    <a:cubicBezTo>
                      <a:pt x="759555" y="1680589"/>
                      <a:pt x="815533" y="1643740"/>
                      <a:pt x="815533" y="1598255"/>
                    </a:cubicBez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gradFill>
                </a:endParaRPr>
              </a:p>
            </p:txBody>
          </p:sp>
          <p:sp>
            <p:nvSpPr>
              <p:cNvPr id="83" name="Freeform: Shape 82">
                <a:extLst>
                  <a:ext uri="{FF2B5EF4-FFF2-40B4-BE49-F238E27FC236}">
                    <a16:creationId xmlns:a16="http://schemas.microsoft.com/office/drawing/2014/main" id="{85CC7BC4-51ED-49DE-A140-697203AF848A}"/>
                  </a:ext>
                </a:extLst>
              </p:cNvPr>
              <p:cNvSpPr/>
              <p:nvPr/>
            </p:nvSpPr>
            <p:spPr>
              <a:xfrm>
                <a:off x="2802877" y="3149778"/>
                <a:ext cx="464863" cy="434050"/>
              </a:xfrm>
              <a:custGeom>
                <a:avLst/>
                <a:gdLst>
                  <a:gd name="connsiteX0" fmla="*/ 264526 w 454945"/>
                  <a:gd name="connsiteY0" fmla="*/ 297675 h 299686"/>
                  <a:gd name="connsiteX1" fmla="*/ 454946 w 454945"/>
                  <a:gd name="connsiteY1" fmla="*/ 149843 h 299686"/>
                  <a:gd name="connsiteX2" fmla="*/ 227473 w 454945"/>
                  <a:gd name="connsiteY2" fmla="*/ 0 h 299686"/>
                  <a:gd name="connsiteX3" fmla="*/ 0 w 454945"/>
                  <a:gd name="connsiteY3" fmla="*/ 149843 h 299686"/>
                  <a:gd name="connsiteX4" fmla="*/ 190430 w 454945"/>
                  <a:gd name="connsiteY4" fmla="*/ 297675 h 299686"/>
                  <a:gd name="connsiteX5" fmla="*/ 227473 w 454945"/>
                  <a:gd name="connsiteY5" fmla="*/ 299686 h 299686"/>
                  <a:gd name="connsiteX6" fmla="*/ 264526 w 454945"/>
                  <a:gd name="connsiteY6" fmla="*/ 297675 h 2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945" h="299686">
                    <a:moveTo>
                      <a:pt x="264526" y="297675"/>
                    </a:moveTo>
                    <a:cubicBezTo>
                      <a:pt x="372540" y="286021"/>
                      <a:pt x="454946" y="224285"/>
                      <a:pt x="454946" y="149843"/>
                    </a:cubicBezTo>
                    <a:cubicBezTo>
                      <a:pt x="454946" y="67083"/>
                      <a:pt x="353119" y="0"/>
                      <a:pt x="227473" y="0"/>
                    </a:cubicBezTo>
                    <a:cubicBezTo>
                      <a:pt x="101847" y="0"/>
                      <a:pt x="0" y="67083"/>
                      <a:pt x="0" y="149843"/>
                    </a:cubicBezTo>
                    <a:cubicBezTo>
                      <a:pt x="0" y="224285"/>
                      <a:pt x="82426" y="286021"/>
                      <a:pt x="190430" y="297675"/>
                    </a:cubicBezTo>
                    <a:cubicBezTo>
                      <a:pt x="202481" y="298974"/>
                      <a:pt x="214856" y="299686"/>
                      <a:pt x="227473" y="299686"/>
                    </a:cubicBezTo>
                    <a:cubicBezTo>
                      <a:pt x="240090" y="299686"/>
                      <a:pt x="252454" y="298974"/>
                      <a:pt x="264526" y="297675"/>
                    </a:cubicBez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gradFill>
                </a:endParaRPr>
              </a:p>
            </p:txBody>
          </p:sp>
        </p:grpSp>
        <p:sp>
          <p:nvSpPr>
            <p:cNvPr id="74" name="LightningBolt_E945" title="Icon of a lightning bolt">
              <a:extLst>
                <a:ext uri="{FF2B5EF4-FFF2-40B4-BE49-F238E27FC236}">
                  <a16:creationId xmlns:a16="http://schemas.microsoft.com/office/drawing/2014/main" id="{58D84A07-737E-4A4B-9A5C-A1ABE55674FF}"/>
                </a:ext>
              </a:extLst>
            </p:cNvPr>
            <p:cNvSpPr>
              <a:spLocks noChangeAspect="1"/>
            </p:cNvSpPr>
            <p:nvPr/>
          </p:nvSpPr>
          <p:spPr bwMode="auto">
            <a:xfrm>
              <a:off x="10722660" y="5257800"/>
              <a:ext cx="233039" cy="32520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 name="connsiteX0" fmla="*/ 463 w 10000"/>
                <a:gd name="connsiteY0" fmla="*/ 10000 h 10000"/>
                <a:gd name="connsiteX1" fmla="*/ 10000 w 10000"/>
                <a:gd name="connsiteY1" fmla="*/ 4000 h 10000"/>
                <a:gd name="connsiteX2" fmla="*/ 5579 w 10000"/>
                <a:gd name="connsiteY2" fmla="*/ 4000 h 10000"/>
                <a:gd name="connsiteX3" fmla="*/ 8372 w 10000"/>
                <a:gd name="connsiteY3" fmla="*/ 0 h 10000"/>
                <a:gd name="connsiteX4" fmla="*/ 4184 w 10000"/>
                <a:gd name="connsiteY4" fmla="*/ 0 h 10000"/>
                <a:gd name="connsiteX5" fmla="*/ 0 w 10000"/>
                <a:gd name="connsiteY5" fmla="*/ 6000 h 10000"/>
                <a:gd name="connsiteX6" fmla="*/ 3256 w 10000"/>
                <a:gd name="connsiteY6" fmla="*/ 6000 h 10000"/>
                <a:gd name="connsiteX7" fmla="*/ 463 w 10000"/>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463" y="10000"/>
                  </a:moveTo>
                  <a:lnTo>
                    <a:pt x="10000" y="4000"/>
                  </a:lnTo>
                  <a:lnTo>
                    <a:pt x="5579" y="4000"/>
                  </a:lnTo>
                  <a:lnTo>
                    <a:pt x="8372" y="0"/>
                  </a:lnTo>
                  <a:lnTo>
                    <a:pt x="4184" y="0"/>
                  </a:lnTo>
                  <a:lnTo>
                    <a:pt x="0" y="6000"/>
                  </a:lnTo>
                  <a:lnTo>
                    <a:pt x="3256" y="6000"/>
                  </a:lnTo>
                  <a:lnTo>
                    <a:pt x="463" y="10000"/>
                  </a:ln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Arc 74">
              <a:extLst>
                <a:ext uri="{FF2B5EF4-FFF2-40B4-BE49-F238E27FC236}">
                  <a16:creationId xmlns:a16="http://schemas.microsoft.com/office/drawing/2014/main" id="{9C67B814-DA93-40BF-B8B2-D2F3029357D0}"/>
                </a:ext>
              </a:extLst>
            </p:cNvPr>
            <p:cNvSpPr/>
            <p:nvPr/>
          </p:nvSpPr>
          <p:spPr>
            <a:xfrm>
              <a:off x="10683977" y="5267734"/>
              <a:ext cx="296572" cy="296573"/>
            </a:xfrm>
            <a:prstGeom prst="arc">
              <a:avLst>
                <a:gd name="adj1" fmla="val 18430001"/>
                <a:gd name="adj2" fmla="val 6205960"/>
              </a:avLst>
            </a:pr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Arc 75">
              <a:extLst>
                <a:ext uri="{FF2B5EF4-FFF2-40B4-BE49-F238E27FC236}">
                  <a16:creationId xmlns:a16="http://schemas.microsoft.com/office/drawing/2014/main" id="{3C886716-825B-4E00-9A31-906B71F5FB9E}"/>
                </a:ext>
              </a:extLst>
            </p:cNvPr>
            <p:cNvSpPr/>
            <p:nvPr/>
          </p:nvSpPr>
          <p:spPr>
            <a:xfrm>
              <a:off x="10683977" y="5267734"/>
              <a:ext cx="296572" cy="296573"/>
            </a:xfrm>
            <a:prstGeom prst="arc">
              <a:avLst>
                <a:gd name="adj1" fmla="val 8074443"/>
                <a:gd name="adj2" fmla="val 14936479"/>
              </a:avLst>
            </a:pr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1008">
              <a:extLst>
                <a:ext uri="{FF2B5EF4-FFF2-40B4-BE49-F238E27FC236}">
                  <a16:creationId xmlns:a16="http://schemas.microsoft.com/office/drawing/2014/main" id="{D190E59A-1547-498C-A3EF-CE976BBEE495}"/>
                </a:ext>
              </a:extLst>
            </p:cNvPr>
            <p:cNvSpPr>
              <a:spLocks noChangeAspect="1"/>
            </p:cNvSpPr>
            <p:nvPr/>
          </p:nvSpPr>
          <p:spPr bwMode="auto">
            <a:xfrm>
              <a:off x="9215690" y="5320063"/>
              <a:ext cx="312822" cy="274995"/>
            </a:xfrm>
            <a:custGeom>
              <a:avLst/>
              <a:gdLst>
                <a:gd name="T0" fmla="*/ 2088 w 2313"/>
                <a:gd name="T1" fmla="*/ 1067 h 1992"/>
                <a:gd name="T2" fmla="*/ 1222 w 2313"/>
                <a:gd name="T3" fmla="*/ 1955 h 1992"/>
                <a:gd name="T4" fmla="*/ 1092 w 2313"/>
                <a:gd name="T5" fmla="*/ 1955 h 1992"/>
                <a:gd name="T6" fmla="*/ 226 w 2313"/>
                <a:gd name="T7" fmla="*/ 1067 h 1992"/>
                <a:gd name="T8" fmla="*/ 225 w 2313"/>
                <a:gd name="T9" fmla="*/ 231 h 1992"/>
                <a:gd name="T10" fmla="*/ 1041 w 2313"/>
                <a:gd name="T11" fmla="*/ 231 h 1992"/>
                <a:gd name="T12" fmla="*/ 1157 w 2313"/>
                <a:gd name="T13" fmla="*/ 350 h 1992"/>
                <a:gd name="T14" fmla="*/ 1273 w 2313"/>
                <a:gd name="T15" fmla="*/ 231 h 1992"/>
                <a:gd name="T16" fmla="*/ 2088 w 2313"/>
                <a:gd name="T17" fmla="*/ 231 h 1992"/>
                <a:gd name="T18" fmla="*/ 2088 w 2313"/>
                <a:gd name="T19" fmla="*/ 1067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3" h="1992">
                  <a:moveTo>
                    <a:pt x="2088" y="1067"/>
                  </a:moveTo>
                  <a:cubicBezTo>
                    <a:pt x="2088" y="1067"/>
                    <a:pt x="1415" y="1757"/>
                    <a:pt x="1222" y="1955"/>
                  </a:cubicBezTo>
                  <a:cubicBezTo>
                    <a:pt x="1186" y="1992"/>
                    <a:pt x="1128" y="1992"/>
                    <a:pt x="1092" y="1955"/>
                  </a:cubicBezTo>
                  <a:cubicBezTo>
                    <a:pt x="226" y="1067"/>
                    <a:pt x="226" y="1067"/>
                    <a:pt x="226" y="1067"/>
                  </a:cubicBezTo>
                  <a:cubicBezTo>
                    <a:pt x="1" y="836"/>
                    <a:pt x="0" y="462"/>
                    <a:pt x="225" y="231"/>
                  </a:cubicBezTo>
                  <a:cubicBezTo>
                    <a:pt x="451" y="0"/>
                    <a:pt x="816" y="0"/>
                    <a:pt x="1041" y="231"/>
                  </a:cubicBezTo>
                  <a:cubicBezTo>
                    <a:pt x="1157" y="350"/>
                    <a:pt x="1157" y="350"/>
                    <a:pt x="1157" y="350"/>
                  </a:cubicBezTo>
                  <a:cubicBezTo>
                    <a:pt x="1273" y="231"/>
                    <a:pt x="1273" y="231"/>
                    <a:pt x="1273" y="231"/>
                  </a:cubicBezTo>
                  <a:cubicBezTo>
                    <a:pt x="1498" y="0"/>
                    <a:pt x="1863" y="0"/>
                    <a:pt x="2088" y="231"/>
                  </a:cubicBezTo>
                  <a:cubicBezTo>
                    <a:pt x="2313" y="462"/>
                    <a:pt x="2313" y="836"/>
                    <a:pt x="2088" y="1067"/>
                  </a:cubicBezTo>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900">
                <a:gradFill>
                  <a:gsLst>
                    <a:gs pos="0">
                      <a:srgbClr val="505050"/>
                    </a:gs>
                    <a:gs pos="100000">
                      <a:srgbClr val="505050"/>
                    </a:gs>
                  </a:gsLst>
                </a:gradFill>
              </a:endParaRPr>
            </a:p>
          </p:txBody>
        </p:sp>
        <p:sp>
          <p:nvSpPr>
            <p:cNvPr id="78" name="Trophy2_F1AE" title="Icon of a trophy">
              <a:extLst>
                <a:ext uri="{FF2B5EF4-FFF2-40B4-BE49-F238E27FC236}">
                  <a16:creationId xmlns:a16="http://schemas.microsoft.com/office/drawing/2014/main" id="{D32BDB44-E3B6-40A2-91F5-3E75EC19F89C}"/>
                </a:ext>
              </a:extLst>
            </p:cNvPr>
            <p:cNvSpPr>
              <a:spLocks noChangeAspect="1" noEditPoints="1"/>
            </p:cNvSpPr>
            <p:nvPr/>
          </p:nvSpPr>
          <p:spPr bwMode="auto">
            <a:xfrm>
              <a:off x="9967858" y="5309848"/>
              <a:ext cx="336922" cy="31293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rgbClr val="0A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gradFill>
              </a:endParaRPr>
            </a:p>
          </p:txBody>
        </p:sp>
        <p:sp>
          <p:nvSpPr>
            <p:cNvPr id="79" name="Freeform: Shape 78">
              <a:extLst>
                <a:ext uri="{FF2B5EF4-FFF2-40B4-BE49-F238E27FC236}">
                  <a16:creationId xmlns:a16="http://schemas.microsoft.com/office/drawing/2014/main" id="{CCABE862-ABAB-4F3A-8E7C-EE9DE74C2D03}"/>
                </a:ext>
              </a:extLst>
            </p:cNvPr>
            <p:cNvSpPr/>
            <p:nvPr/>
          </p:nvSpPr>
          <p:spPr bwMode="auto">
            <a:xfrm>
              <a:off x="7034001" y="5058093"/>
              <a:ext cx="1660864" cy="454796"/>
            </a:xfrm>
            <a:custGeom>
              <a:avLst/>
              <a:gdLst>
                <a:gd name="connsiteX0" fmla="*/ 920354 w 1660864"/>
                <a:gd name="connsiteY0" fmla="*/ 1 h 454280"/>
                <a:gd name="connsiteX1" fmla="*/ 1433725 w 1660864"/>
                <a:gd name="connsiteY1" fmla="*/ 1 h 454280"/>
                <a:gd name="connsiteX2" fmla="*/ 1660864 w 1660864"/>
                <a:gd name="connsiteY2" fmla="*/ 227141 h 454280"/>
                <a:gd name="connsiteX3" fmla="*/ 1433725 w 1660864"/>
                <a:gd name="connsiteY3" fmla="*/ 454280 h 454280"/>
                <a:gd name="connsiteX4" fmla="*/ 920354 w 1660864"/>
                <a:gd name="connsiteY4" fmla="*/ 454280 h 454280"/>
                <a:gd name="connsiteX5" fmla="*/ 856947 w 1660864"/>
                <a:gd name="connsiteY5" fmla="*/ 0 h 454280"/>
                <a:gd name="connsiteX6" fmla="*/ 920346 w 1660864"/>
                <a:gd name="connsiteY6" fmla="*/ 0 h 454280"/>
                <a:gd name="connsiteX7" fmla="*/ 920346 w 1660864"/>
                <a:gd name="connsiteY7" fmla="*/ 454279 h 454280"/>
                <a:gd name="connsiteX8" fmla="*/ 227139 w 1660864"/>
                <a:gd name="connsiteY8" fmla="*/ 454279 h 454280"/>
                <a:gd name="connsiteX9" fmla="*/ 0 w 1660864"/>
                <a:gd name="connsiteY9" fmla="*/ 227139 h 454280"/>
                <a:gd name="connsiteX10" fmla="*/ 199080 w 1660864"/>
                <a:gd name="connsiteY10" fmla="*/ 28059 h 454280"/>
                <a:gd name="connsiteX11" fmla="*/ 828888 w 1660864"/>
                <a:gd name="connsiteY11" fmla="*/ 28059 h 454280"/>
                <a:gd name="connsiteX0" fmla="*/ 920354 w 1660864"/>
                <a:gd name="connsiteY0" fmla="*/ 1 h 454280"/>
                <a:gd name="connsiteX1" fmla="*/ 1433725 w 1660864"/>
                <a:gd name="connsiteY1" fmla="*/ 1 h 454280"/>
                <a:gd name="connsiteX2" fmla="*/ 1660864 w 1660864"/>
                <a:gd name="connsiteY2" fmla="*/ 227141 h 454280"/>
                <a:gd name="connsiteX3" fmla="*/ 1433725 w 1660864"/>
                <a:gd name="connsiteY3" fmla="*/ 454280 h 454280"/>
                <a:gd name="connsiteX4" fmla="*/ 920354 w 1660864"/>
                <a:gd name="connsiteY4" fmla="*/ 454280 h 454280"/>
                <a:gd name="connsiteX5" fmla="*/ 920354 w 1660864"/>
                <a:gd name="connsiteY5" fmla="*/ 1 h 454280"/>
                <a:gd name="connsiteX6" fmla="*/ 856947 w 1660864"/>
                <a:gd name="connsiteY6" fmla="*/ 0 h 454280"/>
                <a:gd name="connsiteX7" fmla="*/ 920346 w 1660864"/>
                <a:gd name="connsiteY7" fmla="*/ 0 h 454280"/>
                <a:gd name="connsiteX8" fmla="*/ 920346 w 1660864"/>
                <a:gd name="connsiteY8" fmla="*/ 454279 h 454280"/>
                <a:gd name="connsiteX9" fmla="*/ 227139 w 1660864"/>
                <a:gd name="connsiteY9" fmla="*/ 454279 h 454280"/>
                <a:gd name="connsiteX10" fmla="*/ 0 w 1660864"/>
                <a:gd name="connsiteY10" fmla="*/ 227139 h 454280"/>
                <a:gd name="connsiteX11" fmla="*/ 199080 w 1660864"/>
                <a:gd name="connsiteY11" fmla="*/ 28059 h 454280"/>
                <a:gd name="connsiteX12" fmla="*/ 856947 w 1660864"/>
                <a:gd name="connsiteY12" fmla="*/ 0 h 454280"/>
                <a:gd name="connsiteX0" fmla="*/ 920354 w 1660864"/>
                <a:gd name="connsiteY0" fmla="*/ 1 h 454280"/>
                <a:gd name="connsiteX1" fmla="*/ 1433725 w 1660864"/>
                <a:gd name="connsiteY1" fmla="*/ 1 h 454280"/>
                <a:gd name="connsiteX2" fmla="*/ 1660864 w 1660864"/>
                <a:gd name="connsiteY2" fmla="*/ 227141 h 454280"/>
                <a:gd name="connsiteX3" fmla="*/ 1433725 w 1660864"/>
                <a:gd name="connsiteY3" fmla="*/ 454280 h 454280"/>
                <a:gd name="connsiteX4" fmla="*/ 920354 w 1660864"/>
                <a:gd name="connsiteY4" fmla="*/ 454280 h 454280"/>
                <a:gd name="connsiteX5" fmla="*/ 920354 w 1660864"/>
                <a:gd name="connsiteY5" fmla="*/ 1 h 454280"/>
                <a:gd name="connsiteX6" fmla="*/ 856947 w 1660864"/>
                <a:gd name="connsiteY6" fmla="*/ 0 h 454280"/>
                <a:gd name="connsiteX7" fmla="*/ 920346 w 1660864"/>
                <a:gd name="connsiteY7" fmla="*/ 0 h 454280"/>
                <a:gd name="connsiteX8" fmla="*/ 920346 w 1660864"/>
                <a:gd name="connsiteY8" fmla="*/ 454279 h 454280"/>
                <a:gd name="connsiteX9" fmla="*/ 227139 w 1660864"/>
                <a:gd name="connsiteY9" fmla="*/ 454279 h 454280"/>
                <a:gd name="connsiteX10" fmla="*/ 0 w 1660864"/>
                <a:gd name="connsiteY10" fmla="*/ 227139 h 454280"/>
                <a:gd name="connsiteX11" fmla="*/ 227655 w 1660864"/>
                <a:gd name="connsiteY11" fmla="*/ 1865 h 454280"/>
                <a:gd name="connsiteX12" fmla="*/ 856947 w 1660864"/>
                <a:gd name="connsiteY12" fmla="*/ 0 h 454280"/>
                <a:gd name="connsiteX0" fmla="*/ 920354 w 1660864"/>
                <a:gd name="connsiteY0" fmla="*/ 517 h 454796"/>
                <a:gd name="connsiteX1" fmla="*/ 1433725 w 1660864"/>
                <a:gd name="connsiteY1" fmla="*/ 517 h 454796"/>
                <a:gd name="connsiteX2" fmla="*/ 1660864 w 1660864"/>
                <a:gd name="connsiteY2" fmla="*/ 227657 h 454796"/>
                <a:gd name="connsiteX3" fmla="*/ 1433725 w 1660864"/>
                <a:gd name="connsiteY3" fmla="*/ 454796 h 454796"/>
                <a:gd name="connsiteX4" fmla="*/ 920354 w 1660864"/>
                <a:gd name="connsiteY4" fmla="*/ 454796 h 454796"/>
                <a:gd name="connsiteX5" fmla="*/ 920354 w 1660864"/>
                <a:gd name="connsiteY5" fmla="*/ 517 h 454796"/>
                <a:gd name="connsiteX6" fmla="*/ 856947 w 1660864"/>
                <a:gd name="connsiteY6" fmla="*/ 516 h 454796"/>
                <a:gd name="connsiteX7" fmla="*/ 920346 w 1660864"/>
                <a:gd name="connsiteY7" fmla="*/ 516 h 454796"/>
                <a:gd name="connsiteX8" fmla="*/ 920346 w 1660864"/>
                <a:gd name="connsiteY8" fmla="*/ 454795 h 454796"/>
                <a:gd name="connsiteX9" fmla="*/ 227139 w 1660864"/>
                <a:gd name="connsiteY9" fmla="*/ 454795 h 454796"/>
                <a:gd name="connsiteX10" fmla="*/ 0 w 1660864"/>
                <a:gd name="connsiteY10" fmla="*/ 227655 h 454796"/>
                <a:gd name="connsiteX11" fmla="*/ 230037 w 1660864"/>
                <a:gd name="connsiteY11" fmla="*/ 0 h 454796"/>
                <a:gd name="connsiteX12" fmla="*/ 856947 w 1660864"/>
                <a:gd name="connsiteY12" fmla="*/ 516 h 454796"/>
                <a:gd name="connsiteX0" fmla="*/ 920346 w 1660864"/>
                <a:gd name="connsiteY0" fmla="*/ 516 h 454796"/>
                <a:gd name="connsiteX1" fmla="*/ 920346 w 1660864"/>
                <a:gd name="connsiteY1" fmla="*/ 454795 h 454796"/>
                <a:gd name="connsiteX2" fmla="*/ 227139 w 1660864"/>
                <a:gd name="connsiteY2" fmla="*/ 454795 h 454796"/>
                <a:gd name="connsiteX3" fmla="*/ 0 w 1660864"/>
                <a:gd name="connsiteY3" fmla="*/ 227655 h 454796"/>
                <a:gd name="connsiteX4" fmla="*/ 230037 w 1660864"/>
                <a:gd name="connsiteY4" fmla="*/ 0 h 454796"/>
                <a:gd name="connsiteX5" fmla="*/ 856947 w 1660864"/>
                <a:gd name="connsiteY5" fmla="*/ 516 h 454796"/>
                <a:gd name="connsiteX6" fmla="*/ 1433725 w 1660864"/>
                <a:gd name="connsiteY6" fmla="*/ 517 h 454796"/>
                <a:gd name="connsiteX7" fmla="*/ 1660864 w 1660864"/>
                <a:gd name="connsiteY7" fmla="*/ 227657 h 454796"/>
                <a:gd name="connsiteX8" fmla="*/ 1433725 w 1660864"/>
                <a:gd name="connsiteY8" fmla="*/ 454796 h 454796"/>
                <a:gd name="connsiteX9" fmla="*/ 920354 w 1660864"/>
                <a:gd name="connsiteY9" fmla="*/ 454796 h 454796"/>
                <a:gd name="connsiteX10" fmla="*/ 920354 w 1660864"/>
                <a:gd name="connsiteY10" fmla="*/ 517 h 454796"/>
                <a:gd name="connsiteX11" fmla="*/ 856947 w 1660864"/>
                <a:gd name="connsiteY11" fmla="*/ 516 h 454796"/>
                <a:gd name="connsiteX12" fmla="*/ 1011786 w 1660864"/>
                <a:gd name="connsiteY12" fmla="*/ 91956 h 454796"/>
                <a:gd name="connsiteX0" fmla="*/ 920346 w 1660864"/>
                <a:gd name="connsiteY0" fmla="*/ 516 h 454796"/>
                <a:gd name="connsiteX1" fmla="*/ 920346 w 1660864"/>
                <a:gd name="connsiteY1" fmla="*/ 454795 h 454796"/>
                <a:gd name="connsiteX2" fmla="*/ 227139 w 1660864"/>
                <a:gd name="connsiteY2" fmla="*/ 454795 h 454796"/>
                <a:gd name="connsiteX3" fmla="*/ 0 w 1660864"/>
                <a:gd name="connsiteY3" fmla="*/ 227655 h 454796"/>
                <a:gd name="connsiteX4" fmla="*/ 230037 w 1660864"/>
                <a:gd name="connsiteY4" fmla="*/ 0 h 454796"/>
                <a:gd name="connsiteX5" fmla="*/ 856947 w 1660864"/>
                <a:gd name="connsiteY5" fmla="*/ 516 h 454796"/>
                <a:gd name="connsiteX6" fmla="*/ 1433725 w 1660864"/>
                <a:gd name="connsiteY6" fmla="*/ 517 h 454796"/>
                <a:gd name="connsiteX7" fmla="*/ 1660864 w 1660864"/>
                <a:gd name="connsiteY7" fmla="*/ 227657 h 454796"/>
                <a:gd name="connsiteX8" fmla="*/ 1433725 w 1660864"/>
                <a:gd name="connsiteY8" fmla="*/ 454796 h 454796"/>
                <a:gd name="connsiteX9" fmla="*/ 920354 w 1660864"/>
                <a:gd name="connsiteY9" fmla="*/ 454796 h 454796"/>
                <a:gd name="connsiteX10" fmla="*/ 920354 w 1660864"/>
                <a:gd name="connsiteY10" fmla="*/ 517 h 454796"/>
                <a:gd name="connsiteX11" fmla="*/ 920346 w 1660864"/>
                <a:gd name="connsiteY11" fmla="*/ 516 h 454796"/>
                <a:gd name="connsiteX0" fmla="*/ 920354 w 1660864"/>
                <a:gd name="connsiteY0" fmla="*/ 517 h 454796"/>
                <a:gd name="connsiteX1" fmla="*/ 920346 w 1660864"/>
                <a:gd name="connsiteY1" fmla="*/ 454795 h 454796"/>
                <a:gd name="connsiteX2" fmla="*/ 227139 w 1660864"/>
                <a:gd name="connsiteY2" fmla="*/ 454795 h 454796"/>
                <a:gd name="connsiteX3" fmla="*/ 0 w 1660864"/>
                <a:gd name="connsiteY3" fmla="*/ 227655 h 454796"/>
                <a:gd name="connsiteX4" fmla="*/ 230037 w 1660864"/>
                <a:gd name="connsiteY4" fmla="*/ 0 h 454796"/>
                <a:gd name="connsiteX5" fmla="*/ 856947 w 1660864"/>
                <a:gd name="connsiteY5" fmla="*/ 516 h 454796"/>
                <a:gd name="connsiteX6" fmla="*/ 1433725 w 1660864"/>
                <a:gd name="connsiteY6" fmla="*/ 517 h 454796"/>
                <a:gd name="connsiteX7" fmla="*/ 1660864 w 1660864"/>
                <a:gd name="connsiteY7" fmla="*/ 227657 h 454796"/>
                <a:gd name="connsiteX8" fmla="*/ 1433725 w 1660864"/>
                <a:gd name="connsiteY8" fmla="*/ 454796 h 454796"/>
                <a:gd name="connsiteX9" fmla="*/ 920354 w 1660864"/>
                <a:gd name="connsiteY9" fmla="*/ 454796 h 454796"/>
                <a:gd name="connsiteX10" fmla="*/ 920354 w 1660864"/>
                <a:gd name="connsiteY10" fmla="*/ 517 h 454796"/>
                <a:gd name="connsiteX0" fmla="*/ 920354 w 1660864"/>
                <a:gd name="connsiteY0" fmla="*/ 454796 h 454796"/>
                <a:gd name="connsiteX1" fmla="*/ 920346 w 1660864"/>
                <a:gd name="connsiteY1" fmla="*/ 454795 h 454796"/>
                <a:gd name="connsiteX2" fmla="*/ 227139 w 1660864"/>
                <a:gd name="connsiteY2" fmla="*/ 454795 h 454796"/>
                <a:gd name="connsiteX3" fmla="*/ 0 w 1660864"/>
                <a:gd name="connsiteY3" fmla="*/ 227655 h 454796"/>
                <a:gd name="connsiteX4" fmla="*/ 230037 w 1660864"/>
                <a:gd name="connsiteY4" fmla="*/ 0 h 454796"/>
                <a:gd name="connsiteX5" fmla="*/ 856947 w 1660864"/>
                <a:gd name="connsiteY5" fmla="*/ 516 h 454796"/>
                <a:gd name="connsiteX6" fmla="*/ 1433725 w 1660864"/>
                <a:gd name="connsiteY6" fmla="*/ 517 h 454796"/>
                <a:gd name="connsiteX7" fmla="*/ 1660864 w 1660864"/>
                <a:gd name="connsiteY7" fmla="*/ 227657 h 454796"/>
                <a:gd name="connsiteX8" fmla="*/ 1433725 w 1660864"/>
                <a:gd name="connsiteY8" fmla="*/ 454796 h 454796"/>
                <a:gd name="connsiteX9" fmla="*/ 920354 w 1660864"/>
                <a:gd name="connsiteY9" fmla="*/ 454796 h 45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864" h="454796">
                  <a:moveTo>
                    <a:pt x="920354" y="454796"/>
                  </a:moveTo>
                  <a:cubicBezTo>
                    <a:pt x="920351" y="454796"/>
                    <a:pt x="920349" y="454795"/>
                    <a:pt x="920346" y="454795"/>
                  </a:cubicBezTo>
                  <a:lnTo>
                    <a:pt x="227139" y="454795"/>
                  </a:lnTo>
                  <a:lnTo>
                    <a:pt x="0" y="227655"/>
                  </a:lnTo>
                  <a:lnTo>
                    <a:pt x="230037" y="0"/>
                  </a:lnTo>
                  <a:lnTo>
                    <a:pt x="856947" y="516"/>
                  </a:lnTo>
                  <a:lnTo>
                    <a:pt x="1433725" y="517"/>
                  </a:lnTo>
                  <a:lnTo>
                    <a:pt x="1660864" y="227657"/>
                  </a:lnTo>
                  <a:lnTo>
                    <a:pt x="1433725" y="454796"/>
                  </a:lnTo>
                  <a:lnTo>
                    <a:pt x="920354" y="454796"/>
                  </a:lnTo>
                  <a:close/>
                </a:path>
              </a:pathLst>
            </a:custGeom>
            <a:solidFill>
              <a:srgbClr val="FAF9F8">
                <a:alpha val="11000"/>
              </a:srgbClr>
            </a:solid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200">
                  <a:solidFill>
                    <a:schemeClr val="tx1"/>
                  </a:solidFill>
                  <a:latin typeface="+mj-lt"/>
                  <a:ea typeface="Segoe UI" pitchFamily="34" charset="0"/>
                  <a:cs typeface="Segoe UI" pitchFamily="34" charset="0"/>
                </a:rPr>
                <a:t>Look what we did!</a:t>
              </a:r>
            </a:p>
          </p:txBody>
        </p:sp>
        <p:sp>
          <p:nvSpPr>
            <p:cNvPr id="80" name="Freeform: Shape 79">
              <a:extLst>
                <a:ext uri="{FF2B5EF4-FFF2-40B4-BE49-F238E27FC236}">
                  <a16:creationId xmlns:a16="http://schemas.microsoft.com/office/drawing/2014/main" id="{CBEB0E4E-B47C-47C8-AA8D-68C6BE4B42D9}"/>
                </a:ext>
              </a:extLst>
            </p:cNvPr>
            <p:cNvSpPr/>
            <p:nvPr/>
          </p:nvSpPr>
          <p:spPr bwMode="auto">
            <a:xfrm flipH="1">
              <a:off x="8204339" y="5418491"/>
              <a:ext cx="424136" cy="139061"/>
            </a:xfrm>
            <a:custGeom>
              <a:avLst/>
              <a:gdLst>
                <a:gd name="connsiteX0" fmla="*/ 435768 w 435768"/>
                <a:gd name="connsiteY0" fmla="*/ 142875 h 142875"/>
                <a:gd name="connsiteX1" fmla="*/ 142875 w 435768"/>
                <a:gd name="connsiteY1" fmla="*/ 142875 h 142875"/>
                <a:gd name="connsiteX2" fmla="*/ 0 w 435768"/>
                <a:gd name="connsiteY2" fmla="*/ 0 h 142875"/>
              </a:gdLst>
              <a:ahLst/>
              <a:cxnLst>
                <a:cxn ang="0">
                  <a:pos x="connsiteX0" y="connsiteY0"/>
                </a:cxn>
                <a:cxn ang="0">
                  <a:pos x="connsiteX1" y="connsiteY1"/>
                </a:cxn>
                <a:cxn ang="0">
                  <a:pos x="connsiteX2" y="connsiteY2"/>
                </a:cxn>
              </a:cxnLst>
              <a:rect l="l" t="t" r="r" b="b"/>
              <a:pathLst>
                <a:path w="435768" h="142875">
                  <a:moveTo>
                    <a:pt x="435768" y="142875"/>
                  </a:moveTo>
                  <a:lnTo>
                    <a:pt x="142875" y="142875"/>
                  </a:lnTo>
                  <a:lnTo>
                    <a:pt x="0" y="0"/>
                  </a:lnTo>
                </a:path>
              </a:pathLst>
            </a:custGeom>
            <a:noFill/>
            <a:ln>
              <a:solidFill>
                <a:srgbClr val="0A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3EC7AC06-95C6-400E-9F83-50E8A9E08C93}"/>
                </a:ext>
              </a:extLst>
            </p:cNvPr>
            <p:cNvCxnSpPr>
              <a:cxnSpLocks/>
            </p:cNvCxnSpPr>
            <p:nvPr/>
          </p:nvCxnSpPr>
          <p:spPr>
            <a:xfrm>
              <a:off x="8482459" y="5555235"/>
              <a:ext cx="183099" cy="185415"/>
            </a:xfrm>
            <a:prstGeom prst="line">
              <a:avLst/>
            </a:prstGeom>
            <a:ln>
              <a:solidFill>
                <a:srgbClr val="0A546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563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720498D-03D1-43EC-A51D-783B9AC4A66F}"/>
              </a:ext>
            </a:extLst>
          </p:cNvPr>
          <p:cNvGrpSpPr/>
          <p:nvPr/>
        </p:nvGrpSpPr>
        <p:grpSpPr>
          <a:xfrm>
            <a:off x="4718580" y="2160357"/>
            <a:ext cx="2722126" cy="2722124"/>
            <a:chOff x="4718580" y="2160357"/>
            <a:chExt cx="2722126" cy="2722124"/>
          </a:xfrm>
        </p:grpSpPr>
        <p:sp>
          <p:nvSpPr>
            <p:cNvPr id="21" name="Flowchart: Connector 20">
              <a:extLst>
                <a:ext uri="{FF2B5EF4-FFF2-40B4-BE49-F238E27FC236}">
                  <a16:creationId xmlns:a16="http://schemas.microsoft.com/office/drawing/2014/main" id="{6CE59159-04CA-441D-B1D4-6746BDCADAA3}"/>
                </a:ext>
              </a:extLst>
            </p:cNvPr>
            <p:cNvSpPr/>
            <p:nvPr/>
          </p:nvSpPr>
          <p:spPr bwMode="auto">
            <a:xfrm>
              <a:off x="4718580" y="2160357"/>
              <a:ext cx="2722126" cy="2722124"/>
            </a:xfrm>
            <a:prstGeom prst="flowChartConnector">
              <a:avLst/>
            </a:prstGeom>
            <a:solidFill>
              <a:srgbClr val="EAEAEA">
                <a:alpha val="59000"/>
              </a:srgbClr>
            </a:solidFill>
            <a:ln>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E469FE88-0B18-4B17-A6E1-6BB7195917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2255" y="2503182"/>
              <a:ext cx="1874776" cy="1746804"/>
            </a:xfrm>
            <a:prstGeom prst="rect">
              <a:avLst/>
            </a:prstGeom>
          </p:spPr>
        </p:pic>
      </p:grpSp>
      <p:sp>
        <p:nvSpPr>
          <p:cNvPr id="76" name="Arc 75">
            <a:extLst>
              <a:ext uri="{FF2B5EF4-FFF2-40B4-BE49-F238E27FC236}">
                <a16:creationId xmlns:a16="http://schemas.microsoft.com/office/drawing/2014/main" id="{0E5223C6-C1C1-4EAD-87DC-F57D983794B6}"/>
              </a:ext>
            </a:extLst>
          </p:cNvPr>
          <p:cNvSpPr/>
          <p:nvPr/>
        </p:nvSpPr>
        <p:spPr bwMode="auto">
          <a:xfrm rot="18790168">
            <a:off x="4643689" y="2085468"/>
            <a:ext cx="2871908" cy="2871909"/>
          </a:xfrm>
          <a:prstGeom prst="arc">
            <a:avLst>
              <a:gd name="adj1" fmla="val 16200000"/>
              <a:gd name="adj2" fmla="val 18700037"/>
            </a:avLst>
          </a:prstGeom>
          <a:noFill/>
          <a:ln>
            <a:solidFill>
              <a:srgbClr val="EAEAEA"/>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75" name="Arc 74">
            <a:extLst>
              <a:ext uri="{FF2B5EF4-FFF2-40B4-BE49-F238E27FC236}">
                <a16:creationId xmlns:a16="http://schemas.microsoft.com/office/drawing/2014/main" id="{87E3109B-C50F-4FB4-B99A-137E69C97F92}"/>
              </a:ext>
            </a:extLst>
          </p:cNvPr>
          <p:cNvSpPr/>
          <p:nvPr/>
        </p:nvSpPr>
        <p:spPr bwMode="auto">
          <a:xfrm rot="15946204">
            <a:off x="4643689" y="2085467"/>
            <a:ext cx="2871908" cy="2871909"/>
          </a:xfrm>
          <a:prstGeom prst="arc">
            <a:avLst>
              <a:gd name="adj1" fmla="val 16200000"/>
              <a:gd name="adj2" fmla="val 18700037"/>
            </a:avLst>
          </a:prstGeom>
          <a:noFill/>
          <a:ln>
            <a:solidFill>
              <a:srgbClr val="EAEAEA"/>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73" name="Arc 72">
            <a:extLst>
              <a:ext uri="{FF2B5EF4-FFF2-40B4-BE49-F238E27FC236}">
                <a16:creationId xmlns:a16="http://schemas.microsoft.com/office/drawing/2014/main" id="{971FE811-AC44-4857-9C0D-445E78E97EC9}"/>
              </a:ext>
            </a:extLst>
          </p:cNvPr>
          <p:cNvSpPr/>
          <p:nvPr/>
        </p:nvSpPr>
        <p:spPr bwMode="auto">
          <a:xfrm rot="13106036">
            <a:off x="4643688" y="2085468"/>
            <a:ext cx="2871909" cy="2871908"/>
          </a:xfrm>
          <a:prstGeom prst="arc">
            <a:avLst>
              <a:gd name="adj1" fmla="val 16200000"/>
              <a:gd name="adj2" fmla="val 18700037"/>
            </a:avLst>
          </a:prstGeom>
          <a:noFill/>
          <a:ln>
            <a:solidFill>
              <a:srgbClr val="EAEAEA"/>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70" name="Arc 69">
            <a:extLst>
              <a:ext uri="{FF2B5EF4-FFF2-40B4-BE49-F238E27FC236}">
                <a16:creationId xmlns:a16="http://schemas.microsoft.com/office/drawing/2014/main" id="{4ACBBD1D-F4A7-4644-B60B-894DD1BC1606}"/>
              </a:ext>
            </a:extLst>
          </p:cNvPr>
          <p:cNvSpPr/>
          <p:nvPr/>
        </p:nvSpPr>
        <p:spPr bwMode="auto">
          <a:xfrm rot="5908351">
            <a:off x="4643689" y="2085466"/>
            <a:ext cx="2871908" cy="2871909"/>
          </a:xfrm>
          <a:prstGeom prst="arc">
            <a:avLst>
              <a:gd name="adj1" fmla="val 16200000"/>
              <a:gd name="adj2" fmla="val 18700037"/>
            </a:avLst>
          </a:prstGeom>
          <a:noFill/>
          <a:ln>
            <a:solidFill>
              <a:srgbClr val="EAEAEA"/>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68" name="Arc 67">
            <a:extLst>
              <a:ext uri="{FF2B5EF4-FFF2-40B4-BE49-F238E27FC236}">
                <a16:creationId xmlns:a16="http://schemas.microsoft.com/office/drawing/2014/main" id="{B80A8F4F-8795-4AF0-B09E-2C495FCA433B}"/>
              </a:ext>
            </a:extLst>
          </p:cNvPr>
          <p:cNvSpPr/>
          <p:nvPr/>
        </p:nvSpPr>
        <p:spPr bwMode="auto">
          <a:xfrm rot="2876968">
            <a:off x="4643689" y="2085465"/>
            <a:ext cx="2871908" cy="2871909"/>
          </a:xfrm>
          <a:prstGeom prst="arc">
            <a:avLst>
              <a:gd name="adj1" fmla="val 16200000"/>
              <a:gd name="adj2" fmla="val 18700037"/>
            </a:avLst>
          </a:prstGeom>
          <a:noFill/>
          <a:ln>
            <a:solidFill>
              <a:srgbClr val="EAEAEA"/>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8" name="Arc 37">
            <a:extLst>
              <a:ext uri="{FF2B5EF4-FFF2-40B4-BE49-F238E27FC236}">
                <a16:creationId xmlns:a16="http://schemas.microsoft.com/office/drawing/2014/main" id="{C34F06D3-59FA-43F9-9CF9-97DC15ECA686}"/>
              </a:ext>
            </a:extLst>
          </p:cNvPr>
          <p:cNvSpPr/>
          <p:nvPr/>
        </p:nvSpPr>
        <p:spPr bwMode="auto">
          <a:xfrm>
            <a:off x="4643688" y="2085466"/>
            <a:ext cx="2871909" cy="2871908"/>
          </a:xfrm>
          <a:prstGeom prst="arc">
            <a:avLst>
              <a:gd name="adj1" fmla="val 16200000"/>
              <a:gd name="adj2" fmla="val 18700037"/>
            </a:avLst>
          </a:prstGeom>
          <a:noFill/>
          <a:ln>
            <a:solidFill>
              <a:srgbClr val="EAEAEA"/>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958BD086-AC89-45AC-BFBE-61792F36C55B}"/>
              </a:ext>
            </a:extLst>
          </p:cNvPr>
          <p:cNvGrpSpPr/>
          <p:nvPr/>
        </p:nvGrpSpPr>
        <p:grpSpPr>
          <a:xfrm>
            <a:off x="5064815" y="292100"/>
            <a:ext cx="2029655" cy="1902128"/>
            <a:chOff x="5064815" y="292100"/>
            <a:chExt cx="2029655" cy="1902128"/>
          </a:xfrm>
        </p:grpSpPr>
        <p:sp>
          <p:nvSpPr>
            <p:cNvPr id="6" name="Rectangle 5">
              <a:extLst>
                <a:ext uri="{FF2B5EF4-FFF2-40B4-BE49-F238E27FC236}">
                  <a16:creationId xmlns:a16="http://schemas.microsoft.com/office/drawing/2014/main" id="{A13469DE-F278-4FAD-83F3-8034EF33BFAF}"/>
                </a:ext>
              </a:extLst>
            </p:cNvPr>
            <p:cNvSpPr/>
            <p:nvPr/>
          </p:nvSpPr>
          <p:spPr bwMode="auto">
            <a:xfrm>
              <a:off x="5158668" y="1525187"/>
              <a:ext cx="1841950" cy="3652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200">
                  <a:solidFill>
                    <a:schemeClr val="tx1"/>
                  </a:solidFill>
                  <a:latin typeface="+mj-lt"/>
                  <a:ea typeface="Segoe UI" pitchFamily="34" charset="0"/>
                  <a:cs typeface="Segoe UI" pitchFamily="34" charset="0"/>
                </a:rPr>
                <a:t>Create Bot using simple, graphical interface</a:t>
              </a:r>
            </a:p>
          </p:txBody>
        </p:sp>
        <p:pic>
          <p:nvPicPr>
            <p:cNvPr id="29" name="Picture 28" descr="A screen shot of a television&#10;&#10;Description automatically generated">
              <a:extLst>
                <a:ext uri="{FF2B5EF4-FFF2-40B4-BE49-F238E27FC236}">
                  <a16:creationId xmlns:a16="http://schemas.microsoft.com/office/drawing/2014/main" id="{31F112FE-08DB-43BE-986A-4F13E23C8FB9}"/>
                </a:ext>
              </a:extLst>
            </p:cNvPr>
            <p:cNvPicPr>
              <a:picLocks noChangeAspect="1"/>
            </p:cNvPicPr>
            <p:nvPr/>
          </p:nvPicPr>
          <p:blipFill rotWithShape="1">
            <a:blip r:embed="rId5"/>
            <a:srcRect l="42184" t="4754" r="42184" b="79648"/>
            <a:stretch/>
          </p:blipFill>
          <p:spPr>
            <a:xfrm>
              <a:off x="5064815" y="292100"/>
              <a:ext cx="2029655" cy="1139194"/>
            </a:xfrm>
            <a:prstGeom prst="rect">
              <a:avLst/>
            </a:prstGeom>
          </p:spPr>
        </p:pic>
        <p:sp>
          <p:nvSpPr>
            <p:cNvPr id="42" name="Freeform: Shape 41">
              <a:extLst>
                <a:ext uri="{FF2B5EF4-FFF2-40B4-BE49-F238E27FC236}">
                  <a16:creationId xmlns:a16="http://schemas.microsoft.com/office/drawing/2014/main" id="{2BC2972E-C3FA-4613-A740-1A4F063C7D4E}"/>
                </a:ext>
              </a:extLst>
            </p:cNvPr>
            <p:cNvSpPr/>
            <p:nvPr/>
          </p:nvSpPr>
          <p:spPr>
            <a:xfrm>
              <a:off x="5970881" y="1976704"/>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0A546A"/>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grpSp>
      <p:grpSp>
        <p:nvGrpSpPr>
          <p:cNvPr id="10" name="Group 9">
            <a:extLst>
              <a:ext uri="{FF2B5EF4-FFF2-40B4-BE49-F238E27FC236}">
                <a16:creationId xmlns:a16="http://schemas.microsoft.com/office/drawing/2014/main" id="{3E0565AD-4A73-4E45-827A-141F2B4195AB}"/>
              </a:ext>
            </a:extLst>
          </p:cNvPr>
          <p:cNvGrpSpPr/>
          <p:nvPr/>
        </p:nvGrpSpPr>
        <p:grpSpPr>
          <a:xfrm>
            <a:off x="7021929" y="1889571"/>
            <a:ext cx="4816695" cy="1158367"/>
            <a:chOff x="7021929" y="1889571"/>
            <a:chExt cx="4816695" cy="1158367"/>
          </a:xfrm>
        </p:grpSpPr>
        <p:sp>
          <p:nvSpPr>
            <p:cNvPr id="7" name="Rectangle 6">
              <a:extLst>
                <a:ext uri="{FF2B5EF4-FFF2-40B4-BE49-F238E27FC236}">
                  <a16:creationId xmlns:a16="http://schemas.microsoft.com/office/drawing/2014/main" id="{D4EB6ED3-8C60-4DE5-A450-78C3288E3724}"/>
                </a:ext>
              </a:extLst>
            </p:cNvPr>
            <p:cNvSpPr/>
            <p:nvPr/>
          </p:nvSpPr>
          <p:spPr bwMode="auto">
            <a:xfrm>
              <a:off x="7511580" y="2354417"/>
              <a:ext cx="2225142" cy="427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IN" sz="1200">
                  <a:solidFill>
                    <a:schemeClr val="tx1"/>
                  </a:solidFill>
                  <a:latin typeface="+mj-lt"/>
                  <a:ea typeface="Segoe UI" pitchFamily="34" charset="0"/>
                  <a:cs typeface="Segoe UI" pitchFamily="34" charset="0"/>
                </a:rPr>
                <a:t>Get starter topics to build upon (from FAQs, sites, etc)</a:t>
              </a:r>
            </a:p>
          </p:txBody>
        </p:sp>
        <p:pic>
          <p:nvPicPr>
            <p:cNvPr id="28" name="Picture 27" descr="A screen shot of a computer&#10;&#10;Description automatically generated">
              <a:extLst>
                <a:ext uri="{FF2B5EF4-FFF2-40B4-BE49-F238E27FC236}">
                  <a16:creationId xmlns:a16="http://schemas.microsoft.com/office/drawing/2014/main" id="{2AB69AED-7F36-428F-A74E-C9EDD0EBD9BB}"/>
                </a:ext>
              </a:extLst>
            </p:cNvPr>
            <p:cNvPicPr>
              <a:picLocks noChangeAspect="1"/>
            </p:cNvPicPr>
            <p:nvPr/>
          </p:nvPicPr>
          <p:blipFill rotWithShape="1">
            <a:blip r:embed="rId6"/>
            <a:srcRect l="70029" t="24209" r="14443" b="59627"/>
            <a:stretch/>
          </p:blipFill>
          <p:spPr>
            <a:xfrm>
              <a:off x="9860287" y="1889571"/>
              <a:ext cx="1978337" cy="1158367"/>
            </a:xfrm>
            <a:prstGeom prst="rect">
              <a:avLst/>
            </a:prstGeom>
          </p:spPr>
        </p:pic>
        <p:sp>
          <p:nvSpPr>
            <p:cNvPr id="44" name="Freeform: Shape 43">
              <a:extLst>
                <a:ext uri="{FF2B5EF4-FFF2-40B4-BE49-F238E27FC236}">
                  <a16:creationId xmlns:a16="http://schemas.microsoft.com/office/drawing/2014/main" id="{01059267-BBE7-4A66-8355-C4899350FC12}"/>
                </a:ext>
              </a:extLst>
            </p:cNvPr>
            <p:cNvSpPr/>
            <p:nvPr/>
          </p:nvSpPr>
          <p:spPr>
            <a:xfrm>
              <a:off x="7021929" y="2429978"/>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0A546A"/>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grpSp>
      <p:grpSp>
        <p:nvGrpSpPr>
          <p:cNvPr id="11" name="Group 10">
            <a:extLst>
              <a:ext uri="{FF2B5EF4-FFF2-40B4-BE49-F238E27FC236}">
                <a16:creationId xmlns:a16="http://schemas.microsoft.com/office/drawing/2014/main" id="{34A8E84C-9C2E-4B17-90C3-23DC750F5AE7}"/>
              </a:ext>
            </a:extLst>
          </p:cNvPr>
          <p:cNvGrpSpPr/>
          <p:nvPr/>
        </p:nvGrpSpPr>
        <p:grpSpPr>
          <a:xfrm>
            <a:off x="7402819" y="3339395"/>
            <a:ext cx="4435805" cy="1111833"/>
            <a:chOff x="7402819" y="3339395"/>
            <a:chExt cx="4435805" cy="1111833"/>
          </a:xfrm>
        </p:grpSpPr>
        <p:sp>
          <p:nvSpPr>
            <p:cNvPr id="18" name="Rectangle 17">
              <a:extLst>
                <a:ext uri="{FF2B5EF4-FFF2-40B4-BE49-F238E27FC236}">
                  <a16:creationId xmlns:a16="http://schemas.microsoft.com/office/drawing/2014/main" id="{4BE1F0A9-935A-4753-B231-F7BB185DF0F9}"/>
                </a:ext>
              </a:extLst>
            </p:cNvPr>
            <p:cNvSpPr/>
            <p:nvPr/>
          </p:nvSpPr>
          <p:spPr bwMode="auto">
            <a:xfrm>
              <a:off x="7765828" y="3444965"/>
              <a:ext cx="2225142" cy="388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IN" sz="1200">
                  <a:solidFill>
                    <a:schemeClr val="tx1"/>
                  </a:solidFill>
                  <a:latin typeface="+mj-lt"/>
                  <a:ea typeface="Segoe UI" pitchFamily="34" charset="0"/>
                  <a:cs typeface="Segoe UI" pitchFamily="34" charset="0"/>
                </a:rPr>
                <a:t>Author topics with NL, slot extraction, variables, etc</a:t>
              </a:r>
            </a:p>
          </p:txBody>
        </p:sp>
        <p:pic>
          <p:nvPicPr>
            <p:cNvPr id="27" name="Picture 26" descr="A close up of a logo&#10;&#10;Description automatically generated">
              <a:extLst>
                <a:ext uri="{FF2B5EF4-FFF2-40B4-BE49-F238E27FC236}">
                  <a16:creationId xmlns:a16="http://schemas.microsoft.com/office/drawing/2014/main" id="{2EAA9804-2807-4BED-80CB-564F98DDFA16}"/>
                </a:ext>
              </a:extLst>
            </p:cNvPr>
            <p:cNvPicPr>
              <a:picLocks noChangeAspect="1"/>
            </p:cNvPicPr>
            <p:nvPr/>
          </p:nvPicPr>
          <p:blipFill rotWithShape="1">
            <a:blip r:embed="rId7"/>
            <a:srcRect l="74945" t="54277" r="9321" b="30003"/>
            <a:stretch/>
          </p:blipFill>
          <p:spPr>
            <a:xfrm>
              <a:off x="9860287" y="3339395"/>
              <a:ext cx="1978337" cy="1111833"/>
            </a:xfrm>
            <a:prstGeom prst="rect">
              <a:avLst/>
            </a:prstGeom>
          </p:spPr>
        </p:pic>
        <p:sp>
          <p:nvSpPr>
            <p:cNvPr id="46" name="Freeform: Shape 45">
              <a:extLst>
                <a:ext uri="{FF2B5EF4-FFF2-40B4-BE49-F238E27FC236}">
                  <a16:creationId xmlns:a16="http://schemas.microsoft.com/office/drawing/2014/main" id="{EA944A70-8620-4165-BF7F-6A03A426D193}"/>
                </a:ext>
              </a:extLst>
            </p:cNvPr>
            <p:cNvSpPr/>
            <p:nvPr/>
          </p:nvSpPr>
          <p:spPr>
            <a:xfrm>
              <a:off x="7402819" y="3529843"/>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0A546A"/>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grpSp>
      <p:grpSp>
        <p:nvGrpSpPr>
          <p:cNvPr id="13" name="Group 12">
            <a:extLst>
              <a:ext uri="{FF2B5EF4-FFF2-40B4-BE49-F238E27FC236}">
                <a16:creationId xmlns:a16="http://schemas.microsoft.com/office/drawing/2014/main" id="{E0B983B9-942B-4861-8B33-D3D6D86065A2}"/>
              </a:ext>
            </a:extLst>
          </p:cNvPr>
          <p:cNvGrpSpPr/>
          <p:nvPr/>
        </p:nvGrpSpPr>
        <p:grpSpPr>
          <a:xfrm>
            <a:off x="6788981" y="4592811"/>
            <a:ext cx="2084421" cy="1972418"/>
            <a:chOff x="6788981" y="4592811"/>
            <a:chExt cx="2084421" cy="1972418"/>
          </a:xfrm>
        </p:grpSpPr>
        <p:pic>
          <p:nvPicPr>
            <p:cNvPr id="26" name="Picture 25" descr="A close up of a logo&#10;&#10;Description automatically generated">
              <a:extLst>
                <a:ext uri="{FF2B5EF4-FFF2-40B4-BE49-F238E27FC236}">
                  <a16:creationId xmlns:a16="http://schemas.microsoft.com/office/drawing/2014/main" id="{56964273-0A5D-46A1-864D-C51CBF54E747}"/>
                </a:ext>
              </a:extLst>
            </p:cNvPr>
            <p:cNvPicPr>
              <a:picLocks noChangeAspect="1"/>
            </p:cNvPicPr>
            <p:nvPr/>
          </p:nvPicPr>
          <p:blipFill rotWithShape="1">
            <a:blip r:embed="rId8"/>
            <a:srcRect l="55097" t="78982" r="29263" b="5289"/>
            <a:stretch/>
          </p:blipFill>
          <p:spPr>
            <a:xfrm>
              <a:off x="6807983" y="5396859"/>
              <a:ext cx="2065419" cy="1168370"/>
            </a:xfrm>
            <a:prstGeom prst="rect">
              <a:avLst/>
            </a:prstGeom>
          </p:spPr>
        </p:pic>
        <p:grpSp>
          <p:nvGrpSpPr>
            <p:cNvPr id="12" name="Group 11">
              <a:extLst>
                <a:ext uri="{FF2B5EF4-FFF2-40B4-BE49-F238E27FC236}">
                  <a16:creationId xmlns:a16="http://schemas.microsoft.com/office/drawing/2014/main" id="{3960C3E4-1A22-4D9E-A25D-C5B8FC0507B9}"/>
                </a:ext>
              </a:extLst>
            </p:cNvPr>
            <p:cNvGrpSpPr/>
            <p:nvPr/>
          </p:nvGrpSpPr>
          <p:grpSpPr>
            <a:xfrm>
              <a:off x="6788981" y="4592811"/>
              <a:ext cx="2028035" cy="692298"/>
              <a:chOff x="6788981" y="4592811"/>
              <a:chExt cx="2028035" cy="692298"/>
            </a:xfrm>
          </p:grpSpPr>
          <p:sp>
            <p:nvSpPr>
              <p:cNvPr id="17" name="Rectangle 16">
                <a:extLst>
                  <a:ext uri="{FF2B5EF4-FFF2-40B4-BE49-F238E27FC236}">
                    <a16:creationId xmlns:a16="http://schemas.microsoft.com/office/drawing/2014/main" id="{9A7E311A-6187-436F-8846-8209418A55BD}"/>
                  </a:ext>
                </a:extLst>
              </p:cNvPr>
              <p:cNvSpPr/>
              <p:nvPr/>
            </p:nvSpPr>
            <p:spPr bwMode="auto">
              <a:xfrm>
                <a:off x="6809979" y="4905797"/>
                <a:ext cx="2007037" cy="3793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IN" sz="1200">
                    <a:solidFill>
                      <a:schemeClr val="tx1"/>
                    </a:solidFill>
                    <a:latin typeface="+mj-lt"/>
                    <a:ea typeface="Segoe UI" pitchFamily="34" charset="0"/>
                    <a:cs typeface="Segoe UI" pitchFamily="34" charset="0"/>
                  </a:rPr>
                  <a:t>Integrate Bot with backend APIs using Power Automate</a:t>
                </a:r>
              </a:p>
            </p:txBody>
          </p:sp>
          <p:sp>
            <p:nvSpPr>
              <p:cNvPr id="48" name="Freeform: Shape 47">
                <a:extLst>
                  <a:ext uri="{FF2B5EF4-FFF2-40B4-BE49-F238E27FC236}">
                    <a16:creationId xmlns:a16="http://schemas.microsoft.com/office/drawing/2014/main" id="{DD2BEB4D-21D6-4E26-9E94-7DA62E3FBE6E}"/>
                  </a:ext>
                </a:extLst>
              </p:cNvPr>
              <p:cNvSpPr/>
              <p:nvPr/>
            </p:nvSpPr>
            <p:spPr>
              <a:xfrm>
                <a:off x="6788981" y="4592811"/>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0A546A"/>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grpSp>
      </p:grpSp>
      <p:grpSp>
        <p:nvGrpSpPr>
          <p:cNvPr id="20" name="Group 19">
            <a:extLst>
              <a:ext uri="{FF2B5EF4-FFF2-40B4-BE49-F238E27FC236}">
                <a16:creationId xmlns:a16="http://schemas.microsoft.com/office/drawing/2014/main" id="{445ED271-D12C-4828-A0A3-643350E87503}"/>
              </a:ext>
            </a:extLst>
          </p:cNvPr>
          <p:cNvGrpSpPr/>
          <p:nvPr/>
        </p:nvGrpSpPr>
        <p:grpSpPr>
          <a:xfrm>
            <a:off x="353376" y="1884949"/>
            <a:ext cx="4770970" cy="1096880"/>
            <a:chOff x="353376" y="1884949"/>
            <a:chExt cx="4770970" cy="1096880"/>
          </a:xfrm>
        </p:grpSpPr>
        <p:sp>
          <p:nvSpPr>
            <p:cNvPr id="15" name="Rectangle 14">
              <a:extLst>
                <a:ext uri="{FF2B5EF4-FFF2-40B4-BE49-F238E27FC236}">
                  <a16:creationId xmlns:a16="http://schemas.microsoft.com/office/drawing/2014/main" id="{811A9AC6-7824-4C4A-ABB1-B5815E2C62BD}"/>
                </a:ext>
              </a:extLst>
            </p:cNvPr>
            <p:cNvSpPr/>
            <p:nvPr/>
          </p:nvSpPr>
          <p:spPr bwMode="auto">
            <a:xfrm>
              <a:off x="2726157" y="2354417"/>
              <a:ext cx="1925202" cy="360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472" fontAlgn="base">
                <a:spcBef>
                  <a:spcPct val="0"/>
                </a:spcBef>
                <a:spcAft>
                  <a:spcPct val="0"/>
                </a:spcAft>
              </a:pPr>
              <a:r>
                <a:rPr lang="en-IN" sz="1200">
                  <a:solidFill>
                    <a:schemeClr val="tx1"/>
                  </a:solidFill>
                  <a:latin typeface="+mj-lt"/>
                  <a:ea typeface="Segoe UI" pitchFamily="34" charset="0"/>
                  <a:cs typeface="Segoe UI" pitchFamily="34" charset="0"/>
                </a:rPr>
                <a:t>Monitor Bot performance</a:t>
              </a:r>
              <a:br>
                <a:rPr lang="en-IN" sz="1200">
                  <a:solidFill>
                    <a:schemeClr val="tx1"/>
                  </a:solidFill>
                  <a:latin typeface="+mj-lt"/>
                  <a:ea typeface="Segoe UI" pitchFamily="34" charset="0"/>
                  <a:cs typeface="Segoe UI" pitchFamily="34" charset="0"/>
                </a:rPr>
              </a:br>
              <a:r>
                <a:rPr lang="en-IN" sz="1200">
                  <a:solidFill>
                    <a:schemeClr val="tx1"/>
                  </a:solidFill>
                  <a:latin typeface="+mj-lt"/>
                  <a:ea typeface="Segoe UI" pitchFamily="34" charset="0"/>
                  <a:cs typeface="Segoe UI" pitchFamily="34" charset="0"/>
                </a:rPr>
                <a:t>and improve</a:t>
              </a:r>
            </a:p>
          </p:txBody>
        </p:sp>
        <p:pic>
          <p:nvPicPr>
            <p:cNvPr id="23" name="Picture 22" descr="A screen shot of a computer&#10;&#10;Description automatically generated">
              <a:extLst>
                <a:ext uri="{FF2B5EF4-FFF2-40B4-BE49-F238E27FC236}">
                  <a16:creationId xmlns:a16="http://schemas.microsoft.com/office/drawing/2014/main" id="{0A6B650D-53ED-4559-BDBD-114020CAD69F}"/>
                </a:ext>
              </a:extLst>
            </p:cNvPr>
            <p:cNvPicPr>
              <a:picLocks noChangeAspect="1"/>
            </p:cNvPicPr>
            <p:nvPr/>
          </p:nvPicPr>
          <p:blipFill rotWithShape="1">
            <a:blip r:embed="rId9"/>
            <a:srcRect l="14839" t="24691" r="69559" b="59506"/>
            <a:stretch/>
          </p:blipFill>
          <p:spPr>
            <a:xfrm>
              <a:off x="353376" y="1884949"/>
              <a:ext cx="1925187" cy="1096880"/>
            </a:xfrm>
            <a:prstGeom prst="rect">
              <a:avLst/>
            </a:prstGeom>
          </p:spPr>
        </p:pic>
        <p:sp>
          <p:nvSpPr>
            <p:cNvPr id="64" name="Freeform: Shape 63">
              <a:extLst>
                <a:ext uri="{FF2B5EF4-FFF2-40B4-BE49-F238E27FC236}">
                  <a16:creationId xmlns:a16="http://schemas.microsoft.com/office/drawing/2014/main" id="{D04D0468-A598-4901-819D-85B114B5DAFE}"/>
                </a:ext>
              </a:extLst>
            </p:cNvPr>
            <p:cNvSpPr/>
            <p:nvPr/>
          </p:nvSpPr>
          <p:spPr>
            <a:xfrm flipH="1">
              <a:off x="4906822" y="2429978"/>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0A546A"/>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grpSp>
      <p:grpSp>
        <p:nvGrpSpPr>
          <p:cNvPr id="19" name="Group 18">
            <a:extLst>
              <a:ext uri="{FF2B5EF4-FFF2-40B4-BE49-F238E27FC236}">
                <a16:creationId xmlns:a16="http://schemas.microsoft.com/office/drawing/2014/main" id="{E7B2B7C5-1A38-408A-A7DC-190A8E143D34}"/>
              </a:ext>
            </a:extLst>
          </p:cNvPr>
          <p:cNvGrpSpPr/>
          <p:nvPr/>
        </p:nvGrpSpPr>
        <p:grpSpPr>
          <a:xfrm>
            <a:off x="353376" y="3339395"/>
            <a:ext cx="4390081" cy="1139193"/>
            <a:chOff x="353376" y="3339395"/>
            <a:chExt cx="4390081" cy="1139193"/>
          </a:xfrm>
        </p:grpSpPr>
        <p:sp>
          <p:nvSpPr>
            <p:cNvPr id="9" name="Rectangle 8">
              <a:extLst>
                <a:ext uri="{FF2B5EF4-FFF2-40B4-BE49-F238E27FC236}">
                  <a16:creationId xmlns:a16="http://schemas.microsoft.com/office/drawing/2014/main" id="{2C011783-DE5D-435B-8403-869538E9EE7D}"/>
                </a:ext>
              </a:extLst>
            </p:cNvPr>
            <p:cNvSpPr/>
            <p:nvPr/>
          </p:nvSpPr>
          <p:spPr bwMode="auto">
            <a:xfrm>
              <a:off x="2391442" y="3444965"/>
              <a:ext cx="1996489" cy="410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472" fontAlgn="base">
                <a:spcBef>
                  <a:spcPct val="0"/>
                </a:spcBef>
                <a:spcAft>
                  <a:spcPct val="0"/>
                </a:spcAft>
              </a:pPr>
              <a:r>
                <a:rPr lang="en-IN" sz="1200">
                  <a:solidFill>
                    <a:schemeClr val="tx1"/>
                  </a:solidFill>
                  <a:latin typeface="+mj-lt"/>
                  <a:ea typeface="Segoe UI" pitchFamily="34" charset="0"/>
                  <a:cs typeface="Segoe UI" pitchFamily="34" charset="0"/>
                </a:rPr>
                <a:t>Publish bot to channels</a:t>
              </a:r>
            </a:p>
          </p:txBody>
        </p:sp>
        <p:pic>
          <p:nvPicPr>
            <p:cNvPr id="24" name="Picture 23" descr="A screen shot of a computer&#10;&#10;Description automatically generated">
              <a:extLst>
                <a:ext uri="{FF2B5EF4-FFF2-40B4-BE49-F238E27FC236}">
                  <a16:creationId xmlns:a16="http://schemas.microsoft.com/office/drawing/2014/main" id="{78BD91E5-8A10-4549-BEF4-B21706102AB2}"/>
                </a:ext>
              </a:extLst>
            </p:cNvPr>
            <p:cNvPicPr>
              <a:picLocks noChangeAspect="1"/>
            </p:cNvPicPr>
            <p:nvPr/>
          </p:nvPicPr>
          <p:blipFill rotWithShape="1">
            <a:blip r:embed="rId10"/>
            <a:srcRect l="12007" t="53697" r="72327" b="29992"/>
            <a:stretch/>
          </p:blipFill>
          <p:spPr>
            <a:xfrm>
              <a:off x="353376" y="3339395"/>
              <a:ext cx="1945087" cy="1139193"/>
            </a:xfrm>
            <a:prstGeom prst="rect">
              <a:avLst/>
            </a:prstGeom>
          </p:spPr>
        </p:pic>
        <p:sp>
          <p:nvSpPr>
            <p:cNvPr id="65" name="Freeform: Shape 64">
              <a:extLst>
                <a:ext uri="{FF2B5EF4-FFF2-40B4-BE49-F238E27FC236}">
                  <a16:creationId xmlns:a16="http://schemas.microsoft.com/office/drawing/2014/main" id="{74BA79DB-0A74-4DCF-8194-858659931F56}"/>
                </a:ext>
              </a:extLst>
            </p:cNvPr>
            <p:cNvSpPr/>
            <p:nvPr/>
          </p:nvSpPr>
          <p:spPr>
            <a:xfrm flipH="1">
              <a:off x="4525933" y="3529843"/>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0A546A"/>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grpSp>
      <p:grpSp>
        <p:nvGrpSpPr>
          <p:cNvPr id="14" name="Group 13">
            <a:extLst>
              <a:ext uri="{FF2B5EF4-FFF2-40B4-BE49-F238E27FC236}">
                <a16:creationId xmlns:a16="http://schemas.microsoft.com/office/drawing/2014/main" id="{701341EA-DBAE-4508-B5BB-06615159AAE5}"/>
              </a:ext>
            </a:extLst>
          </p:cNvPr>
          <p:cNvGrpSpPr/>
          <p:nvPr/>
        </p:nvGrpSpPr>
        <p:grpSpPr>
          <a:xfrm>
            <a:off x="3408480" y="4592811"/>
            <a:ext cx="1996489" cy="1973089"/>
            <a:chOff x="3408480" y="4592811"/>
            <a:chExt cx="1996489" cy="1973089"/>
          </a:xfrm>
        </p:grpSpPr>
        <p:sp>
          <p:nvSpPr>
            <p:cNvPr id="16" name="Rectangle 15">
              <a:extLst>
                <a:ext uri="{FF2B5EF4-FFF2-40B4-BE49-F238E27FC236}">
                  <a16:creationId xmlns:a16="http://schemas.microsoft.com/office/drawing/2014/main" id="{141B1670-7D86-478C-AE4B-265CB6884E4A}"/>
                </a:ext>
              </a:extLst>
            </p:cNvPr>
            <p:cNvSpPr/>
            <p:nvPr/>
          </p:nvSpPr>
          <p:spPr bwMode="auto">
            <a:xfrm>
              <a:off x="3569732" y="4905797"/>
              <a:ext cx="1835236" cy="3560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472" fontAlgn="base">
                <a:spcBef>
                  <a:spcPct val="0"/>
                </a:spcBef>
                <a:spcAft>
                  <a:spcPct val="0"/>
                </a:spcAft>
              </a:pPr>
              <a:r>
                <a:rPr lang="en-IN" sz="1200">
                  <a:solidFill>
                    <a:schemeClr val="tx1"/>
                  </a:solidFill>
                  <a:latin typeface="+mj-lt"/>
                  <a:ea typeface="Segoe UI" pitchFamily="34" charset="0"/>
                  <a:cs typeface="Segoe UI" pitchFamily="34" charset="0"/>
                </a:rPr>
                <a:t>Extend Bot with BF Skills</a:t>
              </a:r>
              <a:br>
                <a:rPr lang="en-IN" sz="1200">
                  <a:solidFill>
                    <a:schemeClr val="tx1"/>
                  </a:solidFill>
                  <a:latin typeface="+mj-lt"/>
                  <a:ea typeface="Segoe UI" pitchFamily="34" charset="0"/>
                  <a:cs typeface="Segoe UI" pitchFamily="34" charset="0"/>
                </a:rPr>
              </a:br>
              <a:r>
                <a:rPr lang="en-IN" sz="1200">
                  <a:solidFill>
                    <a:schemeClr val="tx1"/>
                  </a:solidFill>
                  <a:latin typeface="+mj-lt"/>
                  <a:ea typeface="Segoe UI" pitchFamily="34" charset="0"/>
                  <a:cs typeface="Segoe UI" pitchFamily="34" charset="0"/>
                </a:rPr>
                <a:t>for complex scenarios</a:t>
              </a:r>
            </a:p>
          </p:txBody>
        </p:sp>
        <p:pic>
          <p:nvPicPr>
            <p:cNvPr id="25" name="Picture 24" descr="A close up of a logo&#10;&#10;Description automatically generated">
              <a:extLst>
                <a:ext uri="{FF2B5EF4-FFF2-40B4-BE49-F238E27FC236}">
                  <a16:creationId xmlns:a16="http://schemas.microsoft.com/office/drawing/2014/main" id="{129FF435-4DF2-4CB9-90B6-E2FA0D47E79A}"/>
                </a:ext>
              </a:extLst>
            </p:cNvPr>
            <p:cNvPicPr>
              <a:picLocks noChangeAspect="1"/>
            </p:cNvPicPr>
            <p:nvPr/>
          </p:nvPicPr>
          <p:blipFill rotWithShape="1">
            <a:blip r:embed="rId11"/>
            <a:srcRect l="29454" t="78981" r="54869" b="4699"/>
            <a:stretch/>
          </p:blipFill>
          <p:spPr>
            <a:xfrm>
              <a:off x="3408480" y="5396859"/>
              <a:ext cx="1996489" cy="1169041"/>
            </a:xfrm>
            <a:prstGeom prst="rect">
              <a:avLst/>
            </a:prstGeom>
          </p:spPr>
        </p:pic>
        <p:sp>
          <p:nvSpPr>
            <p:cNvPr id="66" name="Freeform: Shape 65">
              <a:extLst>
                <a:ext uri="{FF2B5EF4-FFF2-40B4-BE49-F238E27FC236}">
                  <a16:creationId xmlns:a16="http://schemas.microsoft.com/office/drawing/2014/main" id="{AEE41466-D206-4B5A-A652-9DBB4C8FBE6F}"/>
                </a:ext>
              </a:extLst>
            </p:cNvPr>
            <p:cNvSpPr/>
            <p:nvPr/>
          </p:nvSpPr>
          <p:spPr>
            <a:xfrm flipH="1">
              <a:off x="5139770" y="4592811"/>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0A546A"/>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grpSp>
      <p:sp>
        <p:nvSpPr>
          <p:cNvPr id="71" name="Arc 70">
            <a:extLst>
              <a:ext uri="{FF2B5EF4-FFF2-40B4-BE49-F238E27FC236}">
                <a16:creationId xmlns:a16="http://schemas.microsoft.com/office/drawing/2014/main" id="{6AA79FB8-1615-4D00-BFED-3013C4BAA554}"/>
              </a:ext>
            </a:extLst>
          </p:cNvPr>
          <p:cNvSpPr/>
          <p:nvPr/>
        </p:nvSpPr>
        <p:spPr bwMode="auto">
          <a:xfrm rot="10063328">
            <a:off x="4643688" y="2085467"/>
            <a:ext cx="2871909" cy="2871908"/>
          </a:xfrm>
          <a:prstGeom prst="arc">
            <a:avLst>
              <a:gd name="adj1" fmla="val 15177789"/>
              <a:gd name="adj2" fmla="val 18725186"/>
            </a:avLst>
          </a:prstGeom>
          <a:noFill/>
          <a:ln>
            <a:solidFill>
              <a:srgbClr val="EAEAEA"/>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0" name="Title 29">
            <a:extLst>
              <a:ext uri="{FF2B5EF4-FFF2-40B4-BE49-F238E27FC236}">
                <a16:creationId xmlns:a16="http://schemas.microsoft.com/office/drawing/2014/main" id="{B255BD8E-28AD-482F-ABAC-37EFDE32DDD5}"/>
              </a:ext>
            </a:extLst>
          </p:cNvPr>
          <p:cNvSpPr>
            <a:spLocks noGrp="1"/>
          </p:cNvSpPr>
          <p:nvPr>
            <p:ph type="title" idx="4294967295"/>
          </p:nvPr>
        </p:nvSpPr>
        <p:spPr>
          <a:xfrm>
            <a:off x="783450" y="361503"/>
            <a:ext cx="3452120" cy="1179513"/>
          </a:xfrm>
        </p:spPr>
        <p:txBody>
          <a:bodyPr>
            <a:normAutofit/>
          </a:bodyPr>
          <a:lstStyle/>
          <a:p>
            <a:r>
              <a:rPr lang="en-US" sz="4000">
                <a:latin typeface="+mj-lt"/>
              </a:rPr>
              <a:t>Iteration</a:t>
            </a:r>
            <a:endParaRPr lang="en-US"/>
          </a:p>
        </p:txBody>
      </p:sp>
    </p:spTree>
    <p:extLst>
      <p:ext uri="{BB962C8B-B14F-4D97-AF65-F5344CB8AC3E}">
        <p14:creationId xmlns:p14="http://schemas.microsoft.com/office/powerpoint/2010/main" val="289277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up)">
                                      <p:cBhvr>
                                        <p:cTn id="23" dur="500"/>
                                        <p:tgtEl>
                                          <p:spTgt spid="6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right)">
                                      <p:cBhvr>
                                        <p:cTn id="39" dur="500"/>
                                        <p:tgtEl>
                                          <p:spTgt spid="7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down)">
                                      <p:cBhvr>
                                        <p:cTn id="47" dur="500"/>
                                        <p:tgtEl>
                                          <p:spTgt spid="7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down)">
                                      <p:cBhvr>
                                        <p:cTn id="55" dur="500"/>
                                        <p:tgtEl>
                                          <p:spTgt spid="75"/>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wipe(down)">
                                      <p:cBhvr>
                                        <p:cTn id="6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5" grpId="0" animBg="1"/>
      <p:bldP spid="73" grpId="0" animBg="1"/>
      <p:bldP spid="70" grpId="0" animBg="1"/>
      <p:bldP spid="68" grpId="0" animBg="1"/>
      <p:bldP spid="38" grpId="0" animBg="1"/>
      <p:bldP spid="7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A882D3-5D1C-4AE4-B8DE-EF0F28DCE3FA}"/>
              </a:ext>
            </a:extLst>
          </p:cNvPr>
          <p:cNvSpPr>
            <a:spLocks noGrp="1"/>
          </p:cNvSpPr>
          <p:nvPr>
            <p:ph type="title"/>
          </p:nvPr>
        </p:nvSpPr>
        <p:spPr>
          <a:xfrm>
            <a:off x="5359510" y="978619"/>
            <a:ext cx="5991244" cy="1106424"/>
          </a:xfrm>
        </p:spPr>
        <p:txBody>
          <a:bodyPr>
            <a:normAutofit/>
          </a:bodyPr>
          <a:lstStyle/>
          <a:p>
            <a:r>
              <a:rPr lang="en-US" sz="3200"/>
              <a:t>Hackathons</a:t>
            </a:r>
          </a:p>
        </p:txBody>
      </p:sp>
      <p:sp>
        <p:nvSpPr>
          <p:cNvPr id="19"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94687A-1ED5-4E8D-9A9C-28CDD0D8B6A1}"/>
              </a:ext>
            </a:extLst>
          </p:cNvPr>
          <p:cNvSpPr>
            <a:spLocks noGrp="1"/>
          </p:cNvSpPr>
          <p:nvPr>
            <p:ph idx="1"/>
          </p:nvPr>
        </p:nvSpPr>
        <p:spPr>
          <a:xfrm>
            <a:off x="5356861" y="2252870"/>
            <a:ext cx="5993892" cy="3560251"/>
          </a:xfrm>
        </p:spPr>
        <p:txBody>
          <a:bodyPr>
            <a:normAutofit/>
          </a:bodyPr>
          <a:lstStyle/>
          <a:p>
            <a:r>
              <a:rPr lang="en-US" sz="1800"/>
              <a:t>For organizations interested in developing Internal or Departmental bots, Hackathons are a great way to show how quickly a PVA bot can be built</a:t>
            </a:r>
          </a:p>
          <a:p>
            <a:r>
              <a:rPr lang="en-US" sz="1800"/>
              <a:t>Attendees should be fusion teams – a mix of IT/Dev and subject matter experts.</a:t>
            </a:r>
          </a:p>
          <a:p>
            <a:r>
              <a:rPr lang="en-US" sz="1800"/>
              <a:t>Common schedule for a 3-day hackathon:</a:t>
            </a:r>
          </a:p>
          <a:p>
            <a:pPr lvl="1"/>
            <a:endParaRPr lang="en-US" sz="1800"/>
          </a:p>
          <a:p>
            <a:endParaRPr lang="en-US" sz="1800"/>
          </a:p>
        </p:txBody>
      </p:sp>
      <p:graphicFrame>
        <p:nvGraphicFramePr>
          <p:cNvPr id="4" name="Table 4">
            <a:extLst>
              <a:ext uri="{FF2B5EF4-FFF2-40B4-BE49-F238E27FC236}">
                <a16:creationId xmlns:a16="http://schemas.microsoft.com/office/drawing/2014/main" id="{D5DC3EAD-2F37-4A43-926C-52A795440E94}"/>
              </a:ext>
            </a:extLst>
          </p:cNvPr>
          <p:cNvGraphicFramePr>
            <a:graphicFrameLocks noGrp="1"/>
          </p:cNvGraphicFramePr>
          <p:nvPr>
            <p:extLst>
              <p:ext uri="{D42A27DB-BD31-4B8C-83A1-F6EECF244321}">
                <p14:modId xmlns:p14="http://schemas.microsoft.com/office/powerpoint/2010/main" val="4074319419"/>
              </p:ext>
            </p:extLst>
          </p:nvPr>
        </p:nvGraphicFramePr>
        <p:xfrm>
          <a:off x="414528" y="1312988"/>
          <a:ext cx="4033647" cy="4131442"/>
        </p:xfrm>
        <a:graphic>
          <a:graphicData uri="http://schemas.openxmlformats.org/drawingml/2006/table">
            <a:tbl>
              <a:tblPr bandRow="1">
                <a:tableStyleId>{3B4B98B0-60AC-42C2-AFA5-B58CD77FA1E5}</a:tableStyleId>
              </a:tblPr>
              <a:tblGrid>
                <a:gridCol w="725963">
                  <a:extLst>
                    <a:ext uri="{9D8B030D-6E8A-4147-A177-3AD203B41FA5}">
                      <a16:colId xmlns:a16="http://schemas.microsoft.com/office/drawing/2014/main" val="1500970936"/>
                    </a:ext>
                  </a:extLst>
                </a:gridCol>
                <a:gridCol w="3307684">
                  <a:extLst>
                    <a:ext uri="{9D8B030D-6E8A-4147-A177-3AD203B41FA5}">
                      <a16:colId xmlns:a16="http://schemas.microsoft.com/office/drawing/2014/main" val="2768454398"/>
                    </a:ext>
                  </a:extLst>
                </a:gridCol>
              </a:tblGrid>
              <a:tr h="1075982">
                <a:tc>
                  <a:txBody>
                    <a:bodyPr/>
                    <a:lstStyle/>
                    <a:p>
                      <a:r>
                        <a:rPr lang="en-US" sz="1500"/>
                        <a:t>Day 1</a:t>
                      </a:r>
                    </a:p>
                  </a:txBody>
                  <a:tcPr marL="123204" marR="123204" marT="61602" marB="61602"/>
                </a:tc>
                <a:tc>
                  <a:txBody>
                    <a:bodyPr/>
                    <a:lstStyle/>
                    <a:p>
                      <a:r>
                        <a:rPr lang="en-US" sz="1500"/>
                        <a:t>Participants work though “PVA in a day” training content. Course materials available from </a:t>
                      </a:r>
                      <a:r>
                        <a:rPr lang="en-US" sz="1500">
                          <a:hlinkClick r:id="rId2"/>
                        </a:rPr>
                        <a:t>https://aka.ms/PVAinaDayPackage</a:t>
                      </a:r>
                      <a:endParaRPr lang="en-US" sz="1500"/>
                    </a:p>
                  </a:txBody>
                  <a:tcPr marL="123204" marR="123204" marT="61602" marB="61602"/>
                </a:tc>
                <a:extLst>
                  <a:ext uri="{0D108BD9-81ED-4DB2-BD59-A6C34878D82A}">
                    <a16:rowId xmlns:a16="http://schemas.microsoft.com/office/drawing/2014/main" val="2174370683"/>
                  </a:ext>
                </a:extLst>
              </a:tr>
              <a:tr h="1527730">
                <a:tc>
                  <a:txBody>
                    <a:bodyPr/>
                    <a:lstStyle/>
                    <a:p>
                      <a:r>
                        <a:rPr lang="en-US" sz="1500"/>
                        <a:t>Day 2</a:t>
                      </a:r>
                    </a:p>
                  </a:txBody>
                  <a:tcPr marL="123204" marR="123204" marT="61602" marB="61602"/>
                </a:tc>
                <a:tc>
                  <a:txBody>
                    <a:bodyPr/>
                    <a:lstStyle/>
                    <a:p>
                      <a:r>
                        <a:rPr lang="en-US" sz="1500" b="1"/>
                        <a:t>Morning: </a:t>
                      </a:r>
                      <a:r>
                        <a:rPr lang="en-US" sz="1500" b="0"/>
                        <a:t>attendees split into teams (mixed IT and SME) then brainstorm bot ideas. Teams come back and present ideas to the group</a:t>
                      </a:r>
                    </a:p>
                    <a:p>
                      <a:r>
                        <a:rPr lang="en-US" sz="1500" b="1"/>
                        <a:t>Afternoon: </a:t>
                      </a:r>
                      <a:r>
                        <a:rPr lang="en-US" sz="1500" b="0"/>
                        <a:t>teams work together to build out their PVA bot</a:t>
                      </a:r>
                    </a:p>
                  </a:txBody>
                  <a:tcPr marL="123204" marR="123204" marT="61602" marB="61602"/>
                </a:tc>
                <a:extLst>
                  <a:ext uri="{0D108BD9-81ED-4DB2-BD59-A6C34878D82A}">
                    <a16:rowId xmlns:a16="http://schemas.microsoft.com/office/drawing/2014/main" val="1399317634"/>
                  </a:ext>
                </a:extLst>
              </a:tr>
              <a:tr h="1527730">
                <a:tc>
                  <a:txBody>
                    <a:bodyPr/>
                    <a:lstStyle/>
                    <a:p>
                      <a:r>
                        <a:rPr lang="en-US" sz="1500"/>
                        <a:t>Day 3</a:t>
                      </a:r>
                    </a:p>
                  </a:txBody>
                  <a:tcPr marL="123204" marR="123204" marT="61602" marB="61602"/>
                </a:tc>
                <a:tc>
                  <a:txBody>
                    <a:bodyPr/>
                    <a:lstStyle/>
                    <a:p>
                      <a:r>
                        <a:rPr lang="en-US" sz="1500" b="1" dirty="0"/>
                        <a:t>Morning: </a:t>
                      </a:r>
                      <a:r>
                        <a:rPr lang="en-US" sz="1500" b="0" dirty="0"/>
                        <a:t>teams continue building their bot, and prepare to present it to the group</a:t>
                      </a:r>
                    </a:p>
                    <a:p>
                      <a:r>
                        <a:rPr lang="en-US" sz="1500" b="1" dirty="0"/>
                        <a:t>Afternoon: </a:t>
                      </a:r>
                      <a:r>
                        <a:rPr lang="en-US" sz="1500" b="0" dirty="0"/>
                        <a:t>teams present to their bot to the wider group (awards/prizes optional)</a:t>
                      </a:r>
                    </a:p>
                  </a:txBody>
                  <a:tcPr marL="123204" marR="123204" marT="61602" marB="61602"/>
                </a:tc>
                <a:extLst>
                  <a:ext uri="{0D108BD9-81ED-4DB2-BD59-A6C34878D82A}">
                    <a16:rowId xmlns:a16="http://schemas.microsoft.com/office/drawing/2014/main" val="464910500"/>
                  </a:ext>
                </a:extLst>
              </a:tr>
            </a:tbl>
          </a:graphicData>
        </a:graphic>
      </p:graphicFrame>
    </p:spTree>
    <p:extLst>
      <p:ext uri="{BB962C8B-B14F-4D97-AF65-F5344CB8AC3E}">
        <p14:creationId xmlns:p14="http://schemas.microsoft.com/office/powerpoint/2010/main" val="320135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393517-704E-42D3-AF59-BEE16308809C}"/>
              </a:ext>
            </a:extLst>
          </p:cNvPr>
          <p:cNvSpPr>
            <a:spLocks noGrp="1"/>
          </p:cNvSpPr>
          <p:nvPr>
            <p:ph type="title"/>
          </p:nvPr>
        </p:nvSpPr>
        <p:spPr/>
        <p:txBody>
          <a:bodyPr/>
          <a:lstStyle/>
          <a:p>
            <a:r>
              <a:rPr lang="en-US"/>
              <a:t>Contents</a:t>
            </a:r>
          </a:p>
        </p:txBody>
      </p:sp>
      <p:sp>
        <p:nvSpPr>
          <p:cNvPr id="9" name="Content Placeholder 8">
            <a:extLst>
              <a:ext uri="{FF2B5EF4-FFF2-40B4-BE49-F238E27FC236}">
                <a16:creationId xmlns:a16="http://schemas.microsoft.com/office/drawing/2014/main" id="{46FE5B11-C0B8-4EE3-B7A6-1C64F3AB7220}"/>
              </a:ext>
            </a:extLst>
          </p:cNvPr>
          <p:cNvSpPr>
            <a:spLocks noGrp="1"/>
          </p:cNvSpPr>
          <p:nvPr>
            <p:ph idx="1"/>
          </p:nvPr>
        </p:nvSpPr>
        <p:spPr/>
        <p:txBody>
          <a:bodyPr/>
          <a:lstStyle/>
          <a:p>
            <a:pPr marL="457200" indent="-457200">
              <a:buFont typeface="+mj-lt"/>
              <a:buAutoNum type="arabicPeriod"/>
            </a:pPr>
            <a:r>
              <a:rPr lang="en-GB" sz="2400" b="0" i="0">
                <a:solidFill>
                  <a:srgbClr val="000000"/>
                </a:solidFill>
                <a:effectLst/>
                <a:latin typeface="Calibri" panose="020F0502020204030204" pitchFamily="34" charset="0"/>
                <a:hlinkClick r:id="rId2" action="ppaction://hlinksldjump"/>
              </a:rPr>
              <a:t>Planning your first bot</a:t>
            </a:r>
            <a:endParaRPr lang="en-GB" sz="2400" b="0" i="0">
              <a:solidFill>
                <a:srgbClr val="000000"/>
              </a:solidFill>
              <a:effectLst/>
              <a:latin typeface="Calibri" panose="020F0502020204030204" pitchFamily="34" charset="0"/>
            </a:endParaRPr>
          </a:p>
          <a:p>
            <a:pPr marL="457200" indent="-457200">
              <a:buFont typeface="+mj-lt"/>
              <a:buAutoNum type="arabicPeriod"/>
            </a:pPr>
            <a:r>
              <a:rPr lang="en-US" sz="2400" b="0" i="0">
                <a:solidFill>
                  <a:srgbClr val="000000"/>
                </a:solidFill>
                <a:effectLst/>
                <a:latin typeface="Calibri" panose="020F0502020204030204" pitchFamily="34" charset="0"/>
                <a:hlinkClick r:id="rId3" action="ppaction://hlinksldjump"/>
              </a:rPr>
              <a:t>Build out your PVA bot</a:t>
            </a:r>
            <a:endParaRPr lang="en-US" sz="2400" b="0" i="0">
              <a:solidFill>
                <a:srgbClr val="000000"/>
              </a:solidFill>
              <a:effectLst/>
              <a:latin typeface="Calibri" panose="020F0502020204030204" pitchFamily="34" charset="0"/>
            </a:endParaRPr>
          </a:p>
          <a:p>
            <a:pPr marL="457200" indent="-457200">
              <a:buFont typeface="+mj-lt"/>
              <a:buAutoNum type="arabicPeriod"/>
            </a:pPr>
            <a:r>
              <a:rPr lang="en-GB" sz="2400">
                <a:solidFill>
                  <a:srgbClr val="000000"/>
                </a:solidFill>
                <a:latin typeface="Calibri" panose="020F0502020204030204" pitchFamily="34" charset="0"/>
                <a:cs typeface="Segoe UI" panose="020B0502040204020203" pitchFamily="34" charset="0"/>
                <a:hlinkClick r:id="rId4" action="ppaction://hlinksldjump"/>
              </a:rPr>
              <a:t>Extend your PVA bot with the Power Platform</a:t>
            </a:r>
            <a:endParaRPr lang="en-GB" sz="2400">
              <a:solidFill>
                <a:srgbClr val="000000"/>
              </a:solidFill>
              <a:latin typeface="Calibri" panose="020F0502020204030204" pitchFamily="34" charset="0"/>
              <a:cs typeface="Segoe UI" panose="020B0502040204020203" pitchFamily="34" charset="0"/>
            </a:endParaRPr>
          </a:p>
          <a:p>
            <a:pPr marL="457200" indent="-457200">
              <a:buFont typeface="+mj-lt"/>
              <a:buAutoNum type="arabicPeriod"/>
            </a:pPr>
            <a:r>
              <a:rPr lang="en-GB" sz="2400">
                <a:latin typeface="Segoe UI" panose="020B0502040204020203" pitchFamily="34" charset="0"/>
                <a:cs typeface="Segoe UI" panose="020B0502040204020203" pitchFamily="34" charset="0"/>
                <a:hlinkClick r:id="rId5" action="ppaction://hlinksldjump"/>
              </a:rPr>
              <a:t>Extend your bot with Azure</a:t>
            </a:r>
            <a:endParaRPr lang="en-GB" sz="2400">
              <a:latin typeface="Segoe UI" panose="020B0502040204020203" pitchFamily="34" charset="0"/>
              <a:cs typeface="Segoe UI" panose="020B0502040204020203" pitchFamily="34" charset="0"/>
            </a:endParaRPr>
          </a:p>
          <a:p>
            <a:pPr marL="457200" indent="-457200">
              <a:buFont typeface="+mj-lt"/>
              <a:buAutoNum type="arabicPeriod"/>
            </a:pPr>
            <a:r>
              <a:rPr lang="en-GB" sz="2400">
                <a:latin typeface="Segoe UI" panose="020B0502040204020203" pitchFamily="34" charset="0"/>
                <a:cs typeface="Segoe UI" panose="020B0502040204020203" pitchFamily="34" charset="0"/>
                <a:hlinkClick r:id="rId6" action="ppaction://hlinksldjump"/>
              </a:rPr>
              <a:t>Advanced topics</a:t>
            </a:r>
            <a:endParaRPr lang="en-GB" sz="2400">
              <a:latin typeface="Segoe UI" panose="020B0502040204020203" pitchFamily="34" charset="0"/>
              <a:cs typeface="Segoe UI" panose="020B0502040204020203" pitchFamily="34" charset="0"/>
            </a:endParaRPr>
          </a:p>
          <a:p>
            <a:pPr marL="457200" indent="-457200">
              <a:buFont typeface="+mj-lt"/>
              <a:buAutoNum type="arabicPeriod"/>
            </a:pPr>
            <a:r>
              <a:rPr lang="en-GB" sz="2400">
                <a:latin typeface="Segoe UI" panose="020B0502040204020203" pitchFamily="34" charset="0"/>
                <a:cs typeface="Segoe UI" panose="020B0502040204020203" pitchFamily="34" charset="0"/>
                <a:hlinkClick r:id="rId7" action="ppaction://hlinksldjump"/>
              </a:rPr>
              <a:t>Governance</a:t>
            </a:r>
            <a:endParaRPr lang="en-GB" sz="2400">
              <a:latin typeface="Segoe UI" panose="020B0502040204020203" pitchFamily="34" charset="0"/>
              <a:cs typeface="Segoe UI" panose="020B0502040204020203" pitchFamily="34" charset="0"/>
            </a:endParaRPr>
          </a:p>
          <a:p>
            <a:pPr marL="457200" indent="-457200">
              <a:buFont typeface="+mj-lt"/>
              <a:buAutoNum type="arabicPeriod"/>
            </a:pPr>
            <a:endParaRPr lang="en-GB" sz="2400">
              <a:latin typeface="Segoe UI" panose="020B0502040204020203" pitchFamily="34" charset="0"/>
              <a:cs typeface="Segoe UI" panose="020B0502040204020203" pitchFamily="34" charset="0"/>
            </a:endParaRPr>
          </a:p>
          <a:p>
            <a:pPr marL="457200" indent="-457200">
              <a:buFont typeface="+mj-lt"/>
              <a:buAutoNum type="arabicPeriod"/>
            </a:pPr>
            <a:endParaRPr lang="en-GB" sz="2400">
              <a:latin typeface="Segoe UI" panose="020B0502040204020203" pitchFamily="34" charset="0"/>
              <a:cs typeface="Segoe UI" panose="020B0502040204020203" pitchFamily="34" charset="0"/>
            </a:endParaRPr>
          </a:p>
          <a:p>
            <a:pPr marL="457200" indent="-457200">
              <a:buFont typeface="+mj-lt"/>
              <a:buAutoNum type="arabicPeriod"/>
            </a:pPr>
            <a:endParaRPr lang="en-US" sz="2400" b="0" i="0">
              <a:solidFill>
                <a:srgbClr val="000000"/>
              </a:solidFill>
              <a:effectLst/>
              <a:latin typeface="Calibri" panose="020F0502020204030204" pitchFamily="34" charset="0"/>
            </a:endParaRPr>
          </a:p>
          <a:p>
            <a:pPr marL="457200" indent="-457200">
              <a:buFont typeface="+mj-lt"/>
              <a:buAutoNum type="arabicPeriod"/>
            </a:pPr>
            <a:endParaRPr lang="en-US" sz="2400" b="0" i="0">
              <a:solidFill>
                <a:srgbClr val="000000"/>
              </a:solidFill>
              <a:effectLst/>
              <a:latin typeface="Calibri" panose="020F0502020204030204" pitchFamily="34" charset="0"/>
            </a:endParaRPr>
          </a:p>
          <a:p>
            <a:pPr marL="457200" indent="-457200">
              <a:buFont typeface="+mj-lt"/>
              <a:buAutoNum type="arabicPeriod"/>
            </a:pPr>
            <a:endParaRPr lang="en-GB" sz="2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5295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8540-A254-4DC5-9805-6C778DE75F68}"/>
              </a:ext>
            </a:extLst>
          </p:cNvPr>
          <p:cNvSpPr>
            <a:spLocks noGrp="1"/>
          </p:cNvSpPr>
          <p:nvPr>
            <p:ph type="title"/>
          </p:nvPr>
        </p:nvSpPr>
        <p:spPr/>
        <p:txBody>
          <a:bodyPr/>
          <a:lstStyle/>
          <a:p>
            <a:r>
              <a:rPr lang="en-US"/>
              <a:t>Licensing PVA</a:t>
            </a:r>
          </a:p>
        </p:txBody>
      </p:sp>
      <p:sp>
        <p:nvSpPr>
          <p:cNvPr id="3" name="Content Placeholder 2">
            <a:extLst>
              <a:ext uri="{FF2B5EF4-FFF2-40B4-BE49-F238E27FC236}">
                <a16:creationId xmlns:a16="http://schemas.microsoft.com/office/drawing/2014/main" id="{8C039C8D-B797-402B-85A6-FE773C101953}"/>
              </a:ext>
            </a:extLst>
          </p:cNvPr>
          <p:cNvSpPr>
            <a:spLocks noGrp="1"/>
          </p:cNvSpPr>
          <p:nvPr>
            <p:ph idx="1"/>
          </p:nvPr>
        </p:nvSpPr>
        <p:spPr/>
        <p:txBody>
          <a:bodyPr>
            <a:normAutofit lnSpcReduction="10000"/>
          </a:bodyPr>
          <a:lstStyle/>
          <a:p>
            <a:r>
              <a:rPr lang="en-US"/>
              <a:t>PVA bots are generally licensed based on “sessions”</a:t>
            </a:r>
          </a:p>
          <a:p>
            <a:pPr lvl="1"/>
            <a:r>
              <a:rPr lang="en-US"/>
              <a:t>A session is an interaction between a user and bot. The session begins when a user topic is triggered and ends when one of these conditions is met—either: The user's questions are answered; or the conversation exceeds 60 minutes or 100 turns</a:t>
            </a:r>
          </a:p>
          <a:p>
            <a:r>
              <a:rPr lang="en-US"/>
              <a:t>Power Automate usage through PVA (i.e., using the PVA trigger) is included in the license cost (including Premium connectors)</a:t>
            </a:r>
          </a:p>
          <a:p>
            <a:r>
              <a:rPr lang="en-US"/>
              <a:t>10GB of </a:t>
            </a:r>
            <a:r>
              <a:rPr lang="en-US" err="1"/>
              <a:t>Dataverse</a:t>
            </a:r>
            <a:r>
              <a:rPr lang="en-US"/>
              <a:t> DB capacity, and 20 GB </a:t>
            </a:r>
            <a:r>
              <a:rPr lang="en-US" err="1"/>
              <a:t>Dataverse</a:t>
            </a:r>
            <a:r>
              <a:rPr lang="en-US"/>
              <a:t> file capacity are also included.</a:t>
            </a:r>
          </a:p>
          <a:p>
            <a:r>
              <a:rPr lang="en-US"/>
              <a:t>Get </a:t>
            </a:r>
            <a:r>
              <a:rPr lang="en-US">
                <a:hlinkClick r:id="rId2"/>
              </a:rPr>
              <a:t>pricing for your region</a:t>
            </a:r>
            <a:endParaRPr lang="en-US"/>
          </a:p>
          <a:p>
            <a:endParaRPr lang="en-US"/>
          </a:p>
        </p:txBody>
      </p:sp>
    </p:spTree>
    <p:extLst>
      <p:ext uri="{BB962C8B-B14F-4D97-AF65-F5344CB8AC3E}">
        <p14:creationId xmlns:p14="http://schemas.microsoft.com/office/powerpoint/2010/main" val="281618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a:xfrm>
            <a:off x="841248" y="503132"/>
            <a:ext cx="10509504" cy="1974892"/>
          </a:xfrm>
        </p:spPr>
        <p:txBody>
          <a:bodyPr anchor="b">
            <a:normAutofit/>
          </a:bodyPr>
          <a:lstStyle/>
          <a:p>
            <a:r>
              <a:rPr lang="en-US" sz="5400"/>
              <a:t>Summary</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a:xfrm>
            <a:off x="841248" y="3328416"/>
            <a:ext cx="10509504" cy="2715768"/>
          </a:xfrm>
        </p:spPr>
        <p:txBody>
          <a:bodyPr>
            <a:normAutofit/>
          </a:bodyPr>
          <a:lstStyle/>
          <a:p>
            <a:r>
              <a:rPr lang="en-US" sz="2000"/>
              <a:t>This session detailed some of the considerations an architect should make to understand how they can best use Power Virtual Agents successfully.</a:t>
            </a:r>
          </a:p>
          <a:p>
            <a:r>
              <a:rPr lang="en-US" sz="2000"/>
              <a:t>Of key importance is understanding the audience for your bot, the types of interactivity it needs to have, and any important non-functional requirements.</a:t>
            </a:r>
          </a:p>
          <a:p>
            <a:r>
              <a:rPr lang="en-US" sz="2000"/>
              <a:t>Consider how hackathons and an iterative approach can shape how bots are developed.</a:t>
            </a:r>
          </a:p>
          <a:p>
            <a:r>
              <a:rPr lang="en-US" sz="2000"/>
              <a:t>Understand how PVA is licensed.</a:t>
            </a:r>
          </a:p>
        </p:txBody>
      </p:sp>
    </p:spTree>
    <p:extLst>
      <p:ext uri="{BB962C8B-B14F-4D97-AF65-F5344CB8AC3E}">
        <p14:creationId xmlns:p14="http://schemas.microsoft.com/office/powerpoint/2010/main" val="195496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1">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43">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45">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397833-6CD0-406C-90D1-58EBD65475B1}"/>
              </a:ext>
            </a:extLst>
          </p:cNvPr>
          <p:cNvSpPr>
            <a:spLocks noGrp="1"/>
          </p:cNvSpPr>
          <p:nvPr>
            <p:ph type="ctrTitle"/>
          </p:nvPr>
        </p:nvSpPr>
        <p:spPr>
          <a:xfrm>
            <a:off x="616893" y="1238250"/>
            <a:ext cx="7003107" cy="4381500"/>
          </a:xfrm>
        </p:spPr>
        <p:txBody>
          <a:bodyPr anchor="ctr">
            <a:normAutofit/>
          </a:bodyPr>
          <a:lstStyle/>
          <a:p>
            <a:r>
              <a:rPr lang="en-GB" sz="4000">
                <a:latin typeface="Segoe UI" panose="020B0502040204020203" pitchFamily="34" charset="0"/>
                <a:cs typeface="Segoe UI" panose="020B0502040204020203" pitchFamily="34" charset="0"/>
              </a:rPr>
              <a:t>Power Platform </a:t>
            </a:r>
            <a:r>
              <a:rPr lang="en-GB" sz="7200">
                <a:latin typeface="Segoe UI" panose="020B0502040204020203" pitchFamily="34" charset="0"/>
                <a:cs typeface="Segoe UI" panose="020B0502040204020203" pitchFamily="34" charset="0"/>
              </a:rPr>
              <a:t>Architecture Series</a:t>
            </a:r>
          </a:p>
        </p:txBody>
      </p:sp>
      <p:sp>
        <p:nvSpPr>
          <p:cNvPr id="3" name="Subtitle 2">
            <a:extLst>
              <a:ext uri="{FF2B5EF4-FFF2-40B4-BE49-F238E27FC236}">
                <a16:creationId xmlns:a16="http://schemas.microsoft.com/office/drawing/2014/main" id="{BEAE390F-8C2B-4799-B447-4A3101E1AF39}"/>
              </a:ext>
            </a:extLst>
          </p:cNvPr>
          <p:cNvSpPr>
            <a:spLocks noGrp="1"/>
          </p:cNvSpPr>
          <p:nvPr>
            <p:ph type="subTitle" idx="1"/>
          </p:nvPr>
        </p:nvSpPr>
        <p:spPr>
          <a:xfrm>
            <a:off x="8682607" y="1238250"/>
            <a:ext cx="3109344" cy="4381500"/>
          </a:xfrm>
        </p:spPr>
        <p:txBody>
          <a:bodyPr anchor="ctr">
            <a:normAutofit/>
          </a:bodyPr>
          <a:lstStyle/>
          <a:p>
            <a:pPr marL="457200" indent="-457200">
              <a:buFont typeface="+mj-lt"/>
              <a:buAutoNum type="arabicPeriod" startAt="2"/>
            </a:pPr>
            <a:r>
              <a:rPr lang="en-GB" sz="2000" b="0" i="0">
                <a:solidFill>
                  <a:srgbClr val="000000"/>
                </a:solidFill>
                <a:effectLst/>
              </a:rPr>
              <a:t>Build out your PVA bot </a:t>
            </a:r>
            <a:endParaRPr lang="en-GB" sz="2000">
              <a:cs typeface="Segoe UI" panose="020B0502040204020203" pitchFamily="34" charset="0"/>
            </a:endParaRPr>
          </a:p>
        </p:txBody>
      </p:sp>
      <p:sp>
        <p:nvSpPr>
          <p:cNvPr id="48" name="Rectangle 47">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sign&#10;&#10;Description automatically generated">
            <a:extLst>
              <a:ext uri="{FF2B5EF4-FFF2-40B4-BE49-F238E27FC236}">
                <a16:creationId xmlns:a16="http://schemas.microsoft.com/office/drawing/2014/main" id="{1848CB24-A2A9-4252-9827-1A2A8E7D1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374" y="6114777"/>
            <a:ext cx="1656959" cy="556819"/>
          </a:xfrm>
          <a:prstGeom prst="rect">
            <a:avLst/>
          </a:prstGeom>
        </p:spPr>
      </p:pic>
      <p:sp>
        <p:nvSpPr>
          <p:cNvPr id="28" name="Subtitle 2">
            <a:extLst>
              <a:ext uri="{FF2B5EF4-FFF2-40B4-BE49-F238E27FC236}">
                <a16:creationId xmlns:a16="http://schemas.microsoft.com/office/drawing/2014/main" id="{B660E53B-90CA-44D2-9870-0F474C84F7C1}"/>
              </a:ext>
            </a:extLst>
          </p:cNvPr>
          <p:cNvSpPr txBox="1">
            <a:spLocks/>
          </p:cNvSpPr>
          <p:nvPr/>
        </p:nvSpPr>
        <p:spPr>
          <a:xfrm>
            <a:off x="616893" y="6216513"/>
            <a:ext cx="3000375" cy="45508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atin typeface="Segoe UI" panose="020B0502040204020203" pitchFamily="34" charset="0"/>
                <a:cs typeface="Segoe UI" panose="020B0502040204020203" pitchFamily="34" charset="0"/>
              </a:rPr>
              <a:t>presented by</a:t>
            </a:r>
          </a:p>
        </p:txBody>
      </p:sp>
      <p:pic>
        <p:nvPicPr>
          <p:cNvPr id="6" name="Picture 5">
            <a:extLst>
              <a:ext uri="{FF2B5EF4-FFF2-40B4-BE49-F238E27FC236}">
                <a16:creationId xmlns:a16="http://schemas.microsoft.com/office/drawing/2014/main" id="{3A9904D7-7888-4673-AEA7-8B3BCFD50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75105" y="273423"/>
            <a:ext cx="1516846" cy="758423"/>
          </a:xfrm>
          <a:prstGeom prst="rect">
            <a:avLst/>
          </a:prstGeom>
        </p:spPr>
      </p:pic>
    </p:spTree>
    <p:extLst>
      <p:ext uri="{BB962C8B-B14F-4D97-AF65-F5344CB8AC3E}">
        <p14:creationId xmlns:p14="http://schemas.microsoft.com/office/powerpoint/2010/main" val="83673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series</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a:t>This series is designed for Architects, Developers and IT Professionals who wish to understand how a Power Virtual Agents solution can be designed and implemented</a:t>
            </a:r>
          </a:p>
          <a:p>
            <a:r>
              <a:rPr lang="en-US"/>
              <a:t>The content is divided up into separate sessions that build into a complete* architecture</a:t>
            </a:r>
          </a:p>
          <a:p>
            <a:r>
              <a:rPr lang="en-US"/>
              <a:t>Example materials to follow along with are available </a:t>
            </a:r>
            <a:r>
              <a:rPr lang="en-US">
                <a:hlinkClick r:id="rId2"/>
              </a:rPr>
              <a:t>here</a:t>
            </a:r>
            <a:endParaRPr lang="en-US"/>
          </a:p>
          <a:p>
            <a:endParaRPr lang="en-US"/>
          </a:p>
          <a:p>
            <a:pPr marL="0" indent="0">
              <a:buNone/>
            </a:pPr>
            <a:r>
              <a:rPr lang="en-US" sz="1200"/>
              <a:t>*Some scenarios, for example integration with Dynamics Omnichannel, are simplified here for brevity</a:t>
            </a:r>
          </a:p>
        </p:txBody>
      </p:sp>
    </p:spTree>
    <p:extLst>
      <p:ext uri="{BB962C8B-B14F-4D97-AF65-F5344CB8AC3E}">
        <p14:creationId xmlns:p14="http://schemas.microsoft.com/office/powerpoint/2010/main" val="286429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session</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a:t>This session covers some of the key capabilities of PVA that can be used for authoring topics, triggering the right content for the bot end user, measuring the performance of the bots and various channels available.</a:t>
            </a:r>
          </a:p>
          <a:p>
            <a:endParaRPr lang="en-US"/>
          </a:p>
        </p:txBody>
      </p:sp>
    </p:spTree>
    <p:extLst>
      <p:ext uri="{BB962C8B-B14F-4D97-AF65-F5344CB8AC3E}">
        <p14:creationId xmlns:p14="http://schemas.microsoft.com/office/powerpoint/2010/main" val="148127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289D939D-5889-402E-BA3F-C8F55AAF44AE}"/>
              </a:ext>
            </a:extLst>
          </p:cNvPr>
          <p:cNvGrpSpPr/>
          <p:nvPr/>
        </p:nvGrpSpPr>
        <p:grpSpPr>
          <a:xfrm>
            <a:off x="3851945" y="1628775"/>
            <a:ext cx="4488110" cy="3419475"/>
            <a:chOff x="3851945" y="1628775"/>
            <a:chExt cx="4488110" cy="3419475"/>
          </a:xfrm>
        </p:grpSpPr>
        <p:sp>
          <p:nvSpPr>
            <p:cNvPr id="4" name="Rectangle 3">
              <a:extLst>
                <a:ext uri="{FF2B5EF4-FFF2-40B4-BE49-F238E27FC236}">
                  <a16:creationId xmlns:a16="http://schemas.microsoft.com/office/drawing/2014/main" id="{2D3287BE-AFD8-44D2-AF74-CCEEA3668D9B}"/>
                </a:ext>
              </a:extLst>
            </p:cNvPr>
            <p:cNvSpPr/>
            <p:nvPr/>
          </p:nvSpPr>
          <p:spPr>
            <a:xfrm>
              <a:off x="3851945" y="1628775"/>
              <a:ext cx="4488110" cy="3419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C2E1D621-E7E0-4536-906B-A7802956D6A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843999" y="1674495"/>
              <a:ext cx="439429" cy="439901"/>
            </a:xfrm>
            <a:prstGeom prst="rect">
              <a:avLst/>
            </a:prstGeom>
          </p:spPr>
        </p:pic>
        <p:grpSp>
          <p:nvGrpSpPr>
            <p:cNvPr id="32" name="Group 31">
              <a:extLst>
                <a:ext uri="{FF2B5EF4-FFF2-40B4-BE49-F238E27FC236}">
                  <a16:creationId xmlns:a16="http://schemas.microsoft.com/office/drawing/2014/main" id="{849ACD48-5E20-4D6C-A744-81FE5DF48BB6}"/>
                </a:ext>
              </a:extLst>
            </p:cNvPr>
            <p:cNvGrpSpPr/>
            <p:nvPr/>
          </p:nvGrpSpPr>
          <p:grpSpPr>
            <a:xfrm>
              <a:off x="6280555" y="2478859"/>
              <a:ext cx="1974212" cy="2043286"/>
              <a:chOff x="6280555" y="2707459"/>
              <a:chExt cx="1974212" cy="2043286"/>
            </a:xfrm>
          </p:grpSpPr>
          <p:sp>
            <p:nvSpPr>
              <p:cNvPr id="20" name="TextBox 19">
                <a:extLst>
                  <a:ext uri="{FF2B5EF4-FFF2-40B4-BE49-F238E27FC236}">
                    <a16:creationId xmlns:a16="http://schemas.microsoft.com/office/drawing/2014/main" id="{CBBA2B74-5753-410A-B659-D1391FEC5EE5}"/>
                  </a:ext>
                </a:extLst>
              </p:cNvPr>
              <p:cNvSpPr txBox="1"/>
              <p:nvPr/>
            </p:nvSpPr>
            <p:spPr>
              <a:xfrm>
                <a:off x="6280558" y="270745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2" name="TextBox 21">
                <a:extLst>
                  <a:ext uri="{FF2B5EF4-FFF2-40B4-BE49-F238E27FC236}">
                    <a16:creationId xmlns:a16="http://schemas.microsoft.com/office/drawing/2014/main" id="{E937A1EB-18B1-465A-8055-D1039843793F}"/>
                  </a:ext>
                </a:extLst>
              </p:cNvPr>
              <p:cNvSpPr txBox="1"/>
              <p:nvPr/>
            </p:nvSpPr>
            <p:spPr>
              <a:xfrm>
                <a:off x="6280557" y="3063750"/>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4" name="TextBox 23">
                <a:extLst>
                  <a:ext uri="{FF2B5EF4-FFF2-40B4-BE49-F238E27FC236}">
                    <a16:creationId xmlns:a16="http://schemas.microsoft.com/office/drawing/2014/main" id="{121C83F3-3C9D-4873-9E0C-4DB747FBD6BE}"/>
                  </a:ext>
                </a:extLst>
              </p:cNvPr>
              <p:cNvSpPr txBox="1"/>
              <p:nvPr/>
            </p:nvSpPr>
            <p:spPr>
              <a:xfrm>
                <a:off x="6280557" y="341624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6" name="TextBox 25">
                <a:extLst>
                  <a:ext uri="{FF2B5EF4-FFF2-40B4-BE49-F238E27FC236}">
                    <a16:creationId xmlns:a16="http://schemas.microsoft.com/office/drawing/2014/main" id="{FD010445-2593-4F92-8B24-B854D6222559}"/>
                  </a:ext>
                </a:extLst>
              </p:cNvPr>
              <p:cNvSpPr txBox="1"/>
              <p:nvPr/>
            </p:nvSpPr>
            <p:spPr>
              <a:xfrm>
                <a:off x="6280556" y="3768748"/>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8" name="TextBox 27">
                <a:extLst>
                  <a:ext uri="{FF2B5EF4-FFF2-40B4-BE49-F238E27FC236}">
                    <a16:creationId xmlns:a16="http://schemas.microsoft.com/office/drawing/2014/main" id="{8B3BF00C-CEC6-4A8D-A663-552C8B862318}"/>
                  </a:ext>
                </a:extLst>
              </p:cNvPr>
              <p:cNvSpPr txBox="1"/>
              <p:nvPr/>
            </p:nvSpPr>
            <p:spPr>
              <a:xfrm>
                <a:off x="6280556" y="4122725"/>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sp>
            <p:nvSpPr>
              <p:cNvPr id="30" name="TextBox 29">
                <a:extLst>
                  <a:ext uri="{FF2B5EF4-FFF2-40B4-BE49-F238E27FC236}">
                    <a16:creationId xmlns:a16="http://schemas.microsoft.com/office/drawing/2014/main" id="{EE188083-6858-42F0-A31A-BAEC97DFF1FB}"/>
                  </a:ext>
                </a:extLst>
              </p:cNvPr>
              <p:cNvSpPr txBox="1"/>
              <p:nvPr/>
            </p:nvSpPr>
            <p:spPr>
              <a:xfrm>
                <a:off x="6280555" y="4473746"/>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grpSp>
        <p:sp>
          <p:nvSpPr>
            <p:cNvPr id="31" name="TextBox 30">
              <a:extLst>
                <a:ext uri="{FF2B5EF4-FFF2-40B4-BE49-F238E27FC236}">
                  <a16:creationId xmlns:a16="http://schemas.microsoft.com/office/drawing/2014/main" id="{2E0ED79C-12EB-4996-96E5-CD832B61929C}"/>
                </a:ext>
              </a:extLst>
            </p:cNvPr>
            <p:cNvSpPr txBox="1"/>
            <p:nvPr/>
          </p:nvSpPr>
          <p:spPr>
            <a:xfrm>
              <a:off x="3953312"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3" name="TextBox 32">
              <a:extLst>
                <a:ext uri="{FF2B5EF4-FFF2-40B4-BE49-F238E27FC236}">
                  <a16:creationId xmlns:a16="http://schemas.microsoft.com/office/drawing/2014/main" id="{96371FC2-E688-4216-950A-2605A69DD0D7}"/>
                </a:ext>
              </a:extLst>
            </p:cNvPr>
            <p:cNvSpPr txBox="1"/>
            <p:nvPr/>
          </p:nvSpPr>
          <p:spPr>
            <a:xfrm>
              <a:off x="3953311"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4" name="TextBox 33">
              <a:extLst>
                <a:ext uri="{FF2B5EF4-FFF2-40B4-BE49-F238E27FC236}">
                  <a16:creationId xmlns:a16="http://schemas.microsoft.com/office/drawing/2014/main" id="{236AA632-EC56-44A5-B4C7-571C94E6ADF5}"/>
                </a:ext>
              </a:extLst>
            </p:cNvPr>
            <p:cNvSpPr txBox="1"/>
            <p:nvPr/>
          </p:nvSpPr>
          <p:spPr>
            <a:xfrm>
              <a:off x="3953310"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5" name="TextBox 34">
              <a:extLst>
                <a:ext uri="{FF2B5EF4-FFF2-40B4-BE49-F238E27FC236}">
                  <a16:creationId xmlns:a16="http://schemas.microsoft.com/office/drawing/2014/main" id="{EB8CE315-9EAA-4827-AAAD-F506FF86EDCF}"/>
                </a:ext>
              </a:extLst>
            </p:cNvPr>
            <p:cNvSpPr txBox="1"/>
            <p:nvPr/>
          </p:nvSpPr>
          <p:spPr>
            <a:xfrm>
              <a:off x="3953310"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6" name="TextBox 35">
              <a:extLst>
                <a:ext uri="{FF2B5EF4-FFF2-40B4-BE49-F238E27FC236}">
                  <a16:creationId xmlns:a16="http://schemas.microsoft.com/office/drawing/2014/main" id="{7E919C49-98BD-47FE-8187-B85201513DD4}"/>
                </a:ext>
              </a:extLst>
            </p:cNvPr>
            <p:cNvSpPr txBox="1"/>
            <p:nvPr/>
          </p:nvSpPr>
          <p:spPr>
            <a:xfrm>
              <a:off x="3953309"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9" name="TextBox 38">
              <a:extLst>
                <a:ext uri="{FF2B5EF4-FFF2-40B4-BE49-F238E27FC236}">
                  <a16:creationId xmlns:a16="http://schemas.microsoft.com/office/drawing/2014/main" id="{265B9361-9D3E-4BA5-84B3-D3C6C899E882}"/>
                </a:ext>
              </a:extLst>
            </p:cNvPr>
            <p:cNvSpPr txBox="1"/>
            <p:nvPr/>
          </p:nvSpPr>
          <p:spPr>
            <a:xfrm>
              <a:off x="4718803"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0" name="TextBox 39">
              <a:extLst>
                <a:ext uri="{FF2B5EF4-FFF2-40B4-BE49-F238E27FC236}">
                  <a16:creationId xmlns:a16="http://schemas.microsoft.com/office/drawing/2014/main" id="{50D95C50-B863-4B6E-866F-C0EE58A08DA4}"/>
                </a:ext>
              </a:extLst>
            </p:cNvPr>
            <p:cNvSpPr txBox="1"/>
            <p:nvPr/>
          </p:nvSpPr>
          <p:spPr>
            <a:xfrm>
              <a:off x="4718802"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1" name="TextBox 40">
              <a:extLst>
                <a:ext uri="{FF2B5EF4-FFF2-40B4-BE49-F238E27FC236}">
                  <a16:creationId xmlns:a16="http://schemas.microsoft.com/office/drawing/2014/main" id="{1D808DDA-0E1A-4737-9421-F04922DB0B2E}"/>
                </a:ext>
              </a:extLst>
            </p:cNvPr>
            <p:cNvSpPr txBox="1"/>
            <p:nvPr/>
          </p:nvSpPr>
          <p:spPr>
            <a:xfrm>
              <a:off x="4718801"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2" name="TextBox 41">
              <a:extLst>
                <a:ext uri="{FF2B5EF4-FFF2-40B4-BE49-F238E27FC236}">
                  <a16:creationId xmlns:a16="http://schemas.microsoft.com/office/drawing/2014/main" id="{A8FF7846-0A9E-4DD0-AE8A-3184895209DC}"/>
                </a:ext>
              </a:extLst>
            </p:cNvPr>
            <p:cNvSpPr txBox="1"/>
            <p:nvPr/>
          </p:nvSpPr>
          <p:spPr>
            <a:xfrm>
              <a:off x="4718801"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3" name="TextBox 42">
              <a:extLst>
                <a:ext uri="{FF2B5EF4-FFF2-40B4-BE49-F238E27FC236}">
                  <a16:creationId xmlns:a16="http://schemas.microsoft.com/office/drawing/2014/main" id="{3F67DEC7-9338-428B-8D8F-7D187754722B}"/>
                </a:ext>
              </a:extLst>
            </p:cNvPr>
            <p:cNvSpPr txBox="1"/>
            <p:nvPr/>
          </p:nvSpPr>
          <p:spPr>
            <a:xfrm>
              <a:off x="4718800"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cxnSp>
          <p:nvCxnSpPr>
            <p:cNvPr id="45" name="Straight Arrow Connector 44">
              <a:extLst>
                <a:ext uri="{FF2B5EF4-FFF2-40B4-BE49-F238E27FC236}">
                  <a16:creationId xmlns:a16="http://schemas.microsoft.com/office/drawing/2014/main" id="{914342CA-4E2E-482A-87C4-6DE9BDDA7F09}"/>
                </a:ext>
              </a:extLst>
            </p:cNvPr>
            <p:cNvCxnSpPr>
              <a:stCxn id="39" idx="3"/>
              <a:endCxn id="20" idx="1"/>
            </p:cNvCxnSpPr>
            <p:nvPr/>
          </p:nvCxnSpPr>
          <p:spPr>
            <a:xfrm flipV="1">
              <a:off x="5378736" y="2617359"/>
              <a:ext cx="901822" cy="369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B584B53-685E-4496-954A-1FD5C7B8A7C4}"/>
                </a:ext>
              </a:extLst>
            </p:cNvPr>
            <p:cNvCxnSpPr>
              <a:stCxn id="39" idx="3"/>
              <a:endCxn id="26" idx="1"/>
            </p:cNvCxnSpPr>
            <p:nvPr/>
          </p:nvCxnSpPr>
          <p:spPr>
            <a:xfrm>
              <a:off x="5378736" y="2987163"/>
              <a:ext cx="901820" cy="691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AEBFA83-E225-4937-8A3C-E79EF6911571}"/>
                </a:ext>
              </a:extLst>
            </p:cNvPr>
            <p:cNvCxnSpPr>
              <a:stCxn id="39" idx="3"/>
              <a:endCxn id="30" idx="1"/>
            </p:cNvCxnSpPr>
            <p:nvPr/>
          </p:nvCxnSpPr>
          <p:spPr>
            <a:xfrm>
              <a:off x="5378736" y="2987163"/>
              <a:ext cx="901819" cy="1396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071AF23-581A-465C-88BA-A92D1EF830AE}"/>
                </a:ext>
              </a:extLst>
            </p:cNvPr>
            <p:cNvCxnSpPr>
              <a:stCxn id="41" idx="3"/>
              <a:endCxn id="20" idx="1"/>
            </p:cNvCxnSpPr>
            <p:nvPr/>
          </p:nvCxnSpPr>
          <p:spPr>
            <a:xfrm flipV="1">
              <a:off x="5378734" y="2617359"/>
              <a:ext cx="901824" cy="91350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A287C1F1-3A37-4A4B-99D9-9800E581CF83}"/>
                </a:ext>
              </a:extLst>
            </p:cNvPr>
            <p:cNvCxnSpPr>
              <a:stCxn id="41" idx="3"/>
              <a:endCxn id="28" idx="1"/>
            </p:cNvCxnSpPr>
            <p:nvPr/>
          </p:nvCxnSpPr>
          <p:spPr>
            <a:xfrm>
              <a:off x="5378734" y="3530865"/>
              <a:ext cx="901822" cy="50176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9178FBD7-ECB1-4E86-868B-C7D09BB53A3B}"/>
                </a:ext>
              </a:extLst>
            </p:cNvPr>
            <p:cNvSpPr txBox="1"/>
            <p:nvPr/>
          </p:nvSpPr>
          <p:spPr>
            <a:xfrm>
              <a:off x="3953309" y="4690270"/>
              <a:ext cx="4301455"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Analytics</a:t>
              </a:r>
            </a:p>
          </p:txBody>
        </p:sp>
      </p:grpSp>
      <p:grpSp>
        <p:nvGrpSpPr>
          <p:cNvPr id="200" name="Group 199">
            <a:extLst>
              <a:ext uri="{FF2B5EF4-FFF2-40B4-BE49-F238E27FC236}">
                <a16:creationId xmlns:a16="http://schemas.microsoft.com/office/drawing/2014/main" id="{2D0D38D7-4301-47DB-AC97-749E076E47E1}"/>
              </a:ext>
            </a:extLst>
          </p:cNvPr>
          <p:cNvGrpSpPr/>
          <p:nvPr/>
        </p:nvGrpSpPr>
        <p:grpSpPr>
          <a:xfrm>
            <a:off x="2637640" y="176029"/>
            <a:ext cx="3642918" cy="3150120"/>
            <a:chOff x="2637640" y="176029"/>
            <a:chExt cx="3642918" cy="3150120"/>
          </a:xfrm>
        </p:grpSpPr>
        <p:grpSp>
          <p:nvGrpSpPr>
            <p:cNvPr id="162" name="Group 161">
              <a:extLst>
                <a:ext uri="{FF2B5EF4-FFF2-40B4-BE49-F238E27FC236}">
                  <a16:creationId xmlns:a16="http://schemas.microsoft.com/office/drawing/2014/main" id="{69E559CF-60AB-48F8-BF2D-10C118A2F392}"/>
                </a:ext>
              </a:extLst>
            </p:cNvPr>
            <p:cNvGrpSpPr/>
            <p:nvPr/>
          </p:nvGrpSpPr>
          <p:grpSpPr>
            <a:xfrm>
              <a:off x="3986898" y="1758583"/>
              <a:ext cx="1178396" cy="215444"/>
              <a:chOff x="7415898" y="564011"/>
              <a:chExt cx="1178396" cy="215444"/>
            </a:xfrm>
          </p:grpSpPr>
          <p:pic>
            <p:nvPicPr>
              <p:cNvPr id="152" name="Graphic 151">
                <a:extLst>
                  <a:ext uri="{FF2B5EF4-FFF2-40B4-BE49-F238E27FC236}">
                    <a16:creationId xmlns:a16="http://schemas.microsoft.com/office/drawing/2014/main" id="{6B8B193D-DC26-41B4-9239-AB1382319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54" name="TextBox 153">
                <a:extLst>
                  <a:ext uri="{FF2B5EF4-FFF2-40B4-BE49-F238E27FC236}">
                    <a16:creationId xmlns:a16="http://schemas.microsoft.com/office/drawing/2014/main" id="{52FE1F0C-062D-439C-9D31-16D9DF06B16B}"/>
                  </a:ext>
                </a:extLst>
              </p:cNvPr>
              <p:cNvSpPr txBox="1"/>
              <p:nvPr/>
            </p:nvSpPr>
            <p:spPr>
              <a:xfrm>
                <a:off x="7415898" y="564011"/>
                <a:ext cx="1178396" cy="215444"/>
              </a:xfrm>
              <a:prstGeom prst="rect">
                <a:avLst/>
              </a:prstGeom>
              <a:noFill/>
              <a:ln>
                <a:solidFill>
                  <a:schemeClr val="tx1"/>
                </a:solidFill>
              </a:ln>
            </p:spPr>
            <p:txBody>
              <a:bodyPr wrap="square" lIns="91440" tIns="45720" rIns="91440" bIns="45720" rtlCol="0" anchor="t">
                <a:spAutoFit/>
              </a:bodyPr>
              <a:lstStyle/>
              <a:p>
                <a:pPr algn="ctr"/>
                <a:r>
                  <a:rPr lang="en-US" sz="800">
                    <a:cs typeface="Calibri"/>
                  </a:rPr>
                  <a:t>    BF Composer Dialog</a:t>
                </a:r>
                <a:endParaRPr lang="en-US" sz="800">
                  <a:cs typeface="Calibri" panose="020F0502020204030204" pitchFamily="34" charset="0"/>
                </a:endParaRPr>
              </a:p>
            </p:txBody>
          </p:sp>
        </p:grpSp>
        <p:cxnSp>
          <p:nvCxnSpPr>
            <p:cNvPr id="157" name="Straight Arrow Connector 156">
              <a:extLst>
                <a:ext uri="{FF2B5EF4-FFF2-40B4-BE49-F238E27FC236}">
                  <a16:creationId xmlns:a16="http://schemas.microsoft.com/office/drawing/2014/main" id="{E4C4B513-1365-42DD-9B69-70F88B0C3236}"/>
                </a:ext>
              </a:extLst>
            </p:cNvPr>
            <p:cNvCxnSpPr>
              <a:cxnSpLocks/>
              <a:stCxn id="154" idx="3"/>
              <a:endCxn id="20" idx="1"/>
            </p:cNvCxnSpPr>
            <p:nvPr/>
          </p:nvCxnSpPr>
          <p:spPr>
            <a:xfrm>
              <a:off x="5165294" y="1866305"/>
              <a:ext cx="1115264" cy="75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AAA9314-FD3C-4F10-B583-41B0DC596B0F}"/>
                </a:ext>
              </a:extLst>
            </p:cNvPr>
            <p:cNvGrpSpPr/>
            <p:nvPr/>
          </p:nvGrpSpPr>
          <p:grpSpPr>
            <a:xfrm>
              <a:off x="3986898" y="2029495"/>
              <a:ext cx="1178396" cy="215444"/>
              <a:chOff x="7415898" y="564011"/>
              <a:chExt cx="1178396" cy="215444"/>
            </a:xfrm>
          </p:grpSpPr>
          <p:pic>
            <p:nvPicPr>
              <p:cNvPr id="166" name="Graphic 165">
                <a:extLst>
                  <a:ext uri="{FF2B5EF4-FFF2-40B4-BE49-F238E27FC236}">
                    <a16:creationId xmlns:a16="http://schemas.microsoft.com/office/drawing/2014/main" id="{78B7C656-0B0C-4992-91BF-B47F5F5CE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67" name="TextBox 166">
                <a:extLst>
                  <a:ext uri="{FF2B5EF4-FFF2-40B4-BE49-F238E27FC236}">
                    <a16:creationId xmlns:a16="http://schemas.microsoft.com/office/drawing/2014/main" id="{5ECFAC93-AAFD-4C91-BBBE-03D8BCCBE5FF}"/>
                  </a:ext>
                </a:extLst>
              </p:cNvPr>
              <p:cNvSpPr txBox="1"/>
              <p:nvPr/>
            </p:nvSpPr>
            <p:spPr>
              <a:xfrm>
                <a:off x="7415898" y="564011"/>
                <a:ext cx="1178396" cy="215444"/>
              </a:xfrm>
              <a:prstGeom prst="rect">
                <a:avLst/>
              </a:prstGeom>
              <a:noFill/>
              <a:ln>
                <a:solidFill>
                  <a:schemeClr val="tx1"/>
                </a:solidFill>
              </a:ln>
            </p:spPr>
            <p:txBody>
              <a:bodyPr wrap="square" lIns="91440" tIns="45720" rIns="91440" bIns="45720" rtlCol="0" anchor="t">
                <a:spAutoFit/>
              </a:bodyPr>
              <a:lstStyle/>
              <a:p>
                <a:pPr algn="ctr"/>
                <a:r>
                  <a:rPr lang="en-US" sz="800">
                    <a:cs typeface="Calibri"/>
                  </a:rPr>
                  <a:t>    BF Composer Dialog</a:t>
                </a:r>
                <a:endParaRPr lang="en-US" sz="800">
                  <a:cs typeface="Calibri" panose="020F0502020204030204" pitchFamily="34" charset="0"/>
                </a:endParaRPr>
              </a:p>
            </p:txBody>
          </p:sp>
        </p:grpSp>
        <p:cxnSp>
          <p:nvCxnSpPr>
            <p:cNvPr id="170" name="Straight Arrow Connector 169">
              <a:extLst>
                <a:ext uri="{FF2B5EF4-FFF2-40B4-BE49-F238E27FC236}">
                  <a16:creationId xmlns:a16="http://schemas.microsoft.com/office/drawing/2014/main" id="{B9EA97DA-3E7B-4F9D-BE9C-A22E3D9D6842}"/>
                </a:ext>
              </a:extLst>
            </p:cNvPr>
            <p:cNvCxnSpPr>
              <a:cxnSpLocks/>
              <a:stCxn id="167" idx="3"/>
              <a:endCxn id="24" idx="1"/>
            </p:cNvCxnSpPr>
            <p:nvPr/>
          </p:nvCxnSpPr>
          <p:spPr>
            <a:xfrm>
              <a:off x="5165294" y="2137217"/>
              <a:ext cx="1115263" cy="118893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5" name="Rectangle 184">
              <a:extLst>
                <a:ext uri="{FF2B5EF4-FFF2-40B4-BE49-F238E27FC236}">
                  <a16:creationId xmlns:a16="http://schemas.microsoft.com/office/drawing/2014/main" id="{0E721062-3367-418F-9F27-B2D2BB41CFA3}"/>
                </a:ext>
              </a:extLst>
            </p:cNvPr>
            <p:cNvSpPr/>
            <p:nvPr/>
          </p:nvSpPr>
          <p:spPr>
            <a:xfrm>
              <a:off x="2637640" y="176029"/>
              <a:ext cx="2428610" cy="865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a:extLst>
                <a:ext uri="{FF2B5EF4-FFF2-40B4-BE49-F238E27FC236}">
                  <a16:creationId xmlns:a16="http://schemas.microsoft.com/office/drawing/2014/main" id="{E88C135C-580E-454F-8006-74C01B0ED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0154" y="227740"/>
              <a:ext cx="314300" cy="314300"/>
            </a:xfrm>
            <a:prstGeom prst="rect">
              <a:avLst/>
            </a:prstGeom>
          </p:spPr>
        </p:pic>
        <p:sp>
          <p:nvSpPr>
            <p:cNvPr id="188" name="TextBox 187">
              <a:extLst>
                <a:ext uri="{FF2B5EF4-FFF2-40B4-BE49-F238E27FC236}">
                  <a16:creationId xmlns:a16="http://schemas.microsoft.com/office/drawing/2014/main" id="{FC7D9099-CA47-44FB-8BC0-5E69C7426D96}"/>
                </a:ext>
              </a:extLst>
            </p:cNvPr>
            <p:cNvSpPr txBox="1"/>
            <p:nvPr/>
          </p:nvSpPr>
          <p:spPr>
            <a:xfrm>
              <a:off x="2984453" y="245598"/>
              <a:ext cx="1413375" cy="246221"/>
            </a:xfrm>
            <a:prstGeom prst="rect">
              <a:avLst/>
            </a:prstGeom>
            <a:noFill/>
          </p:spPr>
          <p:txBody>
            <a:bodyPr wrap="square" rtlCol="0">
              <a:spAutoFit/>
            </a:bodyPr>
            <a:lstStyle/>
            <a:p>
              <a:r>
                <a:rPr lang="en-US" sz="1000"/>
                <a:t>Azure Bot Service</a:t>
              </a:r>
            </a:p>
          </p:txBody>
        </p:sp>
        <p:grpSp>
          <p:nvGrpSpPr>
            <p:cNvPr id="189" name="Group 188">
              <a:extLst>
                <a:ext uri="{FF2B5EF4-FFF2-40B4-BE49-F238E27FC236}">
                  <a16:creationId xmlns:a16="http://schemas.microsoft.com/office/drawing/2014/main" id="{B88CADFD-A183-4168-AE70-C78A4406A9CF}"/>
                </a:ext>
              </a:extLst>
            </p:cNvPr>
            <p:cNvGrpSpPr/>
            <p:nvPr/>
          </p:nvGrpSpPr>
          <p:grpSpPr>
            <a:xfrm>
              <a:off x="3808630" y="509145"/>
              <a:ext cx="1178396" cy="215444"/>
              <a:chOff x="7415898" y="564011"/>
              <a:chExt cx="1178396" cy="215444"/>
            </a:xfrm>
          </p:grpSpPr>
          <p:pic>
            <p:nvPicPr>
              <p:cNvPr id="190" name="Graphic 189">
                <a:extLst>
                  <a:ext uri="{FF2B5EF4-FFF2-40B4-BE49-F238E27FC236}">
                    <a16:creationId xmlns:a16="http://schemas.microsoft.com/office/drawing/2014/main" id="{35931F54-7F5A-41D4-9182-5C75685F2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1" name="TextBox 190">
                <a:extLst>
                  <a:ext uri="{FF2B5EF4-FFF2-40B4-BE49-F238E27FC236}">
                    <a16:creationId xmlns:a16="http://schemas.microsoft.com/office/drawing/2014/main" id="{59A1DDB7-A958-4B2E-9D5C-EA087E4539DC}"/>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grpSp>
          <p:nvGrpSpPr>
            <p:cNvPr id="194" name="Group 193">
              <a:extLst>
                <a:ext uri="{FF2B5EF4-FFF2-40B4-BE49-F238E27FC236}">
                  <a16:creationId xmlns:a16="http://schemas.microsoft.com/office/drawing/2014/main" id="{B9C41B28-7FCD-4165-8A28-C0546DB6685D}"/>
                </a:ext>
              </a:extLst>
            </p:cNvPr>
            <p:cNvGrpSpPr/>
            <p:nvPr/>
          </p:nvGrpSpPr>
          <p:grpSpPr>
            <a:xfrm>
              <a:off x="3808630" y="766495"/>
              <a:ext cx="1178396" cy="215444"/>
              <a:chOff x="7415898" y="564011"/>
              <a:chExt cx="1178396" cy="215444"/>
            </a:xfrm>
          </p:grpSpPr>
          <p:pic>
            <p:nvPicPr>
              <p:cNvPr id="195" name="Graphic 194">
                <a:extLst>
                  <a:ext uri="{FF2B5EF4-FFF2-40B4-BE49-F238E27FC236}">
                    <a16:creationId xmlns:a16="http://schemas.microsoft.com/office/drawing/2014/main" id="{613F087E-F9B4-4B87-B1ED-620FDB536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6" name="TextBox 195">
                <a:extLst>
                  <a:ext uri="{FF2B5EF4-FFF2-40B4-BE49-F238E27FC236}">
                    <a16:creationId xmlns:a16="http://schemas.microsoft.com/office/drawing/2014/main" id="{2B3F4CC8-4A81-4E45-93FD-BE45B8621689}"/>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cxnSp>
          <p:nvCxnSpPr>
            <p:cNvPr id="198" name="Straight Arrow Connector 197">
              <a:extLst>
                <a:ext uri="{FF2B5EF4-FFF2-40B4-BE49-F238E27FC236}">
                  <a16:creationId xmlns:a16="http://schemas.microsoft.com/office/drawing/2014/main" id="{16B78621-0E4D-4253-9F6C-11DAFB7EC5A4}"/>
                </a:ext>
              </a:extLst>
            </p:cNvPr>
            <p:cNvCxnSpPr>
              <a:cxnSpLocks/>
              <a:stCxn id="196" idx="3"/>
              <a:endCxn id="22" idx="1"/>
            </p:cNvCxnSpPr>
            <p:nvPr/>
          </p:nvCxnSpPr>
          <p:spPr>
            <a:xfrm>
              <a:off x="4987026" y="874217"/>
              <a:ext cx="1293531" cy="2099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DFC21DD1-1974-432F-A253-367CC1A70FBA}"/>
              </a:ext>
            </a:extLst>
          </p:cNvPr>
          <p:cNvGrpSpPr/>
          <p:nvPr/>
        </p:nvGrpSpPr>
        <p:grpSpPr>
          <a:xfrm>
            <a:off x="1381125" y="1628775"/>
            <a:ext cx="2470820" cy="3419476"/>
            <a:chOff x="1381125" y="1628775"/>
            <a:chExt cx="2470820" cy="3419476"/>
          </a:xfrm>
        </p:grpSpPr>
        <p:sp>
          <p:nvSpPr>
            <p:cNvPr id="54" name="Rectangle 53">
              <a:extLst>
                <a:ext uri="{FF2B5EF4-FFF2-40B4-BE49-F238E27FC236}">
                  <a16:creationId xmlns:a16="http://schemas.microsoft.com/office/drawing/2014/main" id="{470B4525-92BC-4A5E-B57B-90625799ECC6}"/>
                </a:ext>
              </a:extLst>
            </p:cNvPr>
            <p:cNvSpPr/>
            <p:nvPr/>
          </p:nvSpPr>
          <p:spPr>
            <a:xfrm>
              <a:off x="1563421" y="1628775"/>
              <a:ext cx="1251141" cy="3419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Web design outline">
              <a:extLst>
                <a:ext uri="{FF2B5EF4-FFF2-40B4-BE49-F238E27FC236}">
                  <a16:creationId xmlns:a16="http://schemas.microsoft.com/office/drawing/2014/main" id="{CC7DD3B1-D81B-4893-AC9F-53B1244C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8432" y="2068638"/>
              <a:ext cx="638911" cy="638911"/>
            </a:xfrm>
            <a:prstGeom prst="rect">
              <a:avLst/>
            </a:prstGeom>
          </p:spPr>
        </p:pic>
        <p:pic>
          <p:nvPicPr>
            <p:cNvPr id="58" name="Graphic 57" descr="Smart Phone outline">
              <a:extLst>
                <a:ext uri="{FF2B5EF4-FFF2-40B4-BE49-F238E27FC236}">
                  <a16:creationId xmlns:a16="http://schemas.microsoft.com/office/drawing/2014/main" id="{88754982-C8E7-43D5-849B-9E90F2FAD8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8883" y="4087709"/>
              <a:ext cx="646360" cy="646360"/>
            </a:xfrm>
            <a:prstGeom prst="rect">
              <a:avLst/>
            </a:prstGeom>
          </p:spPr>
        </p:pic>
        <p:pic>
          <p:nvPicPr>
            <p:cNvPr id="60" name="Picture 59">
              <a:extLst>
                <a:ext uri="{FF2B5EF4-FFF2-40B4-BE49-F238E27FC236}">
                  <a16:creationId xmlns:a16="http://schemas.microsoft.com/office/drawing/2014/main" id="{F8442E55-27E6-4C5E-8276-E4D5BF5F2DBE}"/>
                </a:ext>
              </a:extLst>
            </p:cNvPr>
            <p:cNvPicPr>
              <a:picLocks noChangeAspect="1"/>
            </p:cNvPicPr>
            <p:nvPr/>
          </p:nvPicPr>
          <p:blipFill rotWithShape="1">
            <a:blip r:embed="rId9"/>
            <a:srcRect l="13536" r="21176"/>
            <a:stretch/>
          </p:blipFill>
          <p:spPr>
            <a:xfrm>
              <a:off x="1836236" y="3077141"/>
              <a:ext cx="611654" cy="526977"/>
            </a:xfrm>
            <a:prstGeom prst="rect">
              <a:avLst/>
            </a:prstGeom>
          </p:spPr>
        </p:pic>
        <p:sp>
          <p:nvSpPr>
            <p:cNvPr id="61" name="TextBox 60">
              <a:extLst>
                <a:ext uri="{FF2B5EF4-FFF2-40B4-BE49-F238E27FC236}">
                  <a16:creationId xmlns:a16="http://schemas.microsoft.com/office/drawing/2014/main" id="{6DE2E074-0472-43E6-8C28-FF7609FB26D6}"/>
                </a:ext>
              </a:extLst>
            </p:cNvPr>
            <p:cNvSpPr txBox="1"/>
            <p:nvPr/>
          </p:nvSpPr>
          <p:spPr>
            <a:xfrm>
              <a:off x="1381125" y="1733550"/>
              <a:ext cx="1552575" cy="276999"/>
            </a:xfrm>
            <a:prstGeom prst="rect">
              <a:avLst/>
            </a:prstGeom>
            <a:noFill/>
          </p:spPr>
          <p:txBody>
            <a:bodyPr wrap="square" rtlCol="0">
              <a:spAutoFit/>
            </a:bodyPr>
            <a:lstStyle/>
            <a:p>
              <a:pPr algn="ctr"/>
              <a:r>
                <a:rPr lang="en-US" sz="1200"/>
                <a:t>Channels</a:t>
              </a:r>
            </a:p>
          </p:txBody>
        </p:sp>
        <p:cxnSp>
          <p:nvCxnSpPr>
            <p:cNvPr id="63" name="Straight Arrow Connector 62">
              <a:extLst>
                <a:ext uri="{FF2B5EF4-FFF2-40B4-BE49-F238E27FC236}">
                  <a16:creationId xmlns:a16="http://schemas.microsoft.com/office/drawing/2014/main" id="{5E9D71E6-5165-4E05-8B32-129E691E1B3E}"/>
                </a:ext>
              </a:extLst>
            </p:cNvPr>
            <p:cNvCxnSpPr>
              <a:cxnSpLocks/>
              <a:stCxn id="4" idx="1"/>
              <a:endCxn id="56" idx="3"/>
            </p:cNvCxnSpPr>
            <p:nvPr/>
          </p:nvCxnSpPr>
          <p:spPr>
            <a:xfrm flipH="1" flipV="1">
              <a:off x="2467343" y="2388094"/>
              <a:ext cx="1384602" cy="950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6E01BFA-AEA0-4FC7-BC48-435926ABBFEF}"/>
                </a:ext>
              </a:extLst>
            </p:cNvPr>
            <p:cNvCxnSpPr>
              <a:cxnSpLocks/>
              <a:stCxn id="4" idx="1"/>
              <a:endCxn id="60" idx="3"/>
            </p:cNvCxnSpPr>
            <p:nvPr/>
          </p:nvCxnSpPr>
          <p:spPr>
            <a:xfrm flipH="1">
              <a:off x="2447890" y="3338513"/>
              <a:ext cx="1404055" cy="2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B0DCE5-A57A-4A94-895B-671D8303686E}"/>
                </a:ext>
              </a:extLst>
            </p:cNvPr>
            <p:cNvCxnSpPr>
              <a:cxnSpLocks/>
              <a:stCxn id="4" idx="1"/>
              <a:endCxn id="58" idx="3"/>
            </p:cNvCxnSpPr>
            <p:nvPr/>
          </p:nvCxnSpPr>
          <p:spPr>
            <a:xfrm flipH="1">
              <a:off x="2465243" y="3338513"/>
              <a:ext cx="1386702" cy="1072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5F81D45-5D6A-4ACE-86BA-B9CC59870DF0}"/>
                </a:ext>
              </a:extLst>
            </p:cNvPr>
            <p:cNvSpPr txBox="1"/>
            <p:nvPr/>
          </p:nvSpPr>
          <p:spPr>
            <a:xfrm>
              <a:off x="1930179" y="4741500"/>
              <a:ext cx="435416" cy="215444"/>
            </a:xfrm>
            <a:prstGeom prst="rect">
              <a:avLst/>
            </a:prstGeom>
            <a:noFill/>
          </p:spPr>
          <p:txBody>
            <a:bodyPr wrap="square" rtlCol="0">
              <a:spAutoFit/>
            </a:bodyPr>
            <a:lstStyle/>
            <a:p>
              <a:pPr algn="ctr"/>
              <a:r>
                <a:rPr lang="en-US" sz="800"/>
                <a:t>App</a:t>
              </a:r>
            </a:p>
          </p:txBody>
        </p:sp>
        <p:sp>
          <p:nvSpPr>
            <p:cNvPr id="71" name="TextBox 70">
              <a:extLst>
                <a:ext uri="{FF2B5EF4-FFF2-40B4-BE49-F238E27FC236}">
                  <a16:creationId xmlns:a16="http://schemas.microsoft.com/office/drawing/2014/main" id="{D2FA979E-DAA0-4B6D-B26E-6A0D073C160F}"/>
                </a:ext>
              </a:extLst>
            </p:cNvPr>
            <p:cNvSpPr txBox="1"/>
            <p:nvPr/>
          </p:nvSpPr>
          <p:spPr>
            <a:xfrm>
              <a:off x="1884961" y="3627602"/>
              <a:ext cx="525852" cy="215444"/>
            </a:xfrm>
            <a:prstGeom prst="rect">
              <a:avLst/>
            </a:prstGeom>
            <a:noFill/>
          </p:spPr>
          <p:txBody>
            <a:bodyPr wrap="square" rtlCol="0">
              <a:spAutoFit/>
            </a:bodyPr>
            <a:lstStyle/>
            <a:p>
              <a:pPr algn="ctr"/>
              <a:r>
                <a:rPr lang="en-US" sz="800"/>
                <a:t>Teams</a:t>
              </a:r>
            </a:p>
          </p:txBody>
        </p:sp>
        <p:sp>
          <p:nvSpPr>
            <p:cNvPr id="73" name="TextBox 72">
              <a:extLst>
                <a:ext uri="{FF2B5EF4-FFF2-40B4-BE49-F238E27FC236}">
                  <a16:creationId xmlns:a16="http://schemas.microsoft.com/office/drawing/2014/main" id="{8BC1C210-E215-44CE-BBD0-3A5D6AAEC085}"/>
                </a:ext>
              </a:extLst>
            </p:cNvPr>
            <p:cNvSpPr txBox="1"/>
            <p:nvPr/>
          </p:nvSpPr>
          <p:spPr>
            <a:xfrm>
              <a:off x="1930179" y="2645290"/>
              <a:ext cx="435416" cy="215444"/>
            </a:xfrm>
            <a:prstGeom prst="rect">
              <a:avLst/>
            </a:prstGeom>
            <a:noFill/>
          </p:spPr>
          <p:txBody>
            <a:bodyPr wrap="square" rtlCol="0">
              <a:spAutoFit/>
            </a:bodyPr>
            <a:lstStyle/>
            <a:p>
              <a:pPr algn="ctr"/>
              <a:r>
                <a:rPr lang="en-US" sz="800"/>
                <a:t>Web</a:t>
              </a:r>
            </a:p>
          </p:txBody>
        </p:sp>
      </p:grpSp>
      <p:grpSp>
        <p:nvGrpSpPr>
          <p:cNvPr id="141" name="Group 140">
            <a:extLst>
              <a:ext uri="{FF2B5EF4-FFF2-40B4-BE49-F238E27FC236}">
                <a16:creationId xmlns:a16="http://schemas.microsoft.com/office/drawing/2014/main" id="{2AEF936D-1859-44F2-9CF1-CC3E2328AE8E}"/>
              </a:ext>
            </a:extLst>
          </p:cNvPr>
          <p:cNvGrpSpPr/>
          <p:nvPr/>
        </p:nvGrpSpPr>
        <p:grpSpPr>
          <a:xfrm>
            <a:off x="8254765" y="1960600"/>
            <a:ext cx="3242567" cy="3308914"/>
            <a:chOff x="8254765" y="1960600"/>
            <a:chExt cx="3242567" cy="3308914"/>
          </a:xfrm>
        </p:grpSpPr>
        <p:pic>
          <p:nvPicPr>
            <p:cNvPr id="10" name="Picture 9" descr="Icon&#10;&#10;Description automatically generated">
              <a:extLst>
                <a:ext uri="{FF2B5EF4-FFF2-40B4-BE49-F238E27FC236}">
                  <a16:creationId xmlns:a16="http://schemas.microsoft.com/office/drawing/2014/main" id="{1D2CA6D9-4069-475E-A286-90FBD7F1CB2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592812" y="2349295"/>
              <a:ext cx="448751" cy="420660"/>
            </a:xfrm>
            <a:prstGeom prst="rect">
              <a:avLst/>
            </a:prstGeom>
          </p:spPr>
        </p:pic>
        <p:sp>
          <p:nvSpPr>
            <p:cNvPr id="91" name="Rectangle 90">
              <a:extLst>
                <a:ext uri="{FF2B5EF4-FFF2-40B4-BE49-F238E27FC236}">
                  <a16:creationId xmlns:a16="http://schemas.microsoft.com/office/drawing/2014/main" id="{BDBCE699-57EF-4063-AA2E-7365620E7633}"/>
                </a:ext>
              </a:extLst>
            </p:cNvPr>
            <p:cNvSpPr/>
            <p:nvPr/>
          </p:nvSpPr>
          <p:spPr>
            <a:xfrm>
              <a:off x="8829967" y="2293422"/>
              <a:ext cx="1312614" cy="225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81647816-F6CA-4631-B7D3-88DFA8A167CE}"/>
                </a:ext>
              </a:extLst>
            </p:cNvPr>
            <p:cNvSpPr txBox="1"/>
            <p:nvPr/>
          </p:nvSpPr>
          <p:spPr>
            <a:xfrm>
              <a:off x="8933828" y="30127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5" name="TextBox 94">
              <a:extLst>
                <a:ext uri="{FF2B5EF4-FFF2-40B4-BE49-F238E27FC236}">
                  <a16:creationId xmlns:a16="http://schemas.microsoft.com/office/drawing/2014/main" id="{C3D21EE6-5CF5-48F1-B019-A54665D67978}"/>
                </a:ext>
              </a:extLst>
            </p:cNvPr>
            <p:cNvSpPr txBox="1"/>
            <p:nvPr/>
          </p:nvSpPr>
          <p:spPr>
            <a:xfrm>
              <a:off x="8933827" y="3327387"/>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7" name="TextBox 96">
              <a:extLst>
                <a:ext uri="{FF2B5EF4-FFF2-40B4-BE49-F238E27FC236}">
                  <a16:creationId xmlns:a16="http://schemas.microsoft.com/office/drawing/2014/main" id="{81734100-AC19-4BD5-BCCE-3806604A94B0}"/>
                </a:ext>
              </a:extLst>
            </p:cNvPr>
            <p:cNvSpPr txBox="1"/>
            <p:nvPr/>
          </p:nvSpPr>
          <p:spPr>
            <a:xfrm>
              <a:off x="8933826" y="364059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9" name="TextBox 98">
              <a:extLst>
                <a:ext uri="{FF2B5EF4-FFF2-40B4-BE49-F238E27FC236}">
                  <a16:creationId xmlns:a16="http://schemas.microsoft.com/office/drawing/2014/main" id="{6E94238C-2EEC-4240-A95B-A75FC43A415C}"/>
                </a:ext>
              </a:extLst>
            </p:cNvPr>
            <p:cNvSpPr txBox="1"/>
            <p:nvPr/>
          </p:nvSpPr>
          <p:spPr>
            <a:xfrm>
              <a:off x="8933824" y="39402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1" name="TextBox 100">
              <a:extLst>
                <a:ext uri="{FF2B5EF4-FFF2-40B4-BE49-F238E27FC236}">
                  <a16:creationId xmlns:a16="http://schemas.microsoft.com/office/drawing/2014/main" id="{FD889638-B7E1-4D23-A71B-B2ADAD961944}"/>
                </a:ext>
              </a:extLst>
            </p:cNvPr>
            <p:cNvSpPr txBox="1"/>
            <p:nvPr/>
          </p:nvSpPr>
          <p:spPr>
            <a:xfrm>
              <a:off x="8933825" y="424217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4" name="TextBox 103">
              <a:extLst>
                <a:ext uri="{FF2B5EF4-FFF2-40B4-BE49-F238E27FC236}">
                  <a16:creationId xmlns:a16="http://schemas.microsoft.com/office/drawing/2014/main" id="{8719FB0C-B652-468C-AA2C-E2808B7698D4}"/>
                </a:ext>
              </a:extLst>
            </p:cNvPr>
            <p:cNvSpPr txBox="1"/>
            <p:nvPr/>
          </p:nvSpPr>
          <p:spPr>
            <a:xfrm rot="16200000">
              <a:off x="9209743" y="3612052"/>
              <a:ext cx="1444917" cy="246221"/>
            </a:xfrm>
            <a:prstGeom prst="rect">
              <a:avLst/>
            </a:prstGeom>
            <a:noFill/>
            <a:ln>
              <a:solidFill>
                <a:schemeClr val="tx1"/>
              </a:solidFill>
            </a:ln>
          </p:spPr>
          <p:txBody>
            <a:bodyPr wrap="square" rtlCol="0">
              <a:spAutoFit/>
            </a:bodyPr>
            <a:lstStyle/>
            <a:p>
              <a:pPr algn="ctr"/>
              <a:r>
                <a:rPr lang="en-US" sz="1000">
                  <a:cs typeface="Calibri" panose="020F0502020204030204" pitchFamily="34" charset="0"/>
                </a:rPr>
                <a:t>Connectors</a:t>
              </a:r>
            </a:p>
          </p:txBody>
        </p:sp>
        <p:grpSp>
          <p:nvGrpSpPr>
            <p:cNvPr id="125" name="Group 124">
              <a:extLst>
                <a:ext uri="{FF2B5EF4-FFF2-40B4-BE49-F238E27FC236}">
                  <a16:creationId xmlns:a16="http://schemas.microsoft.com/office/drawing/2014/main" id="{C021F81E-55E9-4702-849E-509064BD9388}"/>
                </a:ext>
              </a:extLst>
            </p:cNvPr>
            <p:cNvGrpSpPr/>
            <p:nvPr/>
          </p:nvGrpSpPr>
          <p:grpSpPr>
            <a:xfrm>
              <a:off x="10810875" y="1960600"/>
              <a:ext cx="686457" cy="3308914"/>
              <a:chOff x="10773570" y="1742566"/>
              <a:chExt cx="686457" cy="3308914"/>
            </a:xfrm>
          </p:grpSpPr>
          <p:pic>
            <p:nvPicPr>
              <p:cNvPr id="110" name="Graphic 109">
                <a:extLst>
                  <a:ext uri="{FF2B5EF4-FFF2-40B4-BE49-F238E27FC236}">
                    <a16:creationId xmlns:a16="http://schemas.microsoft.com/office/drawing/2014/main" id="{37171833-D86B-4F29-87C8-FBC3C06A0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71185" y="2633828"/>
                <a:ext cx="491226" cy="491226"/>
              </a:xfrm>
              <a:prstGeom prst="rect">
                <a:avLst/>
              </a:prstGeom>
            </p:spPr>
          </p:pic>
          <p:pic>
            <p:nvPicPr>
              <p:cNvPr id="112" name="Picture 111" descr="Icon&#10;&#10;Description automatically generated">
                <a:extLst>
                  <a:ext uri="{FF2B5EF4-FFF2-40B4-BE49-F238E27FC236}">
                    <a16:creationId xmlns:a16="http://schemas.microsoft.com/office/drawing/2014/main" id="{42D1925E-E2B9-437C-BFC9-9065C95CA9B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892423" y="4438494"/>
                <a:ext cx="448751" cy="420660"/>
              </a:xfrm>
              <a:prstGeom prst="rect">
                <a:avLst/>
              </a:prstGeom>
            </p:spPr>
          </p:pic>
          <p:pic>
            <p:nvPicPr>
              <p:cNvPr id="114" name="Picture 113">
                <a:extLst>
                  <a:ext uri="{FF2B5EF4-FFF2-40B4-BE49-F238E27FC236}">
                    <a16:creationId xmlns:a16="http://schemas.microsoft.com/office/drawing/2014/main" id="{25F6D948-FFAC-445C-A359-680A7E0FEBF6}"/>
                  </a:ext>
                </a:extLst>
              </p:cNvPr>
              <p:cNvPicPr>
                <a:picLocks noChangeAspect="1"/>
              </p:cNvPicPr>
              <p:nvPr/>
            </p:nvPicPr>
            <p:blipFill>
              <a:blip r:embed="rId11"/>
              <a:stretch>
                <a:fillRect/>
              </a:stretch>
            </p:blipFill>
            <p:spPr>
              <a:xfrm>
                <a:off x="10773570" y="3495832"/>
                <a:ext cx="686457" cy="686457"/>
              </a:xfrm>
              <a:prstGeom prst="rect">
                <a:avLst/>
              </a:prstGeom>
            </p:spPr>
          </p:pic>
          <p:sp>
            <p:nvSpPr>
              <p:cNvPr id="116" name="TextBox 115">
                <a:extLst>
                  <a:ext uri="{FF2B5EF4-FFF2-40B4-BE49-F238E27FC236}">
                    <a16:creationId xmlns:a16="http://schemas.microsoft.com/office/drawing/2014/main" id="{7224B781-E831-4595-A57C-FE5F786BAA54}"/>
                  </a:ext>
                </a:extLst>
              </p:cNvPr>
              <p:cNvSpPr txBox="1"/>
              <p:nvPr/>
            </p:nvSpPr>
            <p:spPr>
              <a:xfrm>
                <a:off x="10899090" y="2234860"/>
                <a:ext cx="435416" cy="215444"/>
              </a:xfrm>
              <a:prstGeom prst="rect">
                <a:avLst/>
              </a:prstGeom>
              <a:noFill/>
            </p:spPr>
            <p:txBody>
              <a:bodyPr wrap="square" rtlCol="0">
                <a:spAutoFit/>
              </a:bodyPr>
              <a:lstStyle/>
              <a:p>
                <a:pPr algn="ctr"/>
                <a:r>
                  <a:rPr lang="en-US" sz="800"/>
                  <a:t>SaaS</a:t>
                </a:r>
              </a:p>
            </p:txBody>
          </p:sp>
          <p:sp>
            <p:nvSpPr>
              <p:cNvPr id="118" name="TextBox 117">
                <a:extLst>
                  <a:ext uri="{FF2B5EF4-FFF2-40B4-BE49-F238E27FC236}">
                    <a16:creationId xmlns:a16="http://schemas.microsoft.com/office/drawing/2014/main" id="{B96C71C0-43E1-4AA1-8825-9EFD907B070C}"/>
                  </a:ext>
                </a:extLst>
              </p:cNvPr>
              <p:cNvSpPr txBox="1"/>
              <p:nvPr/>
            </p:nvSpPr>
            <p:spPr>
              <a:xfrm>
                <a:off x="10773570" y="3099051"/>
                <a:ext cx="686457" cy="215444"/>
              </a:xfrm>
              <a:prstGeom prst="rect">
                <a:avLst/>
              </a:prstGeom>
              <a:noFill/>
            </p:spPr>
            <p:txBody>
              <a:bodyPr wrap="square" rtlCol="0">
                <a:spAutoFit/>
              </a:bodyPr>
              <a:lstStyle/>
              <a:p>
                <a:pPr algn="ctr"/>
                <a:r>
                  <a:rPr lang="en-US" sz="800" err="1"/>
                  <a:t>QnA</a:t>
                </a:r>
                <a:r>
                  <a:rPr lang="en-US" sz="800"/>
                  <a:t> Maker</a:t>
                </a:r>
              </a:p>
            </p:txBody>
          </p:sp>
          <p:sp>
            <p:nvSpPr>
              <p:cNvPr id="120" name="TextBox 119">
                <a:extLst>
                  <a:ext uri="{FF2B5EF4-FFF2-40B4-BE49-F238E27FC236}">
                    <a16:creationId xmlns:a16="http://schemas.microsoft.com/office/drawing/2014/main" id="{9E0C7D42-F06D-4C57-97DF-02CD9220D07D}"/>
                  </a:ext>
                </a:extLst>
              </p:cNvPr>
              <p:cNvSpPr txBox="1"/>
              <p:nvPr/>
            </p:nvSpPr>
            <p:spPr>
              <a:xfrm>
                <a:off x="10773570" y="4081357"/>
                <a:ext cx="686457" cy="215444"/>
              </a:xfrm>
              <a:prstGeom prst="rect">
                <a:avLst/>
              </a:prstGeom>
              <a:noFill/>
            </p:spPr>
            <p:txBody>
              <a:bodyPr wrap="square" rtlCol="0">
                <a:spAutoFit/>
              </a:bodyPr>
              <a:lstStyle/>
              <a:p>
                <a:pPr algn="ctr"/>
                <a:r>
                  <a:rPr lang="en-US" sz="800"/>
                  <a:t>AI Builder</a:t>
                </a:r>
              </a:p>
            </p:txBody>
          </p:sp>
          <p:sp>
            <p:nvSpPr>
              <p:cNvPr id="122" name="TextBox 121">
                <a:extLst>
                  <a:ext uri="{FF2B5EF4-FFF2-40B4-BE49-F238E27FC236}">
                    <a16:creationId xmlns:a16="http://schemas.microsoft.com/office/drawing/2014/main" id="{C8AE532A-03D9-47B8-BAF5-46BC17E1FEDC}"/>
                  </a:ext>
                </a:extLst>
              </p:cNvPr>
              <p:cNvSpPr txBox="1"/>
              <p:nvPr/>
            </p:nvSpPr>
            <p:spPr>
              <a:xfrm>
                <a:off x="10831425" y="4836036"/>
                <a:ext cx="570747" cy="215444"/>
              </a:xfrm>
              <a:prstGeom prst="rect">
                <a:avLst/>
              </a:prstGeom>
              <a:noFill/>
            </p:spPr>
            <p:txBody>
              <a:bodyPr wrap="square" rtlCol="0">
                <a:spAutoFit/>
              </a:bodyPr>
              <a:lstStyle/>
              <a:p>
                <a:pPr algn="ctr"/>
                <a:r>
                  <a:rPr lang="en-US" sz="800"/>
                  <a:t>Desktop</a:t>
                </a:r>
              </a:p>
            </p:txBody>
          </p:sp>
          <p:pic>
            <p:nvPicPr>
              <p:cNvPr id="124" name="Graphic 123" descr="Server outline">
                <a:extLst>
                  <a:ext uri="{FF2B5EF4-FFF2-40B4-BE49-F238E27FC236}">
                    <a16:creationId xmlns:a16="http://schemas.microsoft.com/office/drawing/2014/main" id="{FBF82201-EADF-46E3-9DC2-DFA8632AB1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48816" y="1742566"/>
                <a:ext cx="535965" cy="535965"/>
              </a:xfrm>
              <a:prstGeom prst="rect">
                <a:avLst/>
              </a:prstGeom>
            </p:spPr>
          </p:pic>
        </p:grpSp>
        <p:cxnSp>
          <p:nvCxnSpPr>
            <p:cNvPr id="127" name="Straight Arrow Connector 126">
              <a:extLst>
                <a:ext uri="{FF2B5EF4-FFF2-40B4-BE49-F238E27FC236}">
                  <a16:creationId xmlns:a16="http://schemas.microsoft.com/office/drawing/2014/main" id="{647B1FAE-C11A-46C6-8C30-11F60B10BF81}"/>
                </a:ext>
              </a:extLst>
            </p:cNvPr>
            <p:cNvCxnSpPr>
              <a:stCxn id="22" idx="3"/>
              <a:endCxn id="97" idx="1"/>
            </p:cNvCxnSpPr>
            <p:nvPr/>
          </p:nvCxnSpPr>
          <p:spPr>
            <a:xfrm>
              <a:off x="8254766" y="2973650"/>
              <a:ext cx="679060" cy="774671"/>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9" name="Straight Arrow Connector 128">
              <a:extLst>
                <a:ext uri="{FF2B5EF4-FFF2-40B4-BE49-F238E27FC236}">
                  <a16:creationId xmlns:a16="http://schemas.microsoft.com/office/drawing/2014/main" id="{296F74EE-FFD7-49D1-9F71-034FED066AC7}"/>
                </a:ext>
              </a:extLst>
            </p:cNvPr>
            <p:cNvCxnSpPr>
              <a:stCxn id="28" idx="3"/>
              <a:endCxn id="93" idx="1"/>
            </p:cNvCxnSpPr>
            <p:nvPr/>
          </p:nvCxnSpPr>
          <p:spPr>
            <a:xfrm flipV="1">
              <a:off x="8254765" y="3120427"/>
              <a:ext cx="679063" cy="912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BDC01973-029A-4F2B-9C28-F2E2507B5C10}"/>
                </a:ext>
              </a:extLst>
            </p:cNvPr>
            <p:cNvCxnSpPr>
              <a:cxnSpLocks/>
              <a:stCxn id="26" idx="3"/>
              <a:endCxn id="99" idx="1"/>
            </p:cNvCxnSpPr>
            <p:nvPr/>
          </p:nvCxnSpPr>
          <p:spPr>
            <a:xfrm>
              <a:off x="8254765" y="3678648"/>
              <a:ext cx="679059" cy="369279"/>
            </a:xfrm>
            <a:prstGeom prst="straightConnector1">
              <a:avLst/>
            </a:prstGeom>
            <a:ln w="9525" cap="flat" cmpd="sng" algn="ctr">
              <a:solidFill>
                <a:schemeClr val="dk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4" name="Straight Arrow Connector 133">
              <a:extLst>
                <a:ext uri="{FF2B5EF4-FFF2-40B4-BE49-F238E27FC236}">
                  <a16:creationId xmlns:a16="http://schemas.microsoft.com/office/drawing/2014/main" id="{C5C14549-E9EB-4367-9D42-43E120F20F63}"/>
                </a:ext>
              </a:extLst>
            </p:cNvPr>
            <p:cNvCxnSpPr>
              <a:cxnSpLocks/>
              <a:stCxn id="104" idx="2"/>
              <a:endCxn id="124" idx="1"/>
            </p:cNvCxnSpPr>
            <p:nvPr/>
          </p:nvCxnSpPr>
          <p:spPr>
            <a:xfrm flipV="1">
              <a:off x="10055312" y="2228583"/>
              <a:ext cx="830809" cy="1506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5D9F56-CD5C-4365-9625-EC3DFAD1B5C7}"/>
                </a:ext>
              </a:extLst>
            </p:cNvPr>
            <p:cNvCxnSpPr>
              <a:cxnSpLocks/>
              <a:stCxn id="104" idx="2"/>
              <a:endCxn id="118" idx="1"/>
            </p:cNvCxnSpPr>
            <p:nvPr/>
          </p:nvCxnSpPr>
          <p:spPr>
            <a:xfrm flipV="1">
              <a:off x="10055312" y="3424807"/>
              <a:ext cx="755563" cy="310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8F5C4C98-492E-418D-85CC-D2D661F54044}"/>
                </a:ext>
              </a:extLst>
            </p:cNvPr>
            <p:cNvCxnSpPr>
              <a:cxnSpLocks/>
              <a:stCxn id="104" idx="2"/>
              <a:endCxn id="114" idx="1"/>
            </p:cNvCxnSpPr>
            <p:nvPr/>
          </p:nvCxnSpPr>
          <p:spPr>
            <a:xfrm>
              <a:off x="10055312" y="3735162"/>
              <a:ext cx="755563" cy="32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9A11A6DE-36C2-42F4-9282-CF38A79B0420}"/>
                </a:ext>
              </a:extLst>
            </p:cNvPr>
            <p:cNvCxnSpPr>
              <a:cxnSpLocks/>
              <a:stCxn id="104" idx="2"/>
              <a:endCxn id="112" idx="1"/>
            </p:cNvCxnSpPr>
            <p:nvPr/>
          </p:nvCxnSpPr>
          <p:spPr>
            <a:xfrm>
              <a:off x="10055312" y="3735162"/>
              <a:ext cx="874416" cy="1131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1F69893-0733-46B6-93C7-2C5C5682F3F8}"/>
              </a:ext>
            </a:extLst>
          </p:cNvPr>
          <p:cNvGrpSpPr/>
          <p:nvPr/>
        </p:nvGrpSpPr>
        <p:grpSpPr>
          <a:xfrm>
            <a:off x="3409950" y="1305213"/>
            <a:ext cx="7116029" cy="4146791"/>
            <a:chOff x="3409950" y="1305213"/>
            <a:chExt cx="7116029" cy="4146791"/>
          </a:xfrm>
        </p:grpSpPr>
        <p:sp>
          <p:nvSpPr>
            <p:cNvPr id="148" name="Rectangle 147">
              <a:extLst>
                <a:ext uri="{FF2B5EF4-FFF2-40B4-BE49-F238E27FC236}">
                  <a16:creationId xmlns:a16="http://schemas.microsoft.com/office/drawing/2014/main" id="{54A3F285-2490-45C0-8E58-8080C9CD4FC4}"/>
                </a:ext>
              </a:extLst>
            </p:cNvPr>
            <p:cNvSpPr/>
            <p:nvPr/>
          </p:nvSpPr>
          <p:spPr>
            <a:xfrm>
              <a:off x="3409950" y="1305213"/>
              <a:ext cx="7116029" cy="41467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55584174-309E-42E5-9327-603A0498A74E}"/>
                </a:ext>
              </a:extLst>
            </p:cNvPr>
            <p:cNvSpPr txBox="1"/>
            <p:nvPr/>
          </p:nvSpPr>
          <p:spPr>
            <a:xfrm>
              <a:off x="9719039" y="5143298"/>
              <a:ext cx="714054" cy="276999"/>
            </a:xfrm>
            <a:prstGeom prst="rect">
              <a:avLst/>
            </a:prstGeom>
            <a:solidFill>
              <a:schemeClr val="bg1"/>
            </a:solidFill>
            <a:ln>
              <a:noFill/>
              <a:prstDash val="solid"/>
            </a:ln>
          </p:spPr>
          <p:txBody>
            <a:bodyPr wrap="square" rtlCol="0">
              <a:spAutoFit/>
            </a:bodyPr>
            <a:lstStyle/>
            <a:p>
              <a:pPr algn="ctr"/>
              <a:r>
                <a:rPr lang="en-US" sz="1200"/>
                <a:t>Solution</a:t>
              </a:r>
            </a:p>
          </p:txBody>
        </p:sp>
      </p:grpSp>
      <p:grpSp>
        <p:nvGrpSpPr>
          <p:cNvPr id="52" name="Group 51">
            <a:extLst>
              <a:ext uri="{FF2B5EF4-FFF2-40B4-BE49-F238E27FC236}">
                <a16:creationId xmlns:a16="http://schemas.microsoft.com/office/drawing/2014/main" id="{B45004C3-52C0-4197-AE52-37228EE9CFAA}"/>
              </a:ext>
            </a:extLst>
          </p:cNvPr>
          <p:cNvGrpSpPr/>
          <p:nvPr/>
        </p:nvGrpSpPr>
        <p:grpSpPr>
          <a:xfrm>
            <a:off x="6280555" y="172902"/>
            <a:ext cx="4245424" cy="2228959"/>
            <a:chOff x="6280555" y="172902"/>
            <a:chExt cx="4245424" cy="2228959"/>
          </a:xfrm>
        </p:grpSpPr>
        <p:grpSp>
          <p:nvGrpSpPr>
            <p:cNvPr id="6" name="Group 5">
              <a:extLst>
                <a:ext uri="{FF2B5EF4-FFF2-40B4-BE49-F238E27FC236}">
                  <a16:creationId xmlns:a16="http://schemas.microsoft.com/office/drawing/2014/main" id="{656076EE-3968-49BF-9A6A-5143CFC689CC}"/>
                </a:ext>
              </a:extLst>
            </p:cNvPr>
            <p:cNvGrpSpPr/>
            <p:nvPr/>
          </p:nvGrpSpPr>
          <p:grpSpPr>
            <a:xfrm>
              <a:off x="7800517" y="172902"/>
              <a:ext cx="2725462" cy="865696"/>
              <a:chOff x="8092682" y="163037"/>
              <a:chExt cx="2725462" cy="865696"/>
            </a:xfrm>
          </p:grpSpPr>
          <p:pic>
            <p:nvPicPr>
              <p:cNvPr id="2050" name="Picture 2" descr="See the source image">
                <a:extLst>
                  <a:ext uri="{FF2B5EF4-FFF2-40B4-BE49-F238E27FC236}">
                    <a16:creationId xmlns:a16="http://schemas.microsoft.com/office/drawing/2014/main" id="{FF604F38-A281-4940-B5DA-964ED359A2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29648" y="221451"/>
                <a:ext cx="841967" cy="319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1E244-9397-4C92-BF0E-9E74AA7794CF}"/>
                  </a:ext>
                </a:extLst>
              </p:cNvPr>
              <p:cNvSpPr/>
              <p:nvPr/>
            </p:nvSpPr>
            <p:spPr>
              <a:xfrm>
                <a:off x="8092682" y="163037"/>
                <a:ext cx="2725462" cy="865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CF141C-7249-4875-A843-12C902CA7EFA}"/>
                  </a:ext>
                </a:extLst>
              </p:cNvPr>
              <p:cNvSpPr txBox="1"/>
              <p:nvPr/>
            </p:nvSpPr>
            <p:spPr>
              <a:xfrm>
                <a:off x="8221827" y="655782"/>
                <a:ext cx="2470157" cy="276999"/>
              </a:xfrm>
              <a:prstGeom prst="rect">
                <a:avLst/>
              </a:prstGeom>
              <a:noFill/>
            </p:spPr>
            <p:txBody>
              <a:bodyPr wrap="square" rtlCol="0">
                <a:spAutoFit/>
              </a:bodyPr>
              <a:lstStyle/>
              <a:p>
                <a:pPr algn="ctr"/>
                <a:r>
                  <a:rPr lang="en-US" sz="1200"/>
                  <a:t>Omnichannel for Customer Service</a:t>
                </a:r>
              </a:p>
            </p:txBody>
          </p:sp>
        </p:grpSp>
        <p:sp>
          <p:nvSpPr>
            <p:cNvPr id="7" name="TextBox 6">
              <a:extLst>
                <a:ext uri="{FF2B5EF4-FFF2-40B4-BE49-F238E27FC236}">
                  <a16:creationId xmlns:a16="http://schemas.microsoft.com/office/drawing/2014/main" id="{7DFB2B29-D155-4BFB-A1D7-2C5F76EB1988}"/>
                </a:ext>
              </a:extLst>
            </p:cNvPr>
            <p:cNvSpPr txBox="1"/>
            <p:nvPr/>
          </p:nvSpPr>
          <p:spPr>
            <a:xfrm>
              <a:off x="6280555" y="2124862"/>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Escalate</a:t>
              </a:r>
            </a:p>
          </p:txBody>
        </p:sp>
        <p:cxnSp>
          <p:nvCxnSpPr>
            <p:cNvPr id="9" name="Straight Arrow Connector 8">
              <a:extLst>
                <a:ext uri="{FF2B5EF4-FFF2-40B4-BE49-F238E27FC236}">
                  <a16:creationId xmlns:a16="http://schemas.microsoft.com/office/drawing/2014/main" id="{F3D664A3-0A4C-4727-A4A6-05EFFEA7ED2B}"/>
                </a:ext>
              </a:extLst>
            </p:cNvPr>
            <p:cNvCxnSpPr>
              <a:cxnSpLocks/>
              <a:stCxn id="7" idx="3"/>
              <a:endCxn id="2" idx="2"/>
            </p:cNvCxnSpPr>
            <p:nvPr/>
          </p:nvCxnSpPr>
          <p:spPr>
            <a:xfrm flipV="1">
              <a:off x="8254764" y="1038598"/>
              <a:ext cx="908484" cy="1224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090FD497-6E9B-477E-AB84-58879C419546}"/>
              </a:ext>
            </a:extLst>
          </p:cNvPr>
          <p:cNvCxnSpPr>
            <a:cxnSpLocks/>
            <a:stCxn id="148" idx="2"/>
            <a:endCxn id="15" idx="0"/>
          </p:cNvCxnSpPr>
          <p:nvPr/>
        </p:nvCxnSpPr>
        <p:spPr>
          <a:xfrm>
            <a:off x="6967965" y="5452004"/>
            <a:ext cx="0" cy="437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Group 54">
            <a:extLst>
              <a:ext uri="{FF2B5EF4-FFF2-40B4-BE49-F238E27FC236}">
                <a16:creationId xmlns:a16="http://schemas.microsoft.com/office/drawing/2014/main" id="{4DFCF12B-2E02-449C-A395-7077B0E84187}"/>
              </a:ext>
            </a:extLst>
          </p:cNvPr>
          <p:cNvGrpSpPr/>
          <p:nvPr/>
        </p:nvGrpSpPr>
        <p:grpSpPr>
          <a:xfrm>
            <a:off x="1778629" y="4967269"/>
            <a:ext cx="8747350" cy="1550648"/>
            <a:chOff x="1778629" y="4967269"/>
            <a:chExt cx="8747350" cy="1550648"/>
          </a:xfrm>
        </p:grpSpPr>
        <p:grpSp>
          <p:nvGrpSpPr>
            <p:cNvPr id="16" name="Group 15">
              <a:extLst>
                <a:ext uri="{FF2B5EF4-FFF2-40B4-BE49-F238E27FC236}">
                  <a16:creationId xmlns:a16="http://schemas.microsoft.com/office/drawing/2014/main" id="{E5C44167-FC9A-4BFD-B7A9-24B1E6BCBB11}"/>
                </a:ext>
              </a:extLst>
            </p:cNvPr>
            <p:cNvGrpSpPr/>
            <p:nvPr/>
          </p:nvGrpSpPr>
          <p:grpSpPr>
            <a:xfrm>
              <a:off x="3409950" y="5889835"/>
              <a:ext cx="7116029" cy="544913"/>
              <a:chOff x="3409950" y="6225243"/>
              <a:chExt cx="7116029" cy="544913"/>
            </a:xfrm>
          </p:grpSpPr>
          <p:sp>
            <p:nvSpPr>
              <p:cNvPr id="15" name="Rectangle 14">
                <a:extLst>
                  <a:ext uri="{FF2B5EF4-FFF2-40B4-BE49-F238E27FC236}">
                    <a16:creationId xmlns:a16="http://schemas.microsoft.com/office/drawing/2014/main" id="{E891A659-DE69-4312-A865-CB0A67F14B77}"/>
                  </a:ext>
                </a:extLst>
              </p:cNvPr>
              <p:cNvSpPr/>
              <p:nvPr/>
            </p:nvSpPr>
            <p:spPr>
              <a:xfrm>
                <a:off x="3409950" y="6225243"/>
                <a:ext cx="7116029" cy="544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0030643-2D32-4001-AD07-E37D8C32B72E}"/>
                  </a:ext>
                </a:extLst>
              </p:cNvPr>
              <p:cNvSpPr txBox="1"/>
              <p:nvPr/>
            </p:nvSpPr>
            <p:spPr>
              <a:xfrm>
                <a:off x="3409950" y="6349685"/>
                <a:ext cx="7116029" cy="276999"/>
              </a:xfrm>
              <a:prstGeom prst="rect">
                <a:avLst/>
              </a:prstGeom>
              <a:noFill/>
              <a:ln>
                <a:noFill/>
              </a:ln>
            </p:spPr>
            <p:txBody>
              <a:bodyPr wrap="square" rtlCol="0">
                <a:spAutoFit/>
              </a:bodyPr>
              <a:lstStyle/>
              <a:p>
                <a:pPr algn="ctr"/>
                <a:r>
                  <a:rPr lang="en-US" sz="1200"/>
                  <a:t>Microsoft </a:t>
                </a:r>
                <a:r>
                  <a:rPr lang="en-US" sz="1200" err="1"/>
                  <a:t>Dataverse</a:t>
                </a:r>
                <a:endParaRPr lang="en-US" sz="1200"/>
              </a:p>
            </p:txBody>
          </p:sp>
        </p:grpSp>
        <p:pic>
          <p:nvPicPr>
            <p:cNvPr id="3074" name="Picture 2" descr="See the source image">
              <a:extLst>
                <a:ext uri="{FF2B5EF4-FFF2-40B4-BE49-F238E27FC236}">
                  <a16:creationId xmlns:a16="http://schemas.microsoft.com/office/drawing/2014/main" id="{95E79D44-E5E4-4DA8-980A-4EDB689696C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8629" y="5791049"/>
              <a:ext cx="726868" cy="72686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C22F8E4-F078-4654-84EF-D4D2E3FF1195}"/>
                </a:ext>
              </a:extLst>
            </p:cNvPr>
            <p:cNvCxnSpPr>
              <a:stCxn id="14" idx="1"/>
              <a:endCxn id="3074" idx="3"/>
            </p:cNvCxnSpPr>
            <p:nvPr/>
          </p:nvCxnSpPr>
          <p:spPr>
            <a:xfrm flipH="1">
              <a:off x="2505497" y="6152777"/>
              <a:ext cx="904453" cy="1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C69A3FE-3564-4C86-A425-547CBB297BA3}"/>
                </a:ext>
              </a:extLst>
            </p:cNvPr>
            <p:cNvCxnSpPr>
              <a:stCxn id="89" idx="2"/>
            </p:cNvCxnSpPr>
            <p:nvPr/>
          </p:nvCxnSpPr>
          <p:spPr>
            <a:xfrm flipH="1">
              <a:off x="6096000" y="4967269"/>
              <a:ext cx="8037" cy="922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BF770270-6E0B-4821-820D-123324F7E8BD}"/>
              </a:ext>
            </a:extLst>
          </p:cNvPr>
          <p:cNvGrpSpPr/>
          <p:nvPr/>
        </p:nvGrpSpPr>
        <p:grpSpPr>
          <a:xfrm>
            <a:off x="301125" y="174807"/>
            <a:ext cx="1668093" cy="874789"/>
            <a:chOff x="301125" y="174807"/>
            <a:chExt cx="1668093" cy="874789"/>
          </a:xfrm>
        </p:grpSpPr>
        <p:sp>
          <p:nvSpPr>
            <p:cNvPr id="21" name="Rectangle 20">
              <a:extLst>
                <a:ext uri="{FF2B5EF4-FFF2-40B4-BE49-F238E27FC236}">
                  <a16:creationId xmlns:a16="http://schemas.microsoft.com/office/drawing/2014/main" id="{F888E5BE-13C9-454F-81F8-35D1713A6EBD}"/>
                </a:ext>
              </a:extLst>
            </p:cNvPr>
            <p:cNvSpPr/>
            <p:nvPr/>
          </p:nvSpPr>
          <p:spPr>
            <a:xfrm>
              <a:off x="301125" y="174807"/>
              <a:ext cx="1668093" cy="87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AE61A7D1-7D0E-47A0-8663-CA88976565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63691" y="213454"/>
              <a:ext cx="289530" cy="289530"/>
            </a:xfrm>
            <a:prstGeom prst="rect">
              <a:avLst/>
            </a:prstGeom>
          </p:spPr>
        </p:pic>
        <p:sp>
          <p:nvSpPr>
            <p:cNvPr id="37" name="TextBox 36">
              <a:extLst>
                <a:ext uri="{FF2B5EF4-FFF2-40B4-BE49-F238E27FC236}">
                  <a16:creationId xmlns:a16="http://schemas.microsoft.com/office/drawing/2014/main" id="{45ED2A12-5FAE-4840-B8A5-13915782387C}"/>
                </a:ext>
              </a:extLst>
            </p:cNvPr>
            <p:cNvSpPr txBox="1"/>
            <p:nvPr/>
          </p:nvSpPr>
          <p:spPr>
            <a:xfrm>
              <a:off x="309847" y="670717"/>
              <a:ext cx="1657038" cy="276999"/>
            </a:xfrm>
            <a:prstGeom prst="rect">
              <a:avLst/>
            </a:prstGeom>
            <a:noFill/>
          </p:spPr>
          <p:txBody>
            <a:bodyPr wrap="square" rtlCol="0">
              <a:spAutoFit/>
            </a:bodyPr>
            <a:lstStyle/>
            <a:p>
              <a:pPr algn="ctr"/>
              <a:r>
                <a:rPr lang="en-US" sz="1200"/>
                <a:t>Azure Active Directory</a:t>
              </a:r>
            </a:p>
          </p:txBody>
        </p:sp>
      </p:grpSp>
      <p:grpSp>
        <p:nvGrpSpPr>
          <p:cNvPr id="48" name="Group 47">
            <a:extLst>
              <a:ext uri="{FF2B5EF4-FFF2-40B4-BE49-F238E27FC236}">
                <a16:creationId xmlns:a16="http://schemas.microsoft.com/office/drawing/2014/main" id="{9FA5810A-10B9-4D4E-951B-E17784642756}"/>
              </a:ext>
            </a:extLst>
          </p:cNvPr>
          <p:cNvGrpSpPr/>
          <p:nvPr/>
        </p:nvGrpSpPr>
        <p:grpSpPr>
          <a:xfrm>
            <a:off x="301126" y="1140903"/>
            <a:ext cx="10327454" cy="5541068"/>
            <a:chOff x="301126" y="1140903"/>
            <a:chExt cx="10327454" cy="5541068"/>
          </a:xfrm>
        </p:grpSpPr>
        <p:sp>
          <p:nvSpPr>
            <p:cNvPr id="44" name="Rectangle 43">
              <a:extLst>
                <a:ext uri="{FF2B5EF4-FFF2-40B4-BE49-F238E27FC236}">
                  <a16:creationId xmlns:a16="http://schemas.microsoft.com/office/drawing/2014/main" id="{53D1E6EC-1339-4854-9B73-2A2DD8B8B9FD}"/>
                </a:ext>
              </a:extLst>
            </p:cNvPr>
            <p:cNvSpPr/>
            <p:nvPr/>
          </p:nvSpPr>
          <p:spPr>
            <a:xfrm>
              <a:off x="301126" y="1140903"/>
              <a:ext cx="10327454" cy="554106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F0077E3-5184-42FF-A2F0-6159D9F4933B}"/>
                </a:ext>
              </a:extLst>
            </p:cNvPr>
            <p:cNvSpPr txBox="1"/>
            <p:nvPr/>
          </p:nvSpPr>
          <p:spPr>
            <a:xfrm>
              <a:off x="309847" y="1184709"/>
              <a:ext cx="1102026" cy="276999"/>
            </a:xfrm>
            <a:prstGeom prst="rect">
              <a:avLst/>
            </a:prstGeom>
            <a:noFill/>
            <a:ln>
              <a:noFill/>
            </a:ln>
          </p:spPr>
          <p:txBody>
            <a:bodyPr wrap="square" rtlCol="0">
              <a:spAutoFit/>
            </a:bodyPr>
            <a:lstStyle/>
            <a:p>
              <a:pPr algn="ctr"/>
              <a:r>
                <a:rPr lang="en-US" sz="1200"/>
                <a:t>Environment</a:t>
              </a:r>
            </a:p>
          </p:txBody>
        </p:sp>
      </p:grpSp>
      <p:sp>
        <p:nvSpPr>
          <p:cNvPr id="59" name="Rectangle 58">
            <a:extLst>
              <a:ext uri="{FF2B5EF4-FFF2-40B4-BE49-F238E27FC236}">
                <a16:creationId xmlns:a16="http://schemas.microsoft.com/office/drawing/2014/main" id="{5821EB25-BC24-4F80-AC6B-1CBE54049BA6}"/>
              </a:ext>
            </a:extLst>
          </p:cNvPr>
          <p:cNvSpPr/>
          <p:nvPr/>
        </p:nvSpPr>
        <p:spPr>
          <a:xfrm>
            <a:off x="3518532" y="5998669"/>
            <a:ext cx="1236571" cy="3170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RBAC</a:t>
            </a:r>
          </a:p>
        </p:txBody>
      </p:sp>
      <p:sp>
        <p:nvSpPr>
          <p:cNvPr id="62" name="Rectangle 61">
            <a:extLst>
              <a:ext uri="{FF2B5EF4-FFF2-40B4-BE49-F238E27FC236}">
                <a16:creationId xmlns:a16="http://schemas.microsoft.com/office/drawing/2014/main" id="{30BCD224-5B00-487D-9E2C-62304FAD07F2}"/>
              </a:ext>
            </a:extLst>
          </p:cNvPr>
          <p:cNvSpPr/>
          <p:nvPr/>
        </p:nvSpPr>
        <p:spPr>
          <a:xfrm>
            <a:off x="9163247" y="6014277"/>
            <a:ext cx="1236571"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ALM</a:t>
            </a:r>
          </a:p>
        </p:txBody>
      </p:sp>
    </p:spTree>
    <p:extLst>
      <p:ext uri="{BB962C8B-B14F-4D97-AF65-F5344CB8AC3E}">
        <p14:creationId xmlns:p14="http://schemas.microsoft.com/office/powerpoint/2010/main" val="19214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1"/>
                                        </p:tgtEl>
                                      </p:cBhvr>
                                    </p:animEffect>
                                    <p:set>
                                      <p:cBhvr>
                                        <p:cTn id="7" dur="1" fill="hold">
                                          <p:stCondLst>
                                            <p:cond delay="499"/>
                                          </p:stCondLst>
                                        </p:cTn>
                                        <p:tgtEl>
                                          <p:spTgt spid="14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0"/>
                                        </p:tgtEl>
                                      </p:cBhvr>
                                    </p:animEffect>
                                    <p:set>
                                      <p:cBhvr>
                                        <p:cTn id="10" dur="1" fill="hold">
                                          <p:stCondLst>
                                            <p:cond delay="499"/>
                                          </p:stCondLst>
                                        </p:cTn>
                                        <p:tgtEl>
                                          <p:spTgt spid="20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5"/>
                                        </p:tgtEl>
                                      </p:cBhvr>
                                    </p:animEffect>
                                    <p:set>
                                      <p:cBhvr>
                                        <p:cTn id="13" dur="1" fill="hold">
                                          <p:stCondLst>
                                            <p:cond delay="499"/>
                                          </p:stCondLst>
                                        </p:cTn>
                                        <p:tgtEl>
                                          <p:spTgt spid="5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2"/>
                                        </p:tgtEl>
                                      </p:cBhvr>
                                    </p:animEffect>
                                    <p:set>
                                      <p:cBhvr>
                                        <p:cTn id="16" dur="1" fill="hold">
                                          <p:stCondLst>
                                            <p:cond delay="499"/>
                                          </p:stCondLst>
                                        </p:cTn>
                                        <p:tgtEl>
                                          <p:spTgt spid="5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8"/>
                                        </p:tgtEl>
                                      </p:cBhvr>
                                    </p:animEffect>
                                    <p:set>
                                      <p:cBhvr>
                                        <p:cTn id="28" dur="1" fill="hold">
                                          <p:stCondLst>
                                            <p:cond delay="499"/>
                                          </p:stCondLst>
                                        </p:cTn>
                                        <p:tgtEl>
                                          <p:spTgt spid="48"/>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59"/>
                                        </p:tgtEl>
                                      </p:cBhvr>
                                    </p:animEffect>
                                    <p:set>
                                      <p:cBhvr>
                                        <p:cTn id="34"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02AFB2-F4EB-1344-A7D4-5585FEB21CB4}"/>
              </a:ext>
            </a:extLst>
          </p:cNvPr>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pPr>
            <a:r>
              <a:rPr lang="en-US" sz="4000"/>
              <a:t>Topic authoring</a:t>
            </a:r>
          </a:p>
        </p:txBody>
      </p:sp>
      <p:sp>
        <p:nvSpPr>
          <p:cNvPr id="28" name="Rectangle 2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Placeholder 16" descr="A screenshot of a cell phone&#10;&#10;Description generated with very high confidence">
            <a:extLst>
              <a:ext uri="{FF2B5EF4-FFF2-40B4-BE49-F238E27FC236}">
                <a16:creationId xmlns:a16="http://schemas.microsoft.com/office/drawing/2014/main" id="{A113FB73-9CEF-3A40-BB5D-A0E6E08E51AF}"/>
              </a:ext>
            </a:extLst>
          </p:cNvPr>
          <p:cNvPicPr>
            <a:picLocks noGrp="1" noChangeAspect="1"/>
          </p:cNvPicPr>
          <p:nvPr>
            <p:ph type="pic" sz="quarter" idx="12"/>
          </p:nvPr>
        </p:nvPicPr>
        <p:blipFill rotWithShape="1">
          <a:blip r:embed="rId3"/>
          <a:srcRect r="8492" b="3"/>
          <a:stretch/>
        </p:blipFill>
        <p:spPr>
          <a:xfrm>
            <a:off x="908304" y="2478024"/>
            <a:ext cx="6009855" cy="3694176"/>
          </a:xfrm>
          <a:prstGeom prst="rect">
            <a:avLst/>
          </a:prstGeom>
          <a:ln>
            <a:noFill/>
          </a:ln>
          <a:effectLst>
            <a:outerShdw blurRad="292100" dist="139700" dir="2700000" algn="tl" rotWithShape="0">
              <a:srgbClr val="333333">
                <a:alpha val="65000"/>
              </a:srgbClr>
            </a:outerShdw>
          </a:effectLst>
        </p:spPr>
      </p:pic>
      <p:sp>
        <p:nvSpPr>
          <p:cNvPr id="8" name="Text Placeholder 7">
            <a:extLst>
              <a:ext uri="{FF2B5EF4-FFF2-40B4-BE49-F238E27FC236}">
                <a16:creationId xmlns:a16="http://schemas.microsoft.com/office/drawing/2014/main" id="{329FB60F-75AC-7E4A-92B6-177F98FF435E}"/>
              </a:ext>
            </a:extLst>
          </p:cNvPr>
          <p:cNvSpPr>
            <a:spLocks noGrp="1"/>
          </p:cNvSpPr>
          <p:nvPr>
            <p:ph type="body" sz="quarter" idx="11"/>
          </p:nvPr>
        </p:nvSpPr>
        <p:spPr>
          <a:xfrm>
            <a:off x="7411453" y="2478024"/>
            <a:ext cx="3872243" cy="3694176"/>
          </a:xfrm>
        </p:spPr>
        <p:txBody>
          <a:bodyPr vert="horz" lIns="91440" tIns="45720" rIns="91440" bIns="45720" rtlCol="0" anchor="ctr">
            <a:normAutofit/>
          </a:bodyPr>
          <a:lstStyle/>
          <a:p>
            <a:pPr marL="0" lvl="0" indent="-228600">
              <a:lnSpc>
                <a:spcPct val="100000"/>
              </a:lnSpc>
              <a:spcBef>
                <a:spcPts val="600"/>
              </a:spcBef>
            </a:pPr>
            <a:r>
              <a:rPr lang="en-US" sz="1500" b="1"/>
              <a:t>Simple, graphical bot creation</a:t>
            </a:r>
          </a:p>
          <a:p>
            <a:pPr marL="0" lvl="0" indent="-228600">
              <a:lnSpc>
                <a:spcPct val="100000"/>
              </a:lnSpc>
              <a:spcBef>
                <a:spcPts val="600"/>
              </a:spcBef>
              <a:spcAft>
                <a:spcPts val="1200"/>
              </a:spcAft>
            </a:pPr>
            <a:r>
              <a:rPr lang="en-US" sz="1500"/>
              <a:t>Easily create Topics and Bots through a simple, intuitive graphical interface.</a:t>
            </a:r>
          </a:p>
          <a:p>
            <a:pPr marL="0" lvl="0" indent="-228600">
              <a:lnSpc>
                <a:spcPct val="100000"/>
              </a:lnSpc>
              <a:spcBef>
                <a:spcPts val="600"/>
              </a:spcBef>
            </a:pPr>
            <a:r>
              <a:rPr lang="en-US" sz="1500" b="1"/>
              <a:t>Extract info from user responses</a:t>
            </a:r>
          </a:p>
          <a:p>
            <a:pPr marL="0" lvl="0" indent="-228600">
              <a:lnSpc>
                <a:spcPct val="100000"/>
              </a:lnSpc>
              <a:spcBef>
                <a:spcPts val="600"/>
              </a:spcBef>
              <a:spcAft>
                <a:spcPts val="1200"/>
              </a:spcAft>
            </a:pPr>
            <a:r>
              <a:rPr lang="en-US" sz="1500"/>
              <a:t>Recognize, extract, and act on dozens of common entities in a user’s responses (currencies, ages, dates, times). Create your own custom entities, like model numbers.</a:t>
            </a:r>
          </a:p>
          <a:p>
            <a:pPr marL="0" lvl="0" indent="-228600">
              <a:lnSpc>
                <a:spcPct val="100000"/>
              </a:lnSpc>
              <a:spcBef>
                <a:spcPts val="600"/>
              </a:spcBef>
            </a:pPr>
            <a:r>
              <a:rPr lang="en-US" sz="1500" b="1"/>
              <a:t>Remember user responses </a:t>
            </a:r>
          </a:p>
          <a:p>
            <a:pPr marL="0" lvl="0" indent="-228600">
              <a:lnSpc>
                <a:spcPct val="100000"/>
              </a:lnSpc>
              <a:spcBef>
                <a:spcPts val="600"/>
              </a:spcBef>
            </a:pPr>
            <a:r>
              <a:rPr lang="en-US" sz="1500"/>
              <a:t>Store user information for later use in variables and apply them to branch out or create complex conversations.</a:t>
            </a:r>
          </a:p>
        </p:txBody>
      </p:sp>
    </p:spTree>
    <p:extLst>
      <p:ext uri="{BB962C8B-B14F-4D97-AF65-F5344CB8AC3E}">
        <p14:creationId xmlns:p14="http://schemas.microsoft.com/office/powerpoint/2010/main" val="407911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50E74F-1AA3-4469-B300-5430B690E0FD}"/>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a:t>Topic authoring</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id="{C422F446-DBD5-4367-B60A-62DEE1EB3EA9}"/>
              </a:ext>
            </a:extLst>
          </p:cNvPr>
          <p:cNvPicPr>
            <a:picLocks noGrp="1" noChangeAspect="1"/>
          </p:cNvPicPr>
          <p:nvPr>
            <p:ph idx="1"/>
          </p:nvPr>
        </p:nvPicPr>
        <p:blipFill>
          <a:blip r:embed="rId2"/>
          <a:stretch>
            <a:fillRect/>
          </a:stretch>
        </p:blipFill>
        <p:spPr>
          <a:xfrm>
            <a:off x="2358852" y="2091095"/>
            <a:ext cx="7477760" cy="4206240"/>
          </a:xfrm>
          <a:prstGeom prst="rect">
            <a:avLst/>
          </a:prstGeom>
        </p:spPr>
      </p:pic>
    </p:spTree>
    <p:extLst>
      <p:ext uri="{BB962C8B-B14F-4D97-AF65-F5344CB8AC3E}">
        <p14:creationId xmlns:p14="http://schemas.microsoft.com/office/powerpoint/2010/main" val="219508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A96D2-4777-4278-B089-D5BFC552B731}"/>
              </a:ext>
            </a:extLst>
          </p:cNvPr>
          <p:cNvSpPr>
            <a:spLocks noGrp="1"/>
          </p:cNvSpPr>
          <p:nvPr>
            <p:ph type="title"/>
          </p:nvPr>
        </p:nvSpPr>
        <p:spPr>
          <a:xfrm>
            <a:off x="649022" y="634623"/>
            <a:ext cx="11671862" cy="872911"/>
          </a:xfrm>
        </p:spPr>
        <p:txBody>
          <a:bodyPr>
            <a:normAutofit/>
          </a:bodyPr>
          <a:lstStyle/>
          <a:p>
            <a:pPr algn="l"/>
            <a:r>
              <a:rPr lang="en-US"/>
              <a:t>Topic authoring</a:t>
            </a:r>
          </a:p>
        </p:txBody>
      </p:sp>
      <p:sp>
        <p:nvSpPr>
          <p:cNvPr id="5" name="Rectangle 4">
            <a:extLst>
              <a:ext uri="{FF2B5EF4-FFF2-40B4-BE49-F238E27FC236}">
                <a16:creationId xmlns:a16="http://schemas.microsoft.com/office/drawing/2014/main" id="{50BF485F-93B8-4929-B3A6-605D44562C69}"/>
              </a:ext>
            </a:extLst>
          </p:cNvPr>
          <p:cNvSpPr/>
          <p:nvPr/>
        </p:nvSpPr>
        <p:spPr>
          <a:xfrm>
            <a:off x="1502229" y="2964265"/>
            <a:ext cx="1507252" cy="763675"/>
          </a:xfrm>
          <a:prstGeom prst="rect">
            <a:avLst/>
          </a:prstGeom>
          <a:solidFill>
            <a:srgbClr val="0070C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Incoming User query</a:t>
            </a:r>
          </a:p>
        </p:txBody>
      </p:sp>
      <p:sp>
        <p:nvSpPr>
          <p:cNvPr id="7" name="Arrow: Right 6">
            <a:extLst>
              <a:ext uri="{FF2B5EF4-FFF2-40B4-BE49-F238E27FC236}">
                <a16:creationId xmlns:a16="http://schemas.microsoft.com/office/drawing/2014/main" id="{AD61D7CF-741F-4381-8AC7-505CA61C4DF3}"/>
              </a:ext>
            </a:extLst>
          </p:cNvPr>
          <p:cNvSpPr/>
          <p:nvPr/>
        </p:nvSpPr>
        <p:spPr>
          <a:xfrm>
            <a:off x="3230545" y="3215474"/>
            <a:ext cx="909376" cy="236137"/>
          </a:xfrm>
          <a:prstGeom prst="rightArrow">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27C601-33BC-479A-A775-A9D24B4647B8}"/>
              </a:ext>
            </a:extLst>
          </p:cNvPr>
          <p:cNvSpPr/>
          <p:nvPr/>
        </p:nvSpPr>
        <p:spPr>
          <a:xfrm>
            <a:off x="4538506" y="2577404"/>
            <a:ext cx="2259203" cy="1748414"/>
          </a:xfrm>
          <a:prstGeom prst="rect">
            <a:avLst/>
          </a:prstGeom>
          <a:solidFill>
            <a:srgbClr val="0070C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Segoe UI" panose="020B0502040204020203" pitchFamily="34" charset="0"/>
                <a:cs typeface="Segoe UI" panose="020B0502040204020203" pitchFamily="34" charset="0"/>
              </a:rPr>
              <a:t>Detect </a:t>
            </a:r>
            <a:endParaRPr lang="en-US"/>
          </a:p>
          <a:p>
            <a:pPr algn="ctr"/>
            <a:r>
              <a:rPr lang="en-US">
                <a:latin typeface="Segoe UI" panose="020B0502040204020203" pitchFamily="34" charset="0"/>
                <a:cs typeface="Segoe UI" panose="020B0502040204020203" pitchFamily="34" charset="0"/>
              </a:rPr>
              <a:t>Correct </a:t>
            </a:r>
            <a:endParaRPr lang="en-US">
              <a:latin typeface="Corbel"/>
              <a:cs typeface="Segoe UI" panose="020B0502040204020203" pitchFamily="34" charset="0"/>
            </a:endParaRPr>
          </a:p>
          <a:p>
            <a:pPr algn="ctr"/>
            <a:r>
              <a:rPr lang="en-US">
                <a:latin typeface="Segoe UI" panose="020B0502040204020203" pitchFamily="34" charset="0"/>
                <a:cs typeface="Segoe UI" panose="020B0502040204020203" pitchFamily="34" charset="0"/>
              </a:rPr>
              <a:t>Intent</a:t>
            </a:r>
            <a:endParaRPr lang="en-US"/>
          </a:p>
        </p:txBody>
      </p:sp>
      <p:sp>
        <p:nvSpPr>
          <p:cNvPr id="9" name="Rectangle 8">
            <a:extLst>
              <a:ext uri="{FF2B5EF4-FFF2-40B4-BE49-F238E27FC236}">
                <a16:creationId xmlns:a16="http://schemas.microsoft.com/office/drawing/2014/main" id="{FADE9665-5C46-44F7-BEFB-067DF04C215A}"/>
              </a:ext>
            </a:extLst>
          </p:cNvPr>
          <p:cNvSpPr/>
          <p:nvPr/>
        </p:nvSpPr>
        <p:spPr>
          <a:xfrm>
            <a:off x="8126767" y="2589963"/>
            <a:ext cx="2259203" cy="1748414"/>
          </a:xfrm>
          <a:prstGeom prst="rect">
            <a:avLst/>
          </a:prstGeom>
          <a:solidFill>
            <a:srgbClr val="0070C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Segoe UI" panose="020B0502040204020203" pitchFamily="34" charset="0"/>
                <a:cs typeface="Segoe UI" panose="020B0502040204020203" pitchFamily="34" charset="0"/>
              </a:rPr>
              <a:t>Deliver </a:t>
            </a:r>
            <a:endParaRPr lang="en-US"/>
          </a:p>
          <a:p>
            <a:pPr algn="ctr"/>
            <a:r>
              <a:rPr lang="en-US">
                <a:latin typeface="Segoe UI" panose="020B0502040204020203" pitchFamily="34" charset="0"/>
                <a:cs typeface="Segoe UI" panose="020B0502040204020203" pitchFamily="34" charset="0"/>
              </a:rPr>
              <a:t>Best </a:t>
            </a:r>
            <a:endParaRPr lang="en-US">
              <a:latin typeface="Corbel"/>
              <a:cs typeface="Segoe UI" panose="020B0502040204020203" pitchFamily="34" charset="0"/>
            </a:endParaRPr>
          </a:p>
          <a:p>
            <a:pPr algn="ctr"/>
            <a:r>
              <a:rPr lang="en-US">
                <a:latin typeface="Segoe UI" panose="020B0502040204020203" pitchFamily="34" charset="0"/>
                <a:cs typeface="Segoe UI" panose="020B0502040204020203" pitchFamily="34" charset="0"/>
              </a:rPr>
              <a:t>Response </a:t>
            </a:r>
            <a:endParaRPr lang="en-US"/>
          </a:p>
        </p:txBody>
      </p:sp>
      <p:sp>
        <p:nvSpPr>
          <p:cNvPr id="10" name="Arrow: Right 9">
            <a:extLst>
              <a:ext uri="{FF2B5EF4-FFF2-40B4-BE49-F238E27FC236}">
                <a16:creationId xmlns:a16="http://schemas.microsoft.com/office/drawing/2014/main" id="{C4B1D0B9-AE7D-4459-9DAC-50CC118EC453}"/>
              </a:ext>
            </a:extLst>
          </p:cNvPr>
          <p:cNvSpPr/>
          <p:nvPr/>
        </p:nvSpPr>
        <p:spPr>
          <a:xfrm>
            <a:off x="7125957" y="3210954"/>
            <a:ext cx="909376" cy="236137"/>
          </a:xfrm>
          <a:prstGeom prst="rightArrow">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6E51451-00E7-4815-B3A1-3E359474EE15}"/>
              </a:ext>
            </a:extLst>
          </p:cNvPr>
          <p:cNvSpPr txBox="1"/>
          <p:nvPr/>
        </p:nvSpPr>
        <p:spPr>
          <a:xfrm>
            <a:off x="1053492" y="1498180"/>
            <a:ext cx="9287286" cy="369332"/>
          </a:xfrm>
          <a:prstGeom prst="rect">
            <a:avLst/>
          </a:prstGeom>
          <a:noFill/>
        </p:spPr>
        <p:txBody>
          <a:bodyPr wrap="none" rtlCol="0" anchor="t">
            <a:spAutoFit/>
          </a:bodyPr>
          <a:lstStyle/>
          <a:p>
            <a:r>
              <a:rPr lang="en-US">
                <a:latin typeface="Segoe UI" panose="020B0502040204020203" pitchFamily="34" charset="0"/>
                <a:cs typeface="Segoe UI" panose="020B0502040204020203" pitchFamily="34" charset="0"/>
              </a:rPr>
              <a:t>Purpose of authoring a topic is to resolve a user’s query, this essentially involves two parts</a:t>
            </a:r>
          </a:p>
        </p:txBody>
      </p:sp>
      <p:sp>
        <p:nvSpPr>
          <p:cNvPr id="13" name="Rectangle 12">
            <a:extLst>
              <a:ext uri="{FF2B5EF4-FFF2-40B4-BE49-F238E27FC236}">
                <a16:creationId xmlns:a16="http://schemas.microsoft.com/office/drawing/2014/main" id="{E3315834-98C6-4565-8808-B3480997DCF3}"/>
              </a:ext>
            </a:extLst>
          </p:cNvPr>
          <p:cNvSpPr/>
          <p:nvPr/>
        </p:nvSpPr>
        <p:spPr>
          <a:xfrm>
            <a:off x="4238852" y="2251990"/>
            <a:ext cx="6765479" cy="357442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4A7CC2-E393-47DE-BA3A-A8F79FEBD9F4}"/>
              </a:ext>
            </a:extLst>
          </p:cNvPr>
          <p:cNvSpPr/>
          <p:nvPr/>
        </p:nvSpPr>
        <p:spPr>
          <a:xfrm>
            <a:off x="4523153" y="4705360"/>
            <a:ext cx="2347965" cy="763675"/>
          </a:xfrm>
          <a:prstGeom prst="rect">
            <a:avLst/>
          </a:prstGeom>
          <a:solidFill>
            <a:srgbClr val="0070C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Triggering</a:t>
            </a:r>
            <a:endParaRPr lang="en-US"/>
          </a:p>
          <a:p>
            <a:pPr algn="ctr"/>
            <a:r>
              <a:rPr lang="en-US" sz="1600">
                <a:latin typeface="Segoe UI" panose="020B0502040204020203" pitchFamily="34" charset="0"/>
                <a:cs typeface="Segoe UI" panose="020B0502040204020203" pitchFamily="34" charset="0"/>
              </a:rPr>
              <a:t>and Best Practices</a:t>
            </a:r>
            <a:endParaRPr lang="en-US"/>
          </a:p>
        </p:txBody>
      </p:sp>
      <p:sp>
        <p:nvSpPr>
          <p:cNvPr id="16" name="Rectangle 15">
            <a:extLst>
              <a:ext uri="{FF2B5EF4-FFF2-40B4-BE49-F238E27FC236}">
                <a16:creationId xmlns:a16="http://schemas.microsoft.com/office/drawing/2014/main" id="{7A7C3F0A-0419-4E1D-9E5E-D2B1A11FE246}"/>
              </a:ext>
            </a:extLst>
          </p:cNvPr>
          <p:cNvSpPr/>
          <p:nvPr/>
        </p:nvSpPr>
        <p:spPr>
          <a:xfrm>
            <a:off x="8128161" y="4705360"/>
            <a:ext cx="2233061" cy="763675"/>
          </a:xfrm>
          <a:prstGeom prst="rect">
            <a:avLst/>
          </a:prstGeom>
          <a:solidFill>
            <a:srgbClr val="0070C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Conversation design and</a:t>
            </a:r>
            <a:endParaRPr lang="en-US"/>
          </a:p>
          <a:p>
            <a:pPr algn="ctr"/>
            <a:r>
              <a:rPr lang="en-US" sz="1600">
                <a:latin typeface="Segoe UI" panose="020B0502040204020203" pitchFamily="34" charset="0"/>
                <a:cs typeface="Segoe UI" panose="020B0502040204020203" pitchFamily="34" charset="0"/>
              </a:rPr>
              <a:t>Best Practices</a:t>
            </a:r>
            <a:endParaRPr lang="en-US"/>
          </a:p>
        </p:txBody>
      </p:sp>
      <p:sp>
        <p:nvSpPr>
          <p:cNvPr id="17" name="Oval 16">
            <a:extLst>
              <a:ext uri="{FF2B5EF4-FFF2-40B4-BE49-F238E27FC236}">
                <a16:creationId xmlns:a16="http://schemas.microsoft.com/office/drawing/2014/main" id="{AD2C5355-B197-4C5F-B1C3-4C3962F02F7E}"/>
              </a:ext>
            </a:extLst>
          </p:cNvPr>
          <p:cNvSpPr/>
          <p:nvPr/>
        </p:nvSpPr>
        <p:spPr>
          <a:xfrm>
            <a:off x="5411037" y="1759771"/>
            <a:ext cx="376814" cy="369332"/>
          </a:xfrm>
          <a:prstGeom prst="ellipse">
            <a:avLst/>
          </a:prstGeom>
          <a:solidFill>
            <a:srgbClr val="0070C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a:latin typeface="Segoe UI" panose="020B0502040204020203" pitchFamily="34" charset="0"/>
                <a:cs typeface="Segoe UI" panose="020B0502040204020203" pitchFamily="34" charset="0"/>
              </a:rPr>
              <a:t>1</a:t>
            </a:r>
          </a:p>
        </p:txBody>
      </p:sp>
      <p:sp>
        <p:nvSpPr>
          <p:cNvPr id="20" name="Oval 19">
            <a:extLst>
              <a:ext uri="{FF2B5EF4-FFF2-40B4-BE49-F238E27FC236}">
                <a16:creationId xmlns:a16="http://schemas.microsoft.com/office/drawing/2014/main" id="{EBD97D56-5F8C-494F-AB40-50095967F0D3}"/>
              </a:ext>
            </a:extLst>
          </p:cNvPr>
          <p:cNvSpPr/>
          <p:nvPr/>
        </p:nvSpPr>
        <p:spPr>
          <a:xfrm>
            <a:off x="9067961" y="1750417"/>
            <a:ext cx="376814" cy="369332"/>
          </a:xfrm>
          <a:prstGeom prst="ellipse">
            <a:avLst/>
          </a:prstGeom>
          <a:solidFill>
            <a:srgbClr val="0070C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cs typeface="Segoe UI" panose="020B0502040204020203" pitchFamily="34" charset="0"/>
              </a:rPr>
              <a:t>2</a:t>
            </a:r>
          </a:p>
        </p:txBody>
      </p:sp>
    </p:spTree>
    <p:custDataLst>
      <p:tags r:id="rId1"/>
    </p:custDataLst>
    <p:extLst>
      <p:ext uri="{BB962C8B-B14F-4D97-AF65-F5344CB8AC3E}">
        <p14:creationId xmlns:p14="http://schemas.microsoft.com/office/powerpoint/2010/main" val="169786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3" grpId="0" animBg="1"/>
      <p:bldP spid="14" grpId="0" animBg="1"/>
      <p:bldP spid="16" grpId="0" animBg="1"/>
      <p:bldP spid="17"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6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9" name="Rectangle 6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6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1" name="Rectangle 69">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Freeform: Shape 71">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3" name="Freeform: Shape 73">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1D1C3FCC-7ACE-4DF7-87B6-D115A665F02A}"/>
              </a:ext>
            </a:extLst>
          </p:cNvPr>
          <p:cNvSpPr>
            <a:spLocks noGrp="1"/>
          </p:cNvSpPr>
          <p:nvPr>
            <p:ph type="title"/>
          </p:nvPr>
        </p:nvSpPr>
        <p:spPr>
          <a:xfrm>
            <a:off x="838200" y="253397"/>
            <a:ext cx="10515600" cy="1273233"/>
          </a:xfrm>
        </p:spPr>
        <p:txBody>
          <a:bodyPr vert="horz" lIns="91440" tIns="45720" rIns="91440" bIns="45720" rtlCol="0" anchor="ctr">
            <a:normAutofit/>
          </a:bodyPr>
          <a:lstStyle/>
          <a:p>
            <a:r>
              <a:rPr lang="en-US" sz="4000"/>
              <a:t>Topic authoring</a:t>
            </a:r>
          </a:p>
        </p:txBody>
      </p:sp>
      <p:sp>
        <p:nvSpPr>
          <p:cNvPr id="84" name="Rectangle 75">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9819B12C-1140-4E1D-8BB6-F623D2F28E23}"/>
              </a:ext>
            </a:extLst>
          </p:cNvPr>
          <p:cNvGrpSpPr/>
          <p:nvPr/>
        </p:nvGrpSpPr>
        <p:grpSpPr>
          <a:xfrm>
            <a:off x="1206669" y="2184158"/>
            <a:ext cx="9778663" cy="4061193"/>
            <a:chOff x="209774" y="1313614"/>
            <a:chExt cx="10828683" cy="4497280"/>
          </a:xfrm>
        </p:grpSpPr>
        <p:sp>
          <p:nvSpPr>
            <p:cNvPr id="7" name="Rectangle 6">
              <a:extLst>
                <a:ext uri="{FF2B5EF4-FFF2-40B4-BE49-F238E27FC236}">
                  <a16:creationId xmlns:a16="http://schemas.microsoft.com/office/drawing/2014/main" id="{DB8DE860-39CE-438D-9897-6C586F175C4D}"/>
                </a:ext>
              </a:extLst>
            </p:cNvPr>
            <p:cNvSpPr/>
            <p:nvPr/>
          </p:nvSpPr>
          <p:spPr bwMode="auto">
            <a:xfrm>
              <a:off x="209774" y="1733058"/>
              <a:ext cx="2460889" cy="38295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BCDACF42-7510-4FD3-B828-00F49D16B99F}"/>
                </a:ext>
              </a:extLst>
            </p:cNvPr>
            <p:cNvGrpSpPr/>
            <p:nvPr/>
          </p:nvGrpSpPr>
          <p:grpSpPr>
            <a:xfrm>
              <a:off x="260163" y="1313614"/>
              <a:ext cx="10778294" cy="4497280"/>
              <a:chOff x="260163" y="1313614"/>
              <a:chExt cx="10778294" cy="4497280"/>
            </a:xfrm>
          </p:grpSpPr>
          <p:sp>
            <p:nvSpPr>
              <p:cNvPr id="9" name="Rectangle 8">
                <a:extLst>
                  <a:ext uri="{FF2B5EF4-FFF2-40B4-BE49-F238E27FC236}">
                    <a16:creationId xmlns:a16="http://schemas.microsoft.com/office/drawing/2014/main" id="{BF4895B2-B038-45DA-88DB-01CF26E2FF2B}"/>
                  </a:ext>
                </a:extLst>
              </p:cNvPr>
              <p:cNvSpPr/>
              <p:nvPr/>
            </p:nvSpPr>
            <p:spPr bwMode="auto">
              <a:xfrm>
                <a:off x="3321611" y="1730660"/>
                <a:ext cx="2531409" cy="38295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D4690EA-8520-4E79-83E5-FC903F438AB5}"/>
                  </a:ext>
                </a:extLst>
              </p:cNvPr>
              <p:cNvSpPr/>
              <p:nvPr/>
            </p:nvSpPr>
            <p:spPr bwMode="auto">
              <a:xfrm>
                <a:off x="6349034" y="1730660"/>
                <a:ext cx="2460889" cy="38295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990CE438-FF8F-4D0E-ACE1-996FC53ABB76}"/>
                  </a:ext>
                </a:extLst>
              </p:cNvPr>
              <p:cNvSpPr/>
              <p:nvPr/>
            </p:nvSpPr>
            <p:spPr bwMode="auto">
              <a:xfrm>
                <a:off x="729172" y="1363319"/>
                <a:ext cx="1217066" cy="1217066"/>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lumMod val="95000"/>
                    </a:schemeClr>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2E12BD1-A7C1-45B6-9261-ED9C6FA273AA}"/>
                  </a:ext>
                </a:extLst>
              </p:cNvPr>
              <p:cNvSpPr/>
              <p:nvPr/>
            </p:nvSpPr>
            <p:spPr bwMode="auto">
              <a:xfrm>
                <a:off x="3832697" y="1363319"/>
                <a:ext cx="1217066" cy="1217066"/>
              </a:xfrm>
              <a:prstGeom prst="ellipse">
                <a:avLst/>
              </a:prstGeom>
              <a:solidFill>
                <a:schemeClr val="tx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550DC9C1-0F27-435B-8409-EA7BDA737FC1}"/>
                  </a:ext>
                </a:extLst>
              </p:cNvPr>
              <p:cNvSpPr/>
              <p:nvPr/>
            </p:nvSpPr>
            <p:spPr bwMode="auto">
              <a:xfrm>
                <a:off x="6944923" y="1313614"/>
                <a:ext cx="1217066" cy="1217066"/>
              </a:xfrm>
              <a:prstGeom prst="ellipse">
                <a:avLst/>
              </a:prstGeom>
              <a:solidFill>
                <a:schemeClr val="tx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34">
                <a:extLst>
                  <a:ext uri="{FF2B5EF4-FFF2-40B4-BE49-F238E27FC236}">
                    <a16:creationId xmlns:a16="http://schemas.microsoft.com/office/drawing/2014/main" id="{3A9DD602-6112-4B1C-8823-008F3CDDFD91}"/>
                  </a:ext>
                </a:extLst>
              </p:cNvPr>
              <p:cNvSpPr>
                <a:spLocks noEditPoints="1"/>
              </p:cNvSpPr>
              <p:nvPr/>
            </p:nvSpPr>
            <p:spPr bwMode="auto">
              <a:xfrm>
                <a:off x="10454976" y="1602720"/>
                <a:ext cx="583481" cy="550852"/>
              </a:xfrm>
              <a:custGeom>
                <a:avLst/>
                <a:gdLst>
                  <a:gd name="T0" fmla="*/ 312 w 558"/>
                  <a:gd name="T1" fmla="*/ 390 h 556"/>
                  <a:gd name="T2" fmla="*/ 350 w 558"/>
                  <a:gd name="T3" fmla="*/ 432 h 556"/>
                  <a:gd name="T4" fmla="*/ 382 w 558"/>
                  <a:gd name="T5" fmla="*/ 510 h 556"/>
                  <a:gd name="T6" fmla="*/ 348 w 558"/>
                  <a:gd name="T7" fmla="*/ 540 h 556"/>
                  <a:gd name="T8" fmla="*/ 342 w 558"/>
                  <a:gd name="T9" fmla="*/ 494 h 556"/>
                  <a:gd name="T10" fmla="*/ 322 w 558"/>
                  <a:gd name="T11" fmla="*/ 452 h 556"/>
                  <a:gd name="T12" fmla="*/ 292 w 558"/>
                  <a:gd name="T13" fmla="*/ 418 h 556"/>
                  <a:gd name="T14" fmla="*/ 252 w 558"/>
                  <a:gd name="T15" fmla="*/ 396 h 556"/>
                  <a:gd name="T16" fmla="*/ 192 w 558"/>
                  <a:gd name="T17" fmla="*/ 382 h 556"/>
                  <a:gd name="T18" fmla="*/ 146 w 558"/>
                  <a:gd name="T19" fmla="*/ 390 h 556"/>
                  <a:gd name="T20" fmla="*/ 104 w 558"/>
                  <a:gd name="T21" fmla="*/ 410 h 556"/>
                  <a:gd name="T22" fmla="*/ 72 w 558"/>
                  <a:gd name="T23" fmla="*/ 440 h 556"/>
                  <a:gd name="T24" fmla="*/ 48 w 558"/>
                  <a:gd name="T25" fmla="*/ 478 h 556"/>
                  <a:gd name="T26" fmla="*/ 36 w 558"/>
                  <a:gd name="T27" fmla="*/ 540 h 556"/>
                  <a:gd name="T28" fmla="*/ 0 w 558"/>
                  <a:gd name="T29" fmla="*/ 540 h 556"/>
                  <a:gd name="T30" fmla="*/ 20 w 558"/>
                  <a:gd name="T31" fmla="*/ 456 h 556"/>
                  <a:gd name="T32" fmla="*/ 72 w 558"/>
                  <a:gd name="T33" fmla="*/ 390 h 556"/>
                  <a:gd name="T34" fmla="*/ 122 w 558"/>
                  <a:gd name="T35" fmla="*/ 362 h 556"/>
                  <a:gd name="T36" fmla="*/ 92 w 558"/>
                  <a:gd name="T37" fmla="*/ 330 h 556"/>
                  <a:gd name="T38" fmla="*/ 74 w 558"/>
                  <a:gd name="T39" fmla="*/ 290 h 556"/>
                  <a:gd name="T40" fmla="*/ 70 w 558"/>
                  <a:gd name="T41" fmla="*/ 262 h 556"/>
                  <a:gd name="T42" fmla="*/ 80 w 558"/>
                  <a:gd name="T43" fmla="*/ 214 h 556"/>
                  <a:gd name="T44" fmla="*/ 106 w 558"/>
                  <a:gd name="T45" fmla="*/ 176 h 556"/>
                  <a:gd name="T46" fmla="*/ 156 w 558"/>
                  <a:gd name="T47" fmla="*/ 144 h 556"/>
                  <a:gd name="T48" fmla="*/ 192 w 558"/>
                  <a:gd name="T49" fmla="*/ 140 h 556"/>
                  <a:gd name="T50" fmla="*/ 240 w 558"/>
                  <a:gd name="T51" fmla="*/ 148 h 556"/>
                  <a:gd name="T52" fmla="*/ 278 w 558"/>
                  <a:gd name="T53" fmla="*/ 176 h 556"/>
                  <a:gd name="T54" fmla="*/ 308 w 558"/>
                  <a:gd name="T55" fmla="*/ 224 h 556"/>
                  <a:gd name="T56" fmla="*/ 314 w 558"/>
                  <a:gd name="T57" fmla="*/ 262 h 556"/>
                  <a:gd name="T58" fmla="*/ 306 w 558"/>
                  <a:gd name="T59" fmla="*/ 304 h 556"/>
                  <a:gd name="T60" fmla="*/ 284 w 558"/>
                  <a:gd name="T61" fmla="*/ 342 h 556"/>
                  <a:gd name="T62" fmla="*/ 260 w 558"/>
                  <a:gd name="T63" fmla="*/ 362 h 556"/>
                  <a:gd name="T64" fmla="*/ 226 w 558"/>
                  <a:gd name="T65" fmla="*/ 342 h 556"/>
                  <a:gd name="T66" fmla="*/ 254 w 558"/>
                  <a:gd name="T67" fmla="*/ 322 h 556"/>
                  <a:gd name="T68" fmla="*/ 278 w 558"/>
                  <a:gd name="T69" fmla="*/ 278 h 556"/>
                  <a:gd name="T70" fmla="*/ 272 w 558"/>
                  <a:gd name="T71" fmla="*/ 228 h 556"/>
                  <a:gd name="T72" fmla="*/ 254 w 558"/>
                  <a:gd name="T73" fmla="*/ 200 h 556"/>
                  <a:gd name="T74" fmla="*/ 210 w 558"/>
                  <a:gd name="T75" fmla="*/ 176 h 556"/>
                  <a:gd name="T76" fmla="*/ 158 w 558"/>
                  <a:gd name="T77" fmla="*/ 182 h 556"/>
                  <a:gd name="T78" fmla="*/ 130 w 558"/>
                  <a:gd name="T79" fmla="*/ 200 h 556"/>
                  <a:gd name="T80" fmla="*/ 106 w 558"/>
                  <a:gd name="T81" fmla="*/ 244 h 556"/>
                  <a:gd name="T82" fmla="*/ 112 w 558"/>
                  <a:gd name="T83" fmla="*/ 294 h 556"/>
                  <a:gd name="T84" fmla="*/ 130 w 558"/>
                  <a:gd name="T85" fmla="*/ 322 h 556"/>
                  <a:gd name="T86" fmla="*/ 174 w 558"/>
                  <a:gd name="T87" fmla="*/ 346 h 556"/>
                  <a:gd name="T88" fmla="*/ 558 w 558"/>
                  <a:gd name="T89" fmla="*/ 278 h 556"/>
                  <a:gd name="T90" fmla="*/ 348 w 558"/>
                  <a:gd name="T91" fmla="*/ 278 h 556"/>
                  <a:gd name="T92" fmla="*/ 474 w 558"/>
                  <a:gd name="T93" fmla="*/ 244 h 556"/>
                  <a:gd name="T94" fmla="*/ 174 w 558"/>
                  <a:gd name="T95" fmla="*/ 98 h 556"/>
                  <a:gd name="T96" fmla="*/ 140 w 558"/>
                  <a:gd name="T97" fmla="*/ 10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8" h="556">
                    <a:moveTo>
                      <a:pt x="260" y="362"/>
                    </a:moveTo>
                    <a:lnTo>
                      <a:pt x="260" y="362"/>
                    </a:lnTo>
                    <a:lnTo>
                      <a:pt x="288" y="374"/>
                    </a:lnTo>
                    <a:lnTo>
                      <a:pt x="312" y="390"/>
                    </a:lnTo>
                    <a:lnTo>
                      <a:pt x="312" y="390"/>
                    </a:lnTo>
                    <a:lnTo>
                      <a:pt x="332" y="410"/>
                    </a:lnTo>
                    <a:lnTo>
                      <a:pt x="350" y="432"/>
                    </a:lnTo>
                    <a:lnTo>
                      <a:pt x="350" y="432"/>
                    </a:lnTo>
                    <a:lnTo>
                      <a:pt x="364" y="456"/>
                    </a:lnTo>
                    <a:lnTo>
                      <a:pt x="374" y="482"/>
                    </a:lnTo>
                    <a:lnTo>
                      <a:pt x="374" y="482"/>
                    </a:lnTo>
                    <a:lnTo>
                      <a:pt x="382" y="510"/>
                    </a:lnTo>
                    <a:lnTo>
                      <a:pt x="384" y="540"/>
                    </a:lnTo>
                    <a:lnTo>
                      <a:pt x="384" y="556"/>
                    </a:lnTo>
                    <a:lnTo>
                      <a:pt x="348" y="556"/>
                    </a:lnTo>
                    <a:lnTo>
                      <a:pt x="348" y="540"/>
                    </a:lnTo>
                    <a:lnTo>
                      <a:pt x="348" y="540"/>
                    </a:lnTo>
                    <a:lnTo>
                      <a:pt x="348" y="524"/>
                    </a:lnTo>
                    <a:lnTo>
                      <a:pt x="346" y="508"/>
                    </a:lnTo>
                    <a:lnTo>
                      <a:pt x="342" y="494"/>
                    </a:lnTo>
                    <a:lnTo>
                      <a:pt x="336" y="478"/>
                    </a:lnTo>
                    <a:lnTo>
                      <a:pt x="336" y="478"/>
                    </a:lnTo>
                    <a:lnTo>
                      <a:pt x="330" y="464"/>
                    </a:lnTo>
                    <a:lnTo>
                      <a:pt x="322" y="452"/>
                    </a:lnTo>
                    <a:lnTo>
                      <a:pt x="312" y="440"/>
                    </a:lnTo>
                    <a:lnTo>
                      <a:pt x="302" y="428"/>
                    </a:lnTo>
                    <a:lnTo>
                      <a:pt x="302" y="428"/>
                    </a:lnTo>
                    <a:lnTo>
                      <a:pt x="292" y="418"/>
                    </a:lnTo>
                    <a:lnTo>
                      <a:pt x="280" y="410"/>
                    </a:lnTo>
                    <a:lnTo>
                      <a:pt x="266" y="402"/>
                    </a:lnTo>
                    <a:lnTo>
                      <a:pt x="252" y="396"/>
                    </a:lnTo>
                    <a:lnTo>
                      <a:pt x="252" y="396"/>
                    </a:lnTo>
                    <a:lnTo>
                      <a:pt x="238" y="390"/>
                    </a:lnTo>
                    <a:lnTo>
                      <a:pt x="224" y="386"/>
                    </a:lnTo>
                    <a:lnTo>
                      <a:pt x="208" y="384"/>
                    </a:lnTo>
                    <a:lnTo>
                      <a:pt x="192" y="382"/>
                    </a:lnTo>
                    <a:lnTo>
                      <a:pt x="192" y="382"/>
                    </a:lnTo>
                    <a:lnTo>
                      <a:pt x="176" y="384"/>
                    </a:lnTo>
                    <a:lnTo>
                      <a:pt x="160" y="386"/>
                    </a:lnTo>
                    <a:lnTo>
                      <a:pt x="146" y="390"/>
                    </a:lnTo>
                    <a:lnTo>
                      <a:pt x="132" y="396"/>
                    </a:lnTo>
                    <a:lnTo>
                      <a:pt x="132" y="396"/>
                    </a:lnTo>
                    <a:lnTo>
                      <a:pt x="118" y="402"/>
                    </a:lnTo>
                    <a:lnTo>
                      <a:pt x="104" y="410"/>
                    </a:lnTo>
                    <a:lnTo>
                      <a:pt x="92" y="418"/>
                    </a:lnTo>
                    <a:lnTo>
                      <a:pt x="82" y="428"/>
                    </a:lnTo>
                    <a:lnTo>
                      <a:pt x="82" y="428"/>
                    </a:lnTo>
                    <a:lnTo>
                      <a:pt x="72" y="440"/>
                    </a:lnTo>
                    <a:lnTo>
                      <a:pt x="62" y="452"/>
                    </a:lnTo>
                    <a:lnTo>
                      <a:pt x="54" y="464"/>
                    </a:lnTo>
                    <a:lnTo>
                      <a:pt x="48" y="478"/>
                    </a:lnTo>
                    <a:lnTo>
                      <a:pt x="48" y="478"/>
                    </a:lnTo>
                    <a:lnTo>
                      <a:pt x="42" y="494"/>
                    </a:lnTo>
                    <a:lnTo>
                      <a:pt x="38" y="508"/>
                    </a:lnTo>
                    <a:lnTo>
                      <a:pt x="36" y="524"/>
                    </a:lnTo>
                    <a:lnTo>
                      <a:pt x="36" y="540"/>
                    </a:lnTo>
                    <a:lnTo>
                      <a:pt x="36" y="556"/>
                    </a:lnTo>
                    <a:lnTo>
                      <a:pt x="0" y="556"/>
                    </a:lnTo>
                    <a:lnTo>
                      <a:pt x="0" y="540"/>
                    </a:lnTo>
                    <a:lnTo>
                      <a:pt x="0" y="540"/>
                    </a:lnTo>
                    <a:lnTo>
                      <a:pt x="2" y="510"/>
                    </a:lnTo>
                    <a:lnTo>
                      <a:pt x="10" y="482"/>
                    </a:lnTo>
                    <a:lnTo>
                      <a:pt x="10" y="482"/>
                    </a:lnTo>
                    <a:lnTo>
                      <a:pt x="20" y="456"/>
                    </a:lnTo>
                    <a:lnTo>
                      <a:pt x="34" y="432"/>
                    </a:lnTo>
                    <a:lnTo>
                      <a:pt x="34" y="432"/>
                    </a:lnTo>
                    <a:lnTo>
                      <a:pt x="52" y="410"/>
                    </a:lnTo>
                    <a:lnTo>
                      <a:pt x="72" y="390"/>
                    </a:lnTo>
                    <a:lnTo>
                      <a:pt x="72" y="390"/>
                    </a:lnTo>
                    <a:lnTo>
                      <a:pt x="96" y="374"/>
                    </a:lnTo>
                    <a:lnTo>
                      <a:pt x="122" y="362"/>
                    </a:lnTo>
                    <a:lnTo>
                      <a:pt x="122" y="362"/>
                    </a:lnTo>
                    <a:lnTo>
                      <a:pt x="112" y="352"/>
                    </a:lnTo>
                    <a:lnTo>
                      <a:pt x="100" y="342"/>
                    </a:lnTo>
                    <a:lnTo>
                      <a:pt x="100" y="342"/>
                    </a:lnTo>
                    <a:lnTo>
                      <a:pt x="92" y="330"/>
                    </a:lnTo>
                    <a:lnTo>
                      <a:pt x="84" y="318"/>
                    </a:lnTo>
                    <a:lnTo>
                      <a:pt x="84" y="318"/>
                    </a:lnTo>
                    <a:lnTo>
                      <a:pt x="78" y="304"/>
                    </a:lnTo>
                    <a:lnTo>
                      <a:pt x="74" y="290"/>
                    </a:lnTo>
                    <a:lnTo>
                      <a:pt x="74" y="290"/>
                    </a:lnTo>
                    <a:lnTo>
                      <a:pt x="72" y="276"/>
                    </a:lnTo>
                    <a:lnTo>
                      <a:pt x="70" y="262"/>
                    </a:lnTo>
                    <a:lnTo>
                      <a:pt x="70" y="262"/>
                    </a:lnTo>
                    <a:lnTo>
                      <a:pt x="70" y="248"/>
                    </a:lnTo>
                    <a:lnTo>
                      <a:pt x="72" y="236"/>
                    </a:lnTo>
                    <a:lnTo>
                      <a:pt x="76" y="224"/>
                    </a:lnTo>
                    <a:lnTo>
                      <a:pt x="80" y="214"/>
                    </a:lnTo>
                    <a:lnTo>
                      <a:pt x="80" y="214"/>
                    </a:lnTo>
                    <a:lnTo>
                      <a:pt x="92" y="192"/>
                    </a:lnTo>
                    <a:lnTo>
                      <a:pt x="106" y="176"/>
                    </a:lnTo>
                    <a:lnTo>
                      <a:pt x="106" y="176"/>
                    </a:lnTo>
                    <a:lnTo>
                      <a:pt x="124" y="160"/>
                    </a:lnTo>
                    <a:lnTo>
                      <a:pt x="144" y="148"/>
                    </a:lnTo>
                    <a:lnTo>
                      <a:pt x="144" y="148"/>
                    </a:lnTo>
                    <a:lnTo>
                      <a:pt x="156" y="144"/>
                    </a:lnTo>
                    <a:lnTo>
                      <a:pt x="168" y="142"/>
                    </a:lnTo>
                    <a:lnTo>
                      <a:pt x="180" y="140"/>
                    </a:lnTo>
                    <a:lnTo>
                      <a:pt x="192" y="140"/>
                    </a:lnTo>
                    <a:lnTo>
                      <a:pt x="192" y="140"/>
                    </a:lnTo>
                    <a:lnTo>
                      <a:pt x="204" y="140"/>
                    </a:lnTo>
                    <a:lnTo>
                      <a:pt x="216" y="142"/>
                    </a:lnTo>
                    <a:lnTo>
                      <a:pt x="228" y="144"/>
                    </a:lnTo>
                    <a:lnTo>
                      <a:pt x="240" y="148"/>
                    </a:lnTo>
                    <a:lnTo>
                      <a:pt x="240" y="148"/>
                    </a:lnTo>
                    <a:lnTo>
                      <a:pt x="260" y="160"/>
                    </a:lnTo>
                    <a:lnTo>
                      <a:pt x="278" y="176"/>
                    </a:lnTo>
                    <a:lnTo>
                      <a:pt x="278" y="176"/>
                    </a:lnTo>
                    <a:lnTo>
                      <a:pt x="292" y="192"/>
                    </a:lnTo>
                    <a:lnTo>
                      <a:pt x="304" y="214"/>
                    </a:lnTo>
                    <a:lnTo>
                      <a:pt x="304" y="214"/>
                    </a:lnTo>
                    <a:lnTo>
                      <a:pt x="308" y="224"/>
                    </a:lnTo>
                    <a:lnTo>
                      <a:pt x="312" y="236"/>
                    </a:lnTo>
                    <a:lnTo>
                      <a:pt x="314" y="248"/>
                    </a:lnTo>
                    <a:lnTo>
                      <a:pt x="314" y="262"/>
                    </a:lnTo>
                    <a:lnTo>
                      <a:pt x="314" y="262"/>
                    </a:lnTo>
                    <a:lnTo>
                      <a:pt x="312" y="276"/>
                    </a:lnTo>
                    <a:lnTo>
                      <a:pt x="310" y="290"/>
                    </a:lnTo>
                    <a:lnTo>
                      <a:pt x="310" y="290"/>
                    </a:lnTo>
                    <a:lnTo>
                      <a:pt x="306" y="304"/>
                    </a:lnTo>
                    <a:lnTo>
                      <a:pt x="300" y="318"/>
                    </a:lnTo>
                    <a:lnTo>
                      <a:pt x="300" y="318"/>
                    </a:lnTo>
                    <a:lnTo>
                      <a:pt x="292" y="330"/>
                    </a:lnTo>
                    <a:lnTo>
                      <a:pt x="284" y="342"/>
                    </a:lnTo>
                    <a:lnTo>
                      <a:pt x="284" y="342"/>
                    </a:lnTo>
                    <a:lnTo>
                      <a:pt x="272" y="352"/>
                    </a:lnTo>
                    <a:lnTo>
                      <a:pt x="260" y="362"/>
                    </a:lnTo>
                    <a:lnTo>
                      <a:pt x="260" y="362"/>
                    </a:lnTo>
                    <a:close/>
                    <a:moveTo>
                      <a:pt x="192" y="348"/>
                    </a:moveTo>
                    <a:lnTo>
                      <a:pt x="192" y="348"/>
                    </a:lnTo>
                    <a:lnTo>
                      <a:pt x="210" y="346"/>
                    </a:lnTo>
                    <a:lnTo>
                      <a:pt x="226" y="342"/>
                    </a:lnTo>
                    <a:lnTo>
                      <a:pt x="226" y="342"/>
                    </a:lnTo>
                    <a:lnTo>
                      <a:pt x="240" y="334"/>
                    </a:lnTo>
                    <a:lnTo>
                      <a:pt x="254" y="322"/>
                    </a:lnTo>
                    <a:lnTo>
                      <a:pt x="254" y="322"/>
                    </a:lnTo>
                    <a:lnTo>
                      <a:pt x="264" y="310"/>
                    </a:lnTo>
                    <a:lnTo>
                      <a:pt x="272" y="294"/>
                    </a:lnTo>
                    <a:lnTo>
                      <a:pt x="272" y="294"/>
                    </a:lnTo>
                    <a:lnTo>
                      <a:pt x="278" y="278"/>
                    </a:lnTo>
                    <a:lnTo>
                      <a:pt x="278" y="262"/>
                    </a:lnTo>
                    <a:lnTo>
                      <a:pt x="278" y="262"/>
                    </a:lnTo>
                    <a:lnTo>
                      <a:pt x="278" y="244"/>
                    </a:lnTo>
                    <a:lnTo>
                      <a:pt x="272" y="228"/>
                    </a:lnTo>
                    <a:lnTo>
                      <a:pt x="272" y="228"/>
                    </a:lnTo>
                    <a:lnTo>
                      <a:pt x="264" y="212"/>
                    </a:lnTo>
                    <a:lnTo>
                      <a:pt x="254" y="200"/>
                    </a:lnTo>
                    <a:lnTo>
                      <a:pt x="254" y="200"/>
                    </a:lnTo>
                    <a:lnTo>
                      <a:pt x="240" y="190"/>
                    </a:lnTo>
                    <a:lnTo>
                      <a:pt x="226" y="182"/>
                    </a:lnTo>
                    <a:lnTo>
                      <a:pt x="226" y="182"/>
                    </a:lnTo>
                    <a:lnTo>
                      <a:pt x="210" y="176"/>
                    </a:lnTo>
                    <a:lnTo>
                      <a:pt x="192" y="174"/>
                    </a:lnTo>
                    <a:lnTo>
                      <a:pt x="192" y="174"/>
                    </a:lnTo>
                    <a:lnTo>
                      <a:pt x="174" y="176"/>
                    </a:lnTo>
                    <a:lnTo>
                      <a:pt x="158" y="182"/>
                    </a:lnTo>
                    <a:lnTo>
                      <a:pt x="158" y="182"/>
                    </a:lnTo>
                    <a:lnTo>
                      <a:pt x="144" y="190"/>
                    </a:lnTo>
                    <a:lnTo>
                      <a:pt x="130" y="200"/>
                    </a:lnTo>
                    <a:lnTo>
                      <a:pt x="130" y="200"/>
                    </a:lnTo>
                    <a:lnTo>
                      <a:pt x="120" y="212"/>
                    </a:lnTo>
                    <a:lnTo>
                      <a:pt x="112" y="228"/>
                    </a:lnTo>
                    <a:lnTo>
                      <a:pt x="112" y="228"/>
                    </a:lnTo>
                    <a:lnTo>
                      <a:pt x="106" y="244"/>
                    </a:lnTo>
                    <a:lnTo>
                      <a:pt x="104" y="262"/>
                    </a:lnTo>
                    <a:lnTo>
                      <a:pt x="104" y="262"/>
                    </a:lnTo>
                    <a:lnTo>
                      <a:pt x="106" y="278"/>
                    </a:lnTo>
                    <a:lnTo>
                      <a:pt x="112" y="294"/>
                    </a:lnTo>
                    <a:lnTo>
                      <a:pt x="112" y="294"/>
                    </a:lnTo>
                    <a:lnTo>
                      <a:pt x="120" y="310"/>
                    </a:lnTo>
                    <a:lnTo>
                      <a:pt x="130" y="322"/>
                    </a:lnTo>
                    <a:lnTo>
                      <a:pt x="130" y="322"/>
                    </a:lnTo>
                    <a:lnTo>
                      <a:pt x="144" y="334"/>
                    </a:lnTo>
                    <a:lnTo>
                      <a:pt x="158" y="342"/>
                    </a:lnTo>
                    <a:lnTo>
                      <a:pt x="158" y="342"/>
                    </a:lnTo>
                    <a:lnTo>
                      <a:pt x="174" y="346"/>
                    </a:lnTo>
                    <a:lnTo>
                      <a:pt x="192" y="348"/>
                    </a:lnTo>
                    <a:lnTo>
                      <a:pt x="192" y="348"/>
                    </a:lnTo>
                    <a:close/>
                    <a:moveTo>
                      <a:pt x="558" y="0"/>
                    </a:moveTo>
                    <a:lnTo>
                      <a:pt x="558" y="278"/>
                    </a:lnTo>
                    <a:lnTo>
                      <a:pt x="488" y="278"/>
                    </a:lnTo>
                    <a:lnTo>
                      <a:pt x="384" y="382"/>
                    </a:lnTo>
                    <a:lnTo>
                      <a:pt x="384" y="278"/>
                    </a:lnTo>
                    <a:lnTo>
                      <a:pt x="348" y="278"/>
                    </a:lnTo>
                    <a:lnTo>
                      <a:pt x="348" y="244"/>
                    </a:lnTo>
                    <a:lnTo>
                      <a:pt x="418" y="244"/>
                    </a:lnTo>
                    <a:lnTo>
                      <a:pt x="418" y="298"/>
                    </a:lnTo>
                    <a:lnTo>
                      <a:pt x="474" y="244"/>
                    </a:lnTo>
                    <a:lnTo>
                      <a:pt x="522" y="244"/>
                    </a:lnTo>
                    <a:lnTo>
                      <a:pt x="522" y="34"/>
                    </a:lnTo>
                    <a:lnTo>
                      <a:pt x="174" y="34"/>
                    </a:lnTo>
                    <a:lnTo>
                      <a:pt x="174" y="98"/>
                    </a:lnTo>
                    <a:lnTo>
                      <a:pt x="174" y="98"/>
                    </a:lnTo>
                    <a:lnTo>
                      <a:pt x="156" y="100"/>
                    </a:lnTo>
                    <a:lnTo>
                      <a:pt x="156" y="100"/>
                    </a:lnTo>
                    <a:lnTo>
                      <a:pt x="140" y="106"/>
                    </a:lnTo>
                    <a:lnTo>
                      <a:pt x="140" y="0"/>
                    </a:lnTo>
                    <a:lnTo>
                      <a:pt x="558" y="0"/>
                    </a:lnTo>
                    <a:close/>
                  </a:path>
                </a:pathLst>
              </a:custGeom>
              <a:solidFill>
                <a:schemeClr val="bg1">
                  <a:lumMod val="95000"/>
                </a:schemeClr>
              </a:solidFill>
              <a:ln>
                <a:solidFill>
                  <a:schemeClr val="bg1"/>
                </a:solidFill>
              </a:ln>
            </p:spPr>
            <p:txBody>
              <a:bodyPr vert="horz" wrap="square" lIns="89630" tIns="44814" rIns="89630" bIns="44814" numCol="1" anchor="t" anchorCtr="0" compatLnSpc="1">
                <a:prstTxWarp prst="textNoShape">
                  <a:avLst/>
                </a:prstTxWarp>
              </a:bodyPr>
              <a:lstStyle/>
              <a:p>
                <a:pPr defTabSz="896214">
                  <a:defRPr/>
                </a:pPr>
                <a:endParaRPr lang="en-US" kern="0">
                  <a:latin typeface="Segoe UI"/>
                </a:endParaRPr>
              </a:p>
            </p:txBody>
          </p:sp>
          <p:sp>
            <p:nvSpPr>
              <p:cNvPr id="17" name="Brain_3">
                <a:extLst>
                  <a:ext uri="{FF2B5EF4-FFF2-40B4-BE49-F238E27FC236}">
                    <a16:creationId xmlns:a16="http://schemas.microsoft.com/office/drawing/2014/main" id="{6F047A7A-EC40-4CAF-BBE5-BB8497C67C65}"/>
                  </a:ext>
                </a:extLst>
              </p:cNvPr>
              <p:cNvSpPr>
                <a:spLocks noChangeAspect="1" noEditPoints="1"/>
              </p:cNvSpPr>
              <p:nvPr/>
            </p:nvSpPr>
            <p:spPr bwMode="auto">
              <a:xfrm>
                <a:off x="7243313" y="1556951"/>
                <a:ext cx="620285" cy="669626"/>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6182">
                  <a:defRPr/>
                </a:pPr>
                <a:endParaRPr lang="en-US" sz="1695">
                  <a:solidFill>
                    <a:srgbClr val="1A1A1A"/>
                  </a:solidFill>
                  <a:latin typeface="Segoe UI"/>
                </a:endParaRPr>
              </a:p>
            </p:txBody>
          </p:sp>
          <p:sp>
            <p:nvSpPr>
              <p:cNvPr id="18" name="Freeform 96" title="Icon of a gear with a wrench">
                <a:extLst>
                  <a:ext uri="{FF2B5EF4-FFF2-40B4-BE49-F238E27FC236}">
                    <a16:creationId xmlns:a16="http://schemas.microsoft.com/office/drawing/2014/main" id="{1162D259-980A-492D-A00F-57ED434D3FF2}"/>
                  </a:ext>
                </a:extLst>
              </p:cNvPr>
              <p:cNvSpPr>
                <a:spLocks noChangeAspect="1" noEditPoints="1"/>
              </p:cNvSpPr>
              <p:nvPr/>
            </p:nvSpPr>
            <p:spPr bwMode="auto">
              <a:xfrm rot="637013">
                <a:off x="1005641" y="1662602"/>
                <a:ext cx="664128" cy="6115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a:gradFill>
                    <a:gsLst>
                      <a:gs pos="0">
                        <a:srgbClr val="505050"/>
                      </a:gs>
                      <a:gs pos="100000">
                        <a:srgbClr val="505050"/>
                      </a:gs>
                    </a:gsLst>
                  </a:gradFill>
                  <a:latin typeface="Segoe UI"/>
                </a:endParaRPr>
              </a:p>
            </p:txBody>
          </p:sp>
          <p:sp>
            <p:nvSpPr>
              <p:cNvPr id="19" name="Freeform 92">
                <a:extLst>
                  <a:ext uri="{FF2B5EF4-FFF2-40B4-BE49-F238E27FC236}">
                    <a16:creationId xmlns:a16="http://schemas.microsoft.com/office/drawing/2014/main" id="{4559A7BD-FEF2-471D-93F3-2041A2F07ECE}"/>
                  </a:ext>
                </a:extLst>
              </p:cNvPr>
              <p:cNvSpPr>
                <a:spLocks noEditPoints="1"/>
              </p:cNvSpPr>
              <p:nvPr/>
            </p:nvSpPr>
            <p:spPr bwMode="auto">
              <a:xfrm>
                <a:off x="4131931" y="1692556"/>
                <a:ext cx="607842" cy="551223"/>
              </a:xfrm>
              <a:custGeom>
                <a:avLst/>
                <a:gdLst>
                  <a:gd name="T0" fmla="*/ 689 w 716"/>
                  <a:gd name="T1" fmla="*/ 3 h 717"/>
                  <a:gd name="T2" fmla="*/ 27 w 716"/>
                  <a:gd name="T3" fmla="*/ 3 h 717"/>
                  <a:gd name="T4" fmla="*/ 2 w 716"/>
                  <a:gd name="T5" fmla="*/ 27 h 717"/>
                  <a:gd name="T6" fmla="*/ 2 w 716"/>
                  <a:gd name="T7" fmla="*/ 466 h 717"/>
                  <a:gd name="T8" fmla="*/ 35 w 716"/>
                  <a:gd name="T9" fmla="*/ 492 h 717"/>
                  <a:gd name="T10" fmla="*/ 187 w 716"/>
                  <a:gd name="T11" fmla="*/ 575 h 717"/>
                  <a:gd name="T12" fmla="*/ 237 w 716"/>
                  <a:gd name="T13" fmla="*/ 657 h 717"/>
                  <a:gd name="T14" fmla="*/ 340 w 716"/>
                  <a:gd name="T15" fmla="*/ 713 h 717"/>
                  <a:gd name="T16" fmla="*/ 458 w 716"/>
                  <a:gd name="T17" fmla="*/ 701 h 717"/>
                  <a:gd name="T18" fmla="*/ 535 w 716"/>
                  <a:gd name="T19" fmla="*/ 643 h 717"/>
                  <a:gd name="T20" fmla="*/ 580 w 716"/>
                  <a:gd name="T21" fmla="*/ 535 h 717"/>
                  <a:gd name="T22" fmla="*/ 689 w 716"/>
                  <a:gd name="T23" fmla="*/ 489 h 717"/>
                  <a:gd name="T24" fmla="*/ 715 w 716"/>
                  <a:gd name="T25" fmla="*/ 456 h 717"/>
                  <a:gd name="T26" fmla="*/ 536 w 716"/>
                  <a:gd name="T27" fmla="*/ 515 h 717"/>
                  <a:gd name="T28" fmla="*/ 517 w 716"/>
                  <a:gd name="T29" fmla="*/ 590 h 717"/>
                  <a:gd name="T30" fmla="*/ 454 w 716"/>
                  <a:gd name="T31" fmla="*/ 653 h 717"/>
                  <a:gd name="T32" fmla="*/ 381 w 716"/>
                  <a:gd name="T33" fmla="*/ 672 h 717"/>
                  <a:gd name="T34" fmla="*/ 292 w 716"/>
                  <a:gd name="T35" fmla="*/ 645 h 717"/>
                  <a:gd name="T36" fmla="*/ 236 w 716"/>
                  <a:gd name="T37" fmla="*/ 576 h 717"/>
                  <a:gd name="T38" fmla="*/ 224 w 716"/>
                  <a:gd name="T39" fmla="*/ 488 h 717"/>
                  <a:gd name="T40" fmla="*/ 243 w 716"/>
                  <a:gd name="T41" fmla="*/ 449 h 717"/>
                  <a:gd name="T42" fmla="*/ 269 w 716"/>
                  <a:gd name="T43" fmla="*/ 497 h 717"/>
                  <a:gd name="T44" fmla="*/ 286 w 716"/>
                  <a:gd name="T45" fmla="*/ 515 h 717"/>
                  <a:gd name="T46" fmla="*/ 305 w 716"/>
                  <a:gd name="T47" fmla="*/ 508 h 717"/>
                  <a:gd name="T48" fmla="*/ 314 w 716"/>
                  <a:gd name="T49" fmla="*/ 242 h 717"/>
                  <a:gd name="T50" fmla="*/ 331 w 716"/>
                  <a:gd name="T51" fmla="*/ 224 h 717"/>
                  <a:gd name="T52" fmla="*/ 351 w 716"/>
                  <a:gd name="T53" fmla="*/ 231 h 717"/>
                  <a:gd name="T54" fmla="*/ 357 w 716"/>
                  <a:gd name="T55" fmla="*/ 421 h 717"/>
                  <a:gd name="T56" fmla="*/ 375 w 716"/>
                  <a:gd name="T57" fmla="*/ 438 h 717"/>
                  <a:gd name="T58" fmla="*/ 398 w 716"/>
                  <a:gd name="T59" fmla="*/ 429 h 717"/>
                  <a:gd name="T60" fmla="*/ 527 w 716"/>
                  <a:gd name="T61" fmla="*/ 422 h 717"/>
                  <a:gd name="T62" fmla="*/ 536 w 716"/>
                  <a:gd name="T63" fmla="*/ 515 h 717"/>
                  <a:gd name="T64" fmla="*/ 361 w 716"/>
                  <a:gd name="T65" fmla="*/ 184 h 717"/>
                  <a:gd name="T66" fmla="*/ 310 w 716"/>
                  <a:gd name="T67" fmla="*/ 184 h 717"/>
                  <a:gd name="T68" fmla="*/ 270 w 716"/>
                  <a:gd name="T69" fmla="*/ 232 h 717"/>
                  <a:gd name="T70" fmla="*/ 234 w 716"/>
                  <a:gd name="T71" fmla="*/ 296 h 717"/>
                  <a:gd name="T72" fmla="*/ 224 w 716"/>
                  <a:gd name="T73" fmla="*/ 235 h 717"/>
                  <a:gd name="T74" fmla="*/ 248 w 716"/>
                  <a:gd name="T75" fmla="*/ 175 h 717"/>
                  <a:gd name="T76" fmla="*/ 292 w 716"/>
                  <a:gd name="T77" fmla="*/ 143 h 717"/>
                  <a:gd name="T78" fmla="*/ 357 w 716"/>
                  <a:gd name="T79" fmla="*/ 137 h 717"/>
                  <a:gd name="T80" fmla="*/ 415 w 716"/>
                  <a:gd name="T81" fmla="*/ 167 h 717"/>
                  <a:gd name="T82" fmla="*/ 442 w 716"/>
                  <a:gd name="T83" fmla="*/ 213 h 717"/>
                  <a:gd name="T84" fmla="*/ 441 w 716"/>
                  <a:gd name="T85" fmla="*/ 284 h 717"/>
                  <a:gd name="T86" fmla="*/ 402 w 716"/>
                  <a:gd name="T87" fmla="*/ 246 h 717"/>
                  <a:gd name="T88" fmla="*/ 581 w 716"/>
                  <a:gd name="T89" fmla="*/ 436 h 717"/>
                  <a:gd name="T90" fmla="*/ 569 w 716"/>
                  <a:gd name="T91" fmla="*/ 400 h 717"/>
                  <a:gd name="T92" fmla="*/ 491 w 716"/>
                  <a:gd name="T93" fmla="*/ 367 h 717"/>
                  <a:gd name="T94" fmla="*/ 480 w 716"/>
                  <a:gd name="T95" fmla="*/ 306 h 717"/>
                  <a:gd name="T96" fmla="*/ 491 w 716"/>
                  <a:gd name="T97" fmla="*/ 229 h 717"/>
                  <a:gd name="T98" fmla="*/ 456 w 716"/>
                  <a:gd name="T99" fmla="*/ 146 h 717"/>
                  <a:gd name="T100" fmla="*/ 396 w 716"/>
                  <a:gd name="T101" fmla="*/ 101 h 717"/>
                  <a:gd name="T102" fmla="*/ 304 w 716"/>
                  <a:gd name="T103" fmla="*/ 93 h 717"/>
                  <a:gd name="T104" fmla="*/ 225 w 716"/>
                  <a:gd name="T105" fmla="*/ 135 h 717"/>
                  <a:gd name="T106" fmla="*/ 185 w 716"/>
                  <a:gd name="T107" fmla="*/ 199 h 717"/>
                  <a:gd name="T108" fmla="*/ 185 w 716"/>
                  <a:gd name="T109" fmla="*/ 290 h 717"/>
                  <a:gd name="T110" fmla="*/ 240 w 716"/>
                  <a:gd name="T111" fmla="*/ 370 h 717"/>
                  <a:gd name="T112" fmla="*/ 243 w 716"/>
                  <a:gd name="T113" fmla="*/ 399 h 717"/>
                  <a:gd name="T114" fmla="*/ 188 w 716"/>
                  <a:gd name="T115" fmla="*/ 448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6" h="717">
                    <a:moveTo>
                      <a:pt x="712" y="27"/>
                    </a:moveTo>
                    <a:lnTo>
                      <a:pt x="712" y="27"/>
                    </a:lnTo>
                    <a:lnTo>
                      <a:pt x="708" y="19"/>
                    </a:lnTo>
                    <a:lnTo>
                      <a:pt x="703" y="12"/>
                    </a:lnTo>
                    <a:lnTo>
                      <a:pt x="703" y="12"/>
                    </a:lnTo>
                    <a:lnTo>
                      <a:pt x="696" y="7"/>
                    </a:lnTo>
                    <a:lnTo>
                      <a:pt x="689" y="3"/>
                    </a:lnTo>
                    <a:lnTo>
                      <a:pt x="689" y="3"/>
                    </a:lnTo>
                    <a:lnTo>
                      <a:pt x="679" y="0"/>
                    </a:lnTo>
                    <a:lnTo>
                      <a:pt x="671" y="0"/>
                    </a:lnTo>
                    <a:lnTo>
                      <a:pt x="45" y="0"/>
                    </a:lnTo>
                    <a:lnTo>
                      <a:pt x="45" y="0"/>
                    </a:lnTo>
                    <a:lnTo>
                      <a:pt x="35" y="0"/>
                    </a:lnTo>
                    <a:lnTo>
                      <a:pt x="27" y="3"/>
                    </a:lnTo>
                    <a:lnTo>
                      <a:pt x="27" y="3"/>
                    </a:lnTo>
                    <a:lnTo>
                      <a:pt x="19" y="7"/>
                    </a:lnTo>
                    <a:lnTo>
                      <a:pt x="12" y="12"/>
                    </a:lnTo>
                    <a:lnTo>
                      <a:pt x="12" y="12"/>
                    </a:lnTo>
                    <a:lnTo>
                      <a:pt x="7" y="19"/>
                    </a:lnTo>
                    <a:lnTo>
                      <a:pt x="2" y="27"/>
                    </a:lnTo>
                    <a:lnTo>
                      <a:pt x="2" y="27"/>
                    </a:lnTo>
                    <a:lnTo>
                      <a:pt x="0" y="36"/>
                    </a:lnTo>
                    <a:lnTo>
                      <a:pt x="0" y="45"/>
                    </a:lnTo>
                    <a:lnTo>
                      <a:pt x="0" y="448"/>
                    </a:lnTo>
                    <a:lnTo>
                      <a:pt x="0" y="448"/>
                    </a:lnTo>
                    <a:lnTo>
                      <a:pt x="0" y="456"/>
                    </a:lnTo>
                    <a:lnTo>
                      <a:pt x="2" y="466"/>
                    </a:lnTo>
                    <a:lnTo>
                      <a:pt x="2" y="466"/>
                    </a:lnTo>
                    <a:lnTo>
                      <a:pt x="7" y="473"/>
                    </a:lnTo>
                    <a:lnTo>
                      <a:pt x="12" y="479"/>
                    </a:lnTo>
                    <a:lnTo>
                      <a:pt x="12" y="479"/>
                    </a:lnTo>
                    <a:lnTo>
                      <a:pt x="19" y="485"/>
                    </a:lnTo>
                    <a:lnTo>
                      <a:pt x="27" y="489"/>
                    </a:lnTo>
                    <a:lnTo>
                      <a:pt x="27" y="489"/>
                    </a:lnTo>
                    <a:lnTo>
                      <a:pt x="35" y="492"/>
                    </a:lnTo>
                    <a:lnTo>
                      <a:pt x="45" y="493"/>
                    </a:lnTo>
                    <a:lnTo>
                      <a:pt x="179" y="493"/>
                    </a:lnTo>
                    <a:lnTo>
                      <a:pt x="179" y="515"/>
                    </a:lnTo>
                    <a:lnTo>
                      <a:pt x="179" y="515"/>
                    </a:lnTo>
                    <a:lnTo>
                      <a:pt x="180" y="535"/>
                    </a:lnTo>
                    <a:lnTo>
                      <a:pt x="183" y="556"/>
                    </a:lnTo>
                    <a:lnTo>
                      <a:pt x="187" y="575"/>
                    </a:lnTo>
                    <a:lnTo>
                      <a:pt x="195" y="593"/>
                    </a:lnTo>
                    <a:lnTo>
                      <a:pt x="195" y="593"/>
                    </a:lnTo>
                    <a:lnTo>
                      <a:pt x="203" y="610"/>
                    </a:lnTo>
                    <a:lnTo>
                      <a:pt x="213" y="628"/>
                    </a:lnTo>
                    <a:lnTo>
                      <a:pt x="225" y="643"/>
                    </a:lnTo>
                    <a:lnTo>
                      <a:pt x="237" y="657"/>
                    </a:lnTo>
                    <a:lnTo>
                      <a:pt x="237" y="657"/>
                    </a:lnTo>
                    <a:lnTo>
                      <a:pt x="252" y="671"/>
                    </a:lnTo>
                    <a:lnTo>
                      <a:pt x="267" y="681"/>
                    </a:lnTo>
                    <a:lnTo>
                      <a:pt x="284" y="692"/>
                    </a:lnTo>
                    <a:lnTo>
                      <a:pt x="301" y="701"/>
                    </a:lnTo>
                    <a:lnTo>
                      <a:pt x="301" y="701"/>
                    </a:lnTo>
                    <a:lnTo>
                      <a:pt x="320" y="707"/>
                    </a:lnTo>
                    <a:lnTo>
                      <a:pt x="340" y="713"/>
                    </a:lnTo>
                    <a:lnTo>
                      <a:pt x="360" y="716"/>
                    </a:lnTo>
                    <a:lnTo>
                      <a:pt x="381" y="717"/>
                    </a:lnTo>
                    <a:lnTo>
                      <a:pt x="381" y="717"/>
                    </a:lnTo>
                    <a:lnTo>
                      <a:pt x="401" y="716"/>
                    </a:lnTo>
                    <a:lnTo>
                      <a:pt x="420" y="713"/>
                    </a:lnTo>
                    <a:lnTo>
                      <a:pt x="439" y="707"/>
                    </a:lnTo>
                    <a:lnTo>
                      <a:pt x="458" y="701"/>
                    </a:lnTo>
                    <a:lnTo>
                      <a:pt x="458" y="701"/>
                    </a:lnTo>
                    <a:lnTo>
                      <a:pt x="476" y="692"/>
                    </a:lnTo>
                    <a:lnTo>
                      <a:pt x="492" y="681"/>
                    </a:lnTo>
                    <a:lnTo>
                      <a:pt x="507" y="671"/>
                    </a:lnTo>
                    <a:lnTo>
                      <a:pt x="522" y="657"/>
                    </a:lnTo>
                    <a:lnTo>
                      <a:pt x="522" y="657"/>
                    </a:lnTo>
                    <a:lnTo>
                      <a:pt x="535" y="643"/>
                    </a:lnTo>
                    <a:lnTo>
                      <a:pt x="547" y="628"/>
                    </a:lnTo>
                    <a:lnTo>
                      <a:pt x="557" y="610"/>
                    </a:lnTo>
                    <a:lnTo>
                      <a:pt x="565" y="593"/>
                    </a:lnTo>
                    <a:lnTo>
                      <a:pt x="565" y="593"/>
                    </a:lnTo>
                    <a:lnTo>
                      <a:pt x="573" y="575"/>
                    </a:lnTo>
                    <a:lnTo>
                      <a:pt x="577" y="556"/>
                    </a:lnTo>
                    <a:lnTo>
                      <a:pt x="580" y="535"/>
                    </a:lnTo>
                    <a:lnTo>
                      <a:pt x="581" y="515"/>
                    </a:lnTo>
                    <a:lnTo>
                      <a:pt x="581" y="493"/>
                    </a:lnTo>
                    <a:lnTo>
                      <a:pt x="671" y="493"/>
                    </a:lnTo>
                    <a:lnTo>
                      <a:pt x="671" y="493"/>
                    </a:lnTo>
                    <a:lnTo>
                      <a:pt x="679" y="492"/>
                    </a:lnTo>
                    <a:lnTo>
                      <a:pt x="689" y="489"/>
                    </a:lnTo>
                    <a:lnTo>
                      <a:pt x="689" y="489"/>
                    </a:lnTo>
                    <a:lnTo>
                      <a:pt x="696" y="485"/>
                    </a:lnTo>
                    <a:lnTo>
                      <a:pt x="703" y="479"/>
                    </a:lnTo>
                    <a:lnTo>
                      <a:pt x="703" y="479"/>
                    </a:lnTo>
                    <a:lnTo>
                      <a:pt x="708" y="473"/>
                    </a:lnTo>
                    <a:lnTo>
                      <a:pt x="712" y="466"/>
                    </a:lnTo>
                    <a:lnTo>
                      <a:pt x="712" y="466"/>
                    </a:lnTo>
                    <a:lnTo>
                      <a:pt x="715" y="456"/>
                    </a:lnTo>
                    <a:lnTo>
                      <a:pt x="716" y="448"/>
                    </a:lnTo>
                    <a:lnTo>
                      <a:pt x="716" y="45"/>
                    </a:lnTo>
                    <a:lnTo>
                      <a:pt x="716" y="45"/>
                    </a:lnTo>
                    <a:lnTo>
                      <a:pt x="715" y="36"/>
                    </a:lnTo>
                    <a:lnTo>
                      <a:pt x="712" y="27"/>
                    </a:lnTo>
                    <a:lnTo>
                      <a:pt x="712" y="27"/>
                    </a:lnTo>
                    <a:close/>
                    <a:moveTo>
                      <a:pt x="536" y="515"/>
                    </a:moveTo>
                    <a:lnTo>
                      <a:pt x="536" y="515"/>
                    </a:lnTo>
                    <a:lnTo>
                      <a:pt x="536" y="531"/>
                    </a:lnTo>
                    <a:lnTo>
                      <a:pt x="533" y="546"/>
                    </a:lnTo>
                    <a:lnTo>
                      <a:pt x="529" y="561"/>
                    </a:lnTo>
                    <a:lnTo>
                      <a:pt x="524" y="576"/>
                    </a:lnTo>
                    <a:lnTo>
                      <a:pt x="524" y="576"/>
                    </a:lnTo>
                    <a:lnTo>
                      <a:pt x="517" y="590"/>
                    </a:lnTo>
                    <a:lnTo>
                      <a:pt x="510" y="602"/>
                    </a:lnTo>
                    <a:lnTo>
                      <a:pt x="501" y="615"/>
                    </a:lnTo>
                    <a:lnTo>
                      <a:pt x="491" y="625"/>
                    </a:lnTo>
                    <a:lnTo>
                      <a:pt x="491" y="625"/>
                    </a:lnTo>
                    <a:lnTo>
                      <a:pt x="480" y="635"/>
                    </a:lnTo>
                    <a:lnTo>
                      <a:pt x="468" y="645"/>
                    </a:lnTo>
                    <a:lnTo>
                      <a:pt x="454" y="653"/>
                    </a:lnTo>
                    <a:lnTo>
                      <a:pt x="441" y="660"/>
                    </a:lnTo>
                    <a:lnTo>
                      <a:pt x="441" y="660"/>
                    </a:lnTo>
                    <a:lnTo>
                      <a:pt x="427" y="665"/>
                    </a:lnTo>
                    <a:lnTo>
                      <a:pt x="412" y="669"/>
                    </a:lnTo>
                    <a:lnTo>
                      <a:pt x="396" y="671"/>
                    </a:lnTo>
                    <a:lnTo>
                      <a:pt x="381" y="672"/>
                    </a:lnTo>
                    <a:lnTo>
                      <a:pt x="381" y="672"/>
                    </a:lnTo>
                    <a:lnTo>
                      <a:pt x="364" y="671"/>
                    </a:lnTo>
                    <a:lnTo>
                      <a:pt x="348" y="669"/>
                    </a:lnTo>
                    <a:lnTo>
                      <a:pt x="333" y="665"/>
                    </a:lnTo>
                    <a:lnTo>
                      <a:pt x="319" y="660"/>
                    </a:lnTo>
                    <a:lnTo>
                      <a:pt x="319" y="660"/>
                    </a:lnTo>
                    <a:lnTo>
                      <a:pt x="305" y="653"/>
                    </a:lnTo>
                    <a:lnTo>
                      <a:pt x="292" y="645"/>
                    </a:lnTo>
                    <a:lnTo>
                      <a:pt x="281" y="635"/>
                    </a:lnTo>
                    <a:lnTo>
                      <a:pt x="269" y="625"/>
                    </a:lnTo>
                    <a:lnTo>
                      <a:pt x="269" y="625"/>
                    </a:lnTo>
                    <a:lnTo>
                      <a:pt x="259" y="615"/>
                    </a:lnTo>
                    <a:lnTo>
                      <a:pt x="251" y="602"/>
                    </a:lnTo>
                    <a:lnTo>
                      <a:pt x="243" y="590"/>
                    </a:lnTo>
                    <a:lnTo>
                      <a:pt x="236" y="576"/>
                    </a:lnTo>
                    <a:lnTo>
                      <a:pt x="236" y="576"/>
                    </a:lnTo>
                    <a:lnTo>
                      <a:pt x="230" y="561"/>
                    </a:lnTo>
                    <a:lnTo>
                      <a:pt x="226" y="546"/>
                    </a:lnTo>
                    <a:lnTo>
                      <a:pt x="224" y="531"/>
                    </a:lnTo>
                    <a:lnTo>
                      <a:pt x="224" y="515"/>
                    </a:lnTo>
                    <a:lnTo>
                      <a:pt x="224" y="488"/>
                    </a:lnTo>
                    <a:lnTo>
                      <a:pt x="224" y="488"/>
                    </a:lnTo>
                    <a:lnTo>
                      <a:pt x="224" y="479"/>
                    </a:lnTo>
                    <a:lnTo>
                      <a:pt x="226" y="470"/>
                    </a:lnTo>
                    <a:lnTo>
                      <a:pt x="226" y="470"/>
                    </a:lnTo>
                    <a:lnTo>
                      <a:pt x="230" y="462"/>
                    </a:lnTo>
                    <a:lnTo>
                      <a:pt x="236" y="455"/>
                    </a:lnTo>
                    <a:lnTo>
                      <a:pt x="236" y="455"/>
                    </a:lnTo>
                    <a:lnTo>
                      <a:pt x="243" y="449"/>
                    </a:lnTo>
                    <a:lnTo>
                      <a:pt x="251" y="444"/>
                    </a:lnTo>
                    <a:lnTo>
                      <a:pt x="251" y="444"/>
                    </a:lnTo>
                    <a:lnTo>
                      <a:pt x="259" y="441"/>
                    </a:lnTo>
                    <a:lnTo>
                      <a:pt x="269" y="438"/>
                    </a:lnTo>
                    <a:lnTo>
                      <a:pt x="269" y="493"/>
                    </a:lnTo>
                    <a:lnTo>
                      <a:pt x="269" y="493"/>
                    </a:lnTo>
                    <a:lnTo>
                      <a:pt x="269" y="497"/>
                    </a:lnTo>
                    <a:lnTo>
                      <a:pt x="270" y="501"/>
                    </a:lnTo>
                    <a:lnTo>
                      <a:pt x="271" y="505"/>
                    </a:lnTo>
                    <a:lnTo>
                      <a:pt x="274" y="508"/>
                    </a:lnTo>
                    <a:lnTo>
                      <a:pt x="274" y="508"/>
                    </a:lnTo>
                    <a:lnTo>
                      <a:pt x="278" y="511"/>
                    </a:lnTo>
                    <a:lnTo>
                      <a:pt x="282" y="514"/>
                    </a:lnTo>
                    <a:lnTo>
                      <a:pt x="286" y="515"/>
                    </a:lnTo>
                    <a:lnTo>
                      <a:pt x="290" y="515"/>
                    </a:lnTo>
                    <a:lnTo>
                      <a:pt x="290" y="515"/>
                    </a:lnTo>
                    <a:lnTo>
                      <a:pt x="295" y="515"/>
                    </a:lnTo>
                    <a:lnTo>
                      <a:pt x="299" y="514"/>
                    </a:lnTo>
                    <a:lnTo>
                      <a:pt x="303" y="511"/>
                    </a:lnTo>
                    <a:lnTo>
                      <a:pt x="305" y="508"/>
                    </a:lnTo>
                    <a:lnTo>
                      <a:pt x="305" y="508"/>
                    </a:lnTo>
                    <a:lnTo>
                      <a:pt x="310" y="505"/>
                    </a:lnTo>
                    <a:lnTo>
                      <a:pt x="311" y="501"/>
                    </a:lnTo>
                    <a:lnTo>
                      <a:pt x="312" y="497"/>
                    </a:lnTo>
                    <a:lnTo>
                      <a:pt x="312" y="493"/>
                    </a:lnTo>
                    <a:lnTo>
                      <a:pt x="312" y="246"/>
                    </a:lnTo>
                    <a:lnTo>
                      <a:pt x="312" y="246"/>
                    </a:lnTo>
                    <a:lnTo>
                      <a:pt x="314" y="242"/>
                    </a:lnTo>
                    <a:lnTo>
                      <a:pt x="315" y="238"/>
                    </a:lnTo>
                    <a:lnTo>
                      <a:pt x="316" y="234"/>
                    </a:lnTo>
                    <a:lnTo>
                      <a:pt x="319" y="231"/>
                    </a:lnTo>
                    <a:lnTo>
                      <a:pt x="319" y="231"/>
                    </a:lnTo>
                    <a:lnTo>
                      <a:pt x="323" y="228"/>
                    </a:lnTo>
                    <a:lnTo>
                      <a:pt x="327" y="225"/>
                    </a:lnTo>
                    <a:lnTo>
                      <a:pt x="331" y="224"/>
                    </a:lnTo>
                    <a:lnTo>
                      <a:pt x="335" y="224"/>
                    </a:lnTo>
                    <a:lnTo>
                      <a:pt x="335" y="224"/>
                    </a:lnTo>
                    <a:lnTo>
                      <a:pt x="340" y="224"/>
                    </a:lnTo>
                    <a:lnTo>
                      <a:pt x="344" y="225"/>
                    </a:lnTo>
                    <a:lnTo>
                      <a:pt x="348" y="227"/>
                    </a:lnTo>
                    <a:lnTo>
                      <a:pt x="351" y="231"/>
                    </a:lnTo>
                    <a:lnTo>
                      <a:pt x="351" y="231"/>
                    </a:lnTo>
                    <a:lnTo>
                      <a:pt x="353" y="234"/>
                    </a:lnTo>
                    <a:lnTo>
                      <a:pt x="356" y="238"/>
                    </a:lnTo>
                    <a:lnTo>
                      <a:pt x="357" y="242"/>
                    </a:lnTo>
                    <a:lnTo>
                      <a:pt x="357" y="246"/>
                    </a:lnTo>
                    <a:lnTo>
                      <a:pt x="357" y="417"/>
                    </a:lnTo>
                    <a:lnTo>
                      <a:pt x="357" y="417"/>
                    </a:lnTo>
                    <a:lnTo>
                      <a:pt x="357" y="421"/>
                    </a:lnTo>
                    <a:lnTo>
                      <a:pt x="359" y="425"/>
                    </a:lnTo>
                    <a:lnTo>
                      <a:pt x="361" y="429"/>
                    </a:lnTo>
                    <a:lnTo>
                      <a:pt x="364" y="432"/>
                    </a:lnTo>
                    <a:lnTo>
                      <a:pt x="364" y="432"/>
                    </a:lnTo>
                    <a:lnTo>
                      <a:pt x="368" y="434"/>
                    </a:lnTo>
                    <a:lnTo>
                      <a:pt x="371" y="437"/>
                    </a:lnTo>
                    <a:lnTo>
                      <a:pt x="375" y="438"/>
                    </a:lnTo>
                    <a:lnTo>
                      <a:pt x="381" y="438"/>
                    </a:lnTo>
                    <a:lnTo>
                      <a:pt x="381" y="438"/>
                    </a:lnTo>
                    <a:lnTo>
                      <a:pt x="389" y="437"/>
                    </a:lnTo>
                    <a:lnTo>
                      <a:pt x="391" y="436"/>
                    </a:lnTo>
                    <a:lnTo>
                      <a:pt x="394" y="434"/>
                    </a:lnTo>
                    <a:lnTo>
                      <a:pt x="394" y="434"/>
                    </a:lnTo>
                    <a:lnTo>
                      <a:pt x="398" y="429"/>
                    </a:lnTo>
                    <a:lnTo>
                      <a:pt x="401" y="422"/>
                    </a:lnTo>
                    <a:lnTo>
                      <a:pt x="401" y="422"/>
                    </a:lnTo>
                    <a:lnTo>
                      <a:pt x="402" y="414"/>
                    </a:lnTo>
                    <a:lnTo>
                      <a:pt x="402" y="406"/>
                    </a:lnTo>
                    <a:lnTo>
                      <a:pt x="402" y="406"/>
                    </a:lnTo>
                    <a:lnTo>
                      <a:pt x="402" y="392"/>
                    </a:lnTo>
                    <a:lnTo>
                      <a:pt x="527" y="422"/>
                    </a:lnTo>
                    <a:lnTo>
                      <a:pt x="527" y="422"/>
                    </a:lnTo>
                    <a:lnTo>
                      <a:pt x="531" y="425"/>
                    </a:lnTo>
                    <a:lnTo>
                      <a:pt x="533" y="427"/>
                    </a:lnTo>
                    <a:lnTo>
                      <a:pt x="533" y="427"/>
                    </a:lnTo>
                    <a:lnTo>
                      <a:pt x="536" y="432"/>
                    </a:lnTo>
                    <a:lnTo>
                      <a:pt x="536" y="436"/>
                    </a:lnTo>
                    <a:lnTo>
                      <a:pt x="536" y="515"/>
                    </a:lnTo>
                    <a:close/>
                    <a:moveTo>
                      <a:pt x="397" y="220"/>
                    </a:moveTo>
                    <a:lnTo>
                      <a:pt x="397" y="220"/>
                    </a:lnTo>
                    <a:lnTo>
                      <a:pt x="391" y="209"/>
                    </a:lnTo>
                    <a:lnTo>
                      <a:pt x="383" y="198"/>
                    </a:lnTo>
                    <a:lnTo>
                      <a:pt x="383" y="198"/>
                    </a:lnTo>
                    <a:lnTo>
                      <a:pt x="372" y="190"/>
                    </a:lnTo>
                    <a:lnTo>
                      <a:pt x="361" y="184"/>
                    </a:lnTo>
                    <a:lnTo>
                      <a:pt x="361" y="184"/>
                    </a:lnTo>
                    <a:lnTo>
                      <a:pt x="349" y="180"/>
                    </a:lnTo>
                    <a:lnTo>
                      <a:pt x="335" y="179"/>
                    </a:lnTo>
                    <a:lnTo>
                      <a:pt x="335" y="179"/>
                    </a:lnTo>
                    <a:lnTo>
                      <a:pt x="322" y="180"/>
                    </a:lnTo>
                    <a:lnTo>
                      <a:pt x="310" y="184"/>
                    </a:lnTo>
                    <a:lnTo>
                      <a:pt x="310" y="184"/>
                    </a:lnTo>
                    <a:lnTo>
                      <a:pt x="297" y="191"/>
                    </a:lnTo>
                    <a:lnTo>
                      <a:pt x="288" y="199"/>
                    </a:lnTo>
                    <a:lnTo>
                      <a:pt x="288" y="199"/>
                    </a:lnTo>
                    <a:lnTo>
                      <a:pt x="280" y="209"/>
                    </a:lnTo>
                    <a:lnTo>
                      <a:pt x="273" y="220"/>
                    </a:lnTo>
                    <a:lnTo>
                      <a:pt x="273" y="220"/>
                    </a:lnTo>
                    <a:lnTo>
                      <a:pt x="270" y="232"/>
                    </a:lnTo>
                    <a:lnTo>
                      <a:pt x="269" y="246"/>
                    </a:lnTo>
                    <a:lnTo>
                      <a:pt x="269" y="336"/>
                    </a:lnTo>
                    <a:lnTo>
                      <a:pt x="269" y="336"/>
                    </a:lnTo>
                    <a:lnTo>
                      <a:pt x="258" y="326"/>
                    </a:lnTo>
                    <a:lnTo>
                      <a:pt x="250" y="318"/>
                    </a:lnTo>
                    <a:lnTo>
                      <a:pt x="241" y="307"/>
                    </a:lnTo>
                    <a:lnTo>
                      <a:pt x="234" y="296"/>
                    </a:lnTo>
                    <a:lnTo>
                      <a:pt x="234" y="296"/>
                    </a:lnTo>
                    <a:lnTo>
                      <a:pt x="230" y="284"/>
                    </a:lnTo>
                    <a:lnTo>
                      <a:pt x="226" y="272"/>
                    </a:lnTo>
                    <a:lnTo>
                      <a:pt x="224" y="259"/>
                    </a:lnTo>
                    <a:lnTo>
                      <a:pt x="224" y="246"/>
                    </a:lnTo>
                    <a:lnTo>
                      <a:pt x="224" y="246"/>
                    </a:lnTo>
                    <a:lnTo>
                      <a:pt x="224" y="235"/>
                    </a:lnTo>
                    <a:lnTo>
                      <a:pt x="225" y="224"/>
                    </a:lnTo>
                    <a:lnTo>
                      <a:pt x="228" y="213"/>
                    </a:lnTo>
                    <a:lnTo>
                      <a:pt x="232" y="202"/>
                    </a:lnTo>
                    <a:lnTo>
                      <a:pt x="232" y="202"/>
                    </a:lnTo>
                    <a:lnTo>
                      <a:pt x="237" y="193"/>
                    </a:lnTo>
                    <a:lnTo>
                      <a:pt x="243" y="183"/>
                    </a:lnTo>
                    <a:lnTo>
                      <a:pt x="248" y="175"/>
                    </a:lnTo>
                    <a:lnTo>
                      <a:pt x="256" y="167"/>
                    </a:lnTo>
                    <a:lnTo>
                      <a:pt x="256" y="167"/>
                    </a:lnTo>
                    <a:lnTo>
                      <a:pt x="263" y="160"/>
                    </a:lnTo>
                    <a:lnTo>
                      <a:pt x="273" y="153"/>
                    </a:lnTo>
                    <a:lnTo>
                      <a:pt x="282" y="147"/>
                    </a:lnTo>
                    <a:lnTo>
                      <a:pt x="292" y="143"/>
                    </a:lnTo>
                    <a:lnTo>
                      <a:pt x="292" y="143"/>
                    </a:lnTo>
                    <a:lnTo>
                      <a:pt x="301" y="139"/>
                    </a:lnTo>
                    <a:lnTo>
                      <a:pt x="312" y="137"/>
                    </a:lnTo>
                    <a:lnTo>
                      <a:pt x="323" y="135"/>
                    </a:lnTo>
                    <a:lnTo>
                      <a:pt x="335" y="134"/>
                    </a:lnTo>
                    <a:lnTo>
                      <a:pt x="335" y="134"/>
                    </a:lnTo>
                    <a:lnTo>
                      <a:pt x="346" y="135"/>
                    </a:lnTo>
                    <a:lnTo>
                      <a:pt x="357" y="137"/>
                    </a:lnTo>
                    <a:lnTo>
                      <a:pt x="368" y="139"/>
                    </a:lnTo>
                    <a:lnTo>
                      <a:pt x="379" y="143"/>
                    </a:lnTo>
                    <a:lnTo>
                      <a:pt x="379" y="143"/>
                    </a:lnTo>
                    <a:lnTo>
                      <a:pt x="389" y="147"/>
                    </a:lnTo>
                    <a:lnTo>
                      <a:pt x="397" y="153"/>
                    </a:lnTo>
                    <a:lnTo>
                      <a:pt x="406" y="160"/>
                    </a:lnTo>
                    <a:lnTo>
                      <a:pt x="415" y="167"/>
                    </a:lnTo>
                    <a:lnTo>
                      <a:pt x="415" y="167"/>
                    </a:lnTo>
                    <a:lnTo>
                      <a:pt x="421" y="175"/>
                    </a:lnTo>
                    <a:lnTo>
                      <a:pt x="428" y="183"/>
                    </a:lnTo>
                    <a:lnTo>
                      <a:pt x="434" y="193"/>
                    </a:lnTo>
                    <a:lnTo>
                      <a:pt x="438" y="202"/>
                    </a:lnTo>
                    <a:lnTo>
                      <a:pt x="438" y="202"/>
                    </a:lnTo>
                    <a:lnTo>
                      <a:pt x="442" y="213"/>
                    </a:lnTo>
                    <a:lnTo>
                      <a:pt x="445" y="224"/>
                    </a:lnTo>
                    <a:lnTo>
                      <a:pt x="446" y="235"/>
                    </a:lnTo>
                    <a:lnTo>
                      <a:pt x="447" y="246"/>
                    </a:lnTo>
                    <a:lnTo>
                      <a:pt x="447" y="246"/>
                    </a:lnTo>
                    <a:lnTo>
                      <a:pt x="446" y="259"/>
                    </a:lnTo>
                    <a:lnTo>
                      <a:pt x="445" y="272"/>
                    </a:lnTo>
                    <a:lnTo>
                      <a:pt x="441" y="284"/>
                    </a:lnTo>
                    <a:lnTo>
                      <a:pt x="435" y="296"/>
                    </a:lnTo>
                    <a:lnTo>
                      <a:pt x="435" y="296"/>
                    </a:lnTo>
                    <a:lnTo>
                      <a:pt x="428" y="307"/>
                    </a:lnTo>
                    <a:lnTo>
                      <a:pt x="421" y="318"/>
                    </a:lnTo>
                    <a:lnTo>
                      <a:pt x="412" y="326"/>
                    </a:lnTo>
                    <a:lnTo>
                      <a:pt x="402" y="336"/>
                    </a:lnTo>
                    <a:lnTo>
                      <a:pt x="402" y="246"/>
                    </a:lnTo>
                    <a:lnTo>
                      <a:pt x="402" y="246"/>
                    </a:lnTo>
                    <a:lnTo>
                      <a:pt x="401" y="232"/>
                    </a:lnTo>
                    <a:lnTo>
                      <a:pt x="397" y="220"/>
                    </a:lnTo>
                    <a:lnTo>
                      <a:pt x="397" y="220"/>
                    </a:lnTo>
                    <a:close/>
                    <a:moveTo>
                      <a:pt x="671" y="448"/>
                    </a:moveTo>
                    <a:lnTo>
                      <a:pt x="581" y="448"/>
                    </a:lnTo>
                    <a:lnTo>
                      <a:pt x="581" y="436"/>
                    </a:lnTo>
                    <a:lnTo>
                      <a:pt x="581" y="436"/>
                    </a:lnTo>
                    <a:lnTo>
                      <a:pt x="581" y="426"/>
                    </a:lnTo>
                    <a:lnTo>
                      <a:pt x="578" y="417"/>
                    </a:lnTo>
                    <a:lnTo>
                      <a:pt x="578" y="417"/>
                    </a:lnTo>
                    <a:lnTo>
                      <a:pt x="574" y="407"/>
                    </a:lnTo>
                    <a:lnTo>
                      <a:pt x="569" y="400"/>
                    </a:lnTo>
                    <a:lnTo>
                      <a:pt x="569" y="400"/>
                    </a:lnTo>
                    <a:lnTo>
                      <a:pt x="562" y="392"/>
                    </a:lnTo>
                    <a:lnTo>
                      <a:pt x="555" y="386"/>
                    </a:lnTo>
                    <a:lnTo>
                      <a:pt x="555" y="386"/>
                    </a:lnTo>
                    <a:lnTo>
                      <a:pt x="547" y="382"/>
                    </a:lnTo>
                    <a:lnTo>
                      <a:pt x="537" y="378"/>
                    </a:lnTo>
                    <a:lnTo>
                      <a:pt x="537" y="378"/>
                    </a:lnTo>
                    <a:lnTo>
                      <a:pt x="491" y="367"/>
                    </a:lnTo>
                    <a:lnTo>
                      <a:pt x="491" y="367"/>
                    </a:lnTo>
                    <a:lnTo>
                      <a:pt x="446" y="356"/>
                    </a:lnTo>
                    <a:lnTo>
                      <a:pt x="446" y="356"/>
                    </a:lnTo>
                    <a:lnTo>
                      <a:pt x="457" y="344"/>
                    </a:lnTo>
                    <a:lnTo>
                      <a:pt x="465" y="332"/>
                    </a:lnTo>
                    <a:lnTo>
                      <a:pt x="473" y="320"/>
                    </a:lnTo>
                    <a:lnTo>
                      <a:pt x="480" y="306"/>
                    </a:lnTo>
                    <a:lnTo>
                      <a:pt x="480" y="306"/>
                    </a:lnTo>
                    <a:lnTo>
                      <a:pt x="486" y="291"/>
                    </a:lnTo>
                    <a:lnTo>
                      <a:pt x="488" y="277"/>
                    </a:lnTo>
                    <a:lnTo>
                      <a:pt x="491" y="261"/>
                    </a:lnTo>
                    <a:lnTo>
                      <a:pt x="492" y="246"/>
                    </a:lnTo>
                    <a:lnTo>
                      <a:pt x="492" y="246"/>
                    </a:lnTo>
                    <a:lnTo>
                      <a:pt x="491" y="229"/>
                    </a:lnTo>
                    <a:lnTo>
                      <a:pt x="488" y="214"/>
                    </a:lnTo>
                    <a:lnTo>
                      <a:pt x="484" y="199"/>
                    </a:lnTo>
                    <a:lnTo>
                      <a:pt x="479" y="184"/>
                    </a:lnTo>
                    <a:lnTo>
                      <a:pt x="479" y="184"/>
                    </a:lnTo>
                    <a:lnTo>
                      <a:pt x="472" y="171"/>
                    </a:lnTo>
                    <a:lnTo>
                      <a:pt x="465" y="158"/>
                    </a:lnTo>
                    <a:lnTo>
                      <a:pt x="456" y="146"/>
                    </a:lnTo>
                    <a:lnTo>
                      <a:pt x="446" y="135"/>
                    </a:lnTo>
                    <a:lnTo>
                      <a:pt x="446" y="135"/>
                    </a:lnTo>
                    <a:lnTo>
                      <a:pt x="435" y="126"/>
                    </a:lnTo>
                    <a:lnTo>
                      <a:pt x="423" y="116"/>
                    </a:lnTo>
                    <a:lnTo>
                      <a:pt x="411" y="108"/>
                    </a:lnTo>
                    <a:lnTo>
                      <a:pt x="396" y="101"/>
                    </a:lnTo>
                    <a:lnTo>
                      <a:pt x="396" y="101"/>
                    </a:lnTo>
                    <a:lnTo>
                      <a:pt x="382" y="97"/>
                    </a:lnTo>
                    <a:lnTo>
                      <a:pt x="367" y="93"/>
                    </a:lnTo>
                    <a:lnTo>
                      <a:pt x="351" y="90"/>
                    </a:lnTo>
                    <a:lnTo>
                      <a:pt x="335" y="89"/>
                    </a:lnTo>
                    <a:lnTo>
                      <a:pt x="335" y="89"/>
                    </a:lnTo>
                    <a:lnTo>
                      <a:pt x="319" y="90"/>
                    </a:lnTo>
                    <a:lnTo>
                      <a:pt x="304" y="93"/>
                    </a:lnTo>
                    <a:lnTo>
                      <a:pt x="289" y="97"/>
                    </a:lnTo>
                    <a:lnTo>
                      <a:pt x="274" y="101"/>
                    </a:lnTo>
                    <a:lnTo>
                      <a:pt x="274" y="101"/>
                    </a:lnTo>
                    <a:lnTo>
                      <a:pt x="260" y="108"/>
                    </a:lnTo>
                    <a:lnTo>
                      <a:pt x="247" y="116"/>
                    </a:lnTo>
                    <a:lnTo>
                      <a:pt x="236" y="126"/>
                    </a:lnTo>
                    <a:lnTo>
                      <a:pt x="225" y="135"/>
                    </a:lnTo>
                    <a:lnTo>
                      <a:pt x="225" y="135"/>
                    </a:lnTo>
                    <a:lnTo>
                      <a:pt x="214" y="146"/>
                    </a:lnTo>
                    <a:lnTo>
                      <a:pt x="206" y="158"/>
                    </a:lnTo>
                    <a:lnTo>
                      <a:pt x="198" y="171"/>
                    </a:lnTo>
                    <a:lnTo>
                      <a:pt x="191" y="184"/>
                    </a:lnTo>
                    <a:lnTo>
                      <a:pt x="191" y="184"/>
                    </a:lnTo>
                    <a:lnTo>
                      <a:pt x="185" y="199"/>
                    </a:lnTo>
                    <a:lnTo>
                      <a:pt x="181" y="214"/>
                    </a:lnTo>
                    <a:lnTo>
                      <a:pt x="179" y="229"/>
                    </a:lnTo>
                    <a:lnTo>
                      <a:pt x="179" y="246"/>
                    </a:lnTo>
                    <a:lnTo>
                      <a:pt x="179" y="246"/>
                    </a:lnTo>
                    <a:lnTo>
                      <a:pt x="180" y="269"/>
                    </a:lnTo>
                    <a:lnTo>
                      <a:pt x="185" y="290"/>
                    </a:lnTo>
                    <a:lnTo>
                      <a:pt x="185" y="290"/>
                    </a:lnTo>
                    <a:lnTo>
                      <a:pt x="192" y="310"/>
                    </a:lnTo>
                    <a:lnTo>
                      <a:pt x="203" y="329"/>
                    </a:lnTo>
                    <a:lnTo>
                      <a:pt x="203" y="329"/>
                    </a:lnTo>
                    <a:lnTo>
                      <a:pt x="215" y="347"/>
                    </a:lnTo>
                    <a:lnTo>
                      <a:pt x="230" y="363"/>
                    </a:lnTo>
                    <a:lnTo>
                      <a:pt x="230" y="363"/>
                    </a:lnTo>
                    <a:lnTo>
                      <a:pt x="240" y="370"/>
                    </a:lnTo>
                    <a:lnTo>
                      <a:pt x="248" y="376"/>
                    </a:lnTo>
                    <a:lnTo>
                      <a:pt x="258" y="382"/>
                    </a:lnTo>
                    <a:lnTo>
                      <a:pt x="269" y="386"/>
                    </a:lnTo>
                    <a:lnTo>
                      <a:pt x="269" y="395"/>
                    </a:lnTo>
                    <a:lnTo>
                      <a:pt x="269" y="395"/>
                    </a:lnTo>
                    <a:lnTo>
                      <a:pt x="255" y="396"/>
                    </a:lnTo>
                    <a:lnTo>
                      <a:pt x="243" y="399"/>
                    </a:lnTo>
                    <a:lnTo>
                      <a:pt x="232" y="403"/>
                    </a:lnTo>
                    <a:lnTo>
                      <a:pt x="221" y="410"/>
                    </a:lnTo>
                    <a:lnTo>
                      <a:pt x="221" y="410"/>
                    </a:lnTo>
                    <a:lnTo>
                      <a:pt x="210" y="418"/>
                    </a:lnTo>
                    <a:lnTo>
                      <a:pt x="202" y="426"/>
                    </a:lnTo>
                    <a:lnTo>
                      <a:pt x="194" y="437"/>
                    </a:lnTo>
                    <a:lnTo>
                      <a:pt x="188" y="448"/>
                    </a:lnTo>
                    <a:lnTo>
                      <a:pt x="45" y="448"/>
                    </a:lnTo>
                    <a:lnTo>
                      <a:pt x="45" y="45"/>
                    </a:lnTo>
                    <a:lnTo>
                      <a:pt x="671" y="45"/>
                    </a:lnTo>
                    <a:lnTo>
                      <a:pt x="671" y="448"/>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896214">
                  <a:defRPr/>
                </a:pPr>
                <a:endParaRPr lang="en-US" kern="0">
                  <a:latin typeface="Segoe UI"/>
                </a:endParaRPr>
              </a:p>
            </p:txBody>
          </p:sp>
          <p:sp>
            <p:nvSpPr>
              <p:cNvPr id="20" name="Text Placeholder 2">
                <a:extLst>
                  <a:ext uri="{FF2B5EF4-FFF2-40B4-BE49-F238E27FC236}">
                    <a16:creationId xmlns:a16="http://schemas.microsoft.com/office/drawing/2014/main" id="{AE8916DE-88B9-4869-A125-B84257D845D8}"/>
                  </a:ext>
                </a:extLst>
              </p:cNvPr>
              <p:cNvSpPr txBox="1">
                <a:spLocks/>
              </p:cNvSpPr>
              <p:nvPr/>
            </p:nvSpPr>
            <p:spPr>
              <a:xfrm>
                <a:off x="322734" y="2534733"/>
                <a:ext cx="2460888" cy="575821"/>
              </a:xfrm>
              <a:prstGeom prst="rect">
                <a:avLst/>
              </a:prstGeom>
            </p:spPr>
            <p:txBody>
              <a:bodyPr wrap="square" lIns="0" tIns="182854" rIns="0" bIns="137141" anchor="ct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bg1"/>
                        </a:gs>
                        <a:gs pos="100000">
                          <a:schemeClr val="bg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bg1"/>
                        </a:gs>
                        <a:gs pos="100000">
                          <a:schemeClr val="bg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1"/>
                        </a:gs>
                        <a:gs pos="100000">
                          <a:schemeClr val="bg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214">
                  <a:spcBef>
                    <a:spcPts val="0"/>
                  </a:spcBef>
                  <a:spcAft>
                    <a:spcPts val="600"/>
                  </a:spcAft>
                  <a:buNone/>
                  <a:defRPr/>
                </a:pPr>
                <a:r>
                  <a:rPr lang="en-US" sz="1300" b="1" kern="0">
                    <a:solidFill>
                      <a:schemeClr val="bg1"/>
                    </a:solidFill>
                    <a:latin typeface="Segoe UI"/>
                  </a:rPr>
                  <a:t>Step 1. Design topics </a:t>
                </a:r>
              </a:p>
            </p:txBody>
          </p:sp>
          <p:sp>
            <p:nvSpPr>
              <p:cNvPr id="21" name="Text Placeholder 2">
                <a:extLst>
                  <a:ext uri="{FF2B5EF4-FFF2-40B4-BE49-F238E27FC236}">
                    <a16:creationId xmlns:a16="http://schemas.microsoft.com/office/drawing/2014/main" id="{48AC50D1-7765-46DA-98EF-803C2D276BD6}"/>
                  </a:ext>
                </a:extLst>
              </p:cNvPr>
              <p:cNvSpPr txBox="1">
                <a:spLocks/>
              </p:cNvSpPr>
              <p:nvPr/>
            </p:nvSpPr>
            <p:spPr>
              <a:xfrm>
                <a:off x="3418098" y="2436314"/>
                <a:ext cx="2460889" cy="772659"/>
              </a:xfrm>
              <a:prstGeom prst="rect">
                <a:avLst/>
              </a:prstGeom>
            </p:spPr>
            <p:txBody>
              <a:bodyPr wrap="square" lIns="0" tIns="182854" rIns="0" bIns="137141" anchor="ct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bg1"/>
                        </a:gs>
                        <a:gs pos="100000">
                          <a:schemeClr val="bg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bg1"/>
                        </a:gs>
                        <a:gs pos="100000">
                          <a:schemeClr val="bg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1"/>
                        </a:gs>
                        <a:gs pos="100000">
                          <a:schemeClr val="bg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214">
                  <a:spcBef>
                    <a:spcPts val="0"/>
                  </a:spcBef>
                  <a:spcAft>
                    <a:spcPts val="588"/>
                  </a:spcAft>
                  <a:buNone/>
                  <a:defRPr/>
                </a:pPr>
                <a:r>
                  <a:rPr lang="en-US" sz="1300" b="1" kern="0">
                    <a:solidFill>
                      <a:schemeClr val="bg1"/>
                    </a:solidFill>
                    <a:latin typeface="Segoe UI"/>
                  </a:rPr>
                  <a:t>2. Add trigger phrases &amp; Entities</a:t>
                </a:r>
              </a:p>
            </p:txBody>
          </p:sp>
          <p:sp>
            <p:nvSpPr>
              <p:cNvPr id="22" name="Text Placeholder 2">
                <a:extLst>
                  <a:ext uri="{FF2B5EF4-FFF2-40B4-BE49-F238E27FC236}">
                    <a16:creationId xmlns:a16="http://schemas.microsoft.com/office/drawing/2014/main" id="{96E354D8-F49F-4FEF-ADF1-0DE84B0BF3AB}"/>
                  </a:ext>
                </a:extLst>
              </p:cNvPr>
              <p:cNvSpPr txBox="1">
                <a:spLocks/>
              </p:cNvSpPr>
              <p:nvPr/>
            </p:nvSpPr>
            <p:spPr>
              <a:xfrm>
                <a:off x="6513464" y="2411721"/>
                <a:ext cx="2328674" cy="821844"/>
              </a:xfrm>
              <a:prstGeom prst="rect">
                <a:avLst/>
              </a:prstGeom>
            </p:spPr>
            <p:txBody>
              <a:bodyPr wrap="square" lIns="0" tIns="182854" rIns="0" bIns="137141" anchor="ct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bg1"/>
                        </a:gs>
                        <a:gs pos="100000">
                          <a:schemeClr val="bg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bg1"/>
                        </a:gs>
                        <a:gs pos="100000">
                          <a:schemeClr val="bg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1"/>
                        </a:gs>
                        <a:gs pos="100000">
                          <a:schemeClr val="bg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214">
                  <a:spcBef>
                    <a:spcPts val="0"/>
                  </a:spcBef>
                  <a:spcAft>
                    <a:spcPts val="600"/>
                  </a:spcAft>
                  <a:buNone/>
                  <a:defRPr/>
                </a:pPr>
                <a:r>
                  <a:rPr lang="en-US" sz="1300" b="1" kern="0">
                    <a:solidFill>
                      <a:schemeClr val="bg1"/>
                    </a:solidFill>
                    <a:latin typeface="Segoe UI"/>
                  </a:rPr>
                  <a:t>3. Build conversation</a:t>
                </a:r>
                <a:br>
                  <a:rPr lang="en-US" sz="1300" b="1" kern="0">
                    <a:solidFill>
                      <a:schemeClr val="bg1"/>
                    </a:solidFill>
                    <a:latin typeface="Segoe UI"/>
                  </a:rPr>
                </a:br>
                <a:r>
                  <a:rPr lang="en-US" sz="1300" b="1" kern="0">
                    <a:solidFill>
                      <a:schemeClr val="bg1"/>
                    </a:solidFill>
                    <a:latin typeface="Segoe UI"/>
                  </a:rPr>
                  <a:t>    path</a:t>
                </a:r>
              </a:p>
            </p:txBody>
          </p:sp>
          <p:sp>
            <p:nvSpPr>
              <p:cNvPr id="24" name="Rectangle 23">
                <a:extLst>
                  <a:ext uri="{FF2B5EF4-FFF2-40B4-BE49-F238E27FC236}">
                    <a16:creationId xmlns:a16="http://schemas.microsoft.com/office/drawing/2014/main" id="{16D2253C-F4FB-460A-9616-B59DE751F8A5}"/>
                  </a:ext>
                </a:extLst>
              </p:cNvPr>
              <p:cNvSpPr/>
              <p:nvPr/>
            </p:nvSpPr>
            <p:spPr>
              <a:xfrm>
                <a:off x="3284105" y="3365762"/>
                <a:ext cx="2497827" cy="740329"/>
              </a:xfrm>
              <a:prstGeom prst="rect">
                <a:avLst/>
              </a:prstGeom>
            </p:spPr>
            <p:txBody>
              <a:bodyPr wrap="square">
                <a:normAutofit/>
              </a:bodyPr>
              <a:lstStyle/>
              <a:p>
                <a:pPr>
                  <a:lnSpc>
                    <a:spcPct val="90000"/>
                  </a:lnSpc>
                  <a:spcBef>
                    <a:spcPts val="1176"/>
                  </a:spcBef>
                </a:pPr>
                <a:r>
                  <a:rPr lang="en-US" sz="1300">
                    <a:solidFill>
                      <a:schemeClr val="bg1"/>
                    </a:solidFill>
                    <a:cs typeface="Segoe UI Light" panose="020B0502040204020203" pitchFamily="34" charset="0"/>
                  </a:rPr>
                  <a:t>Understand </a:t>
                </a:r>
                <a:r>
                  <a:rPr lang="en-US" sz="1300" b="1">
                    <a:solidFill>
                      <a:schemeClr val="bg1"/>
                    </a:solidFill>
                    <a:cs typeface="Segoe UI Light" panose="020B0502040204020203" pitchFamily="34" charset="0"/>
                  </a:rPr>
                  <a:t>how</a:t>
                </a:r>
                <a:r>
                  <a:rPr lang="en-US" sz="1300">
                    <a:solidFill>
                      <a:schemeClr val="bg1"/>
                    </a:solidFill>
                    <a:cs typeface="Segoe UI Light" panose="020B0502040204020203" pitchFamily="34" charset="0"/>
                  </a:rPr>
                  <a:t> users express the topics to connect them with right content</a:t>
                </a:r>
                <a:endParaRPr lang="en-US" sz="1300" b="1">
                  <a:solidFill>
                    <a:schemeClr val="bg1"/>
                  </a:solidFill>
                  <a:cs typeface="Segoe UI Light" panose="020B0502040204020203" pitchFamily="34" charset="0"/>
                </a:endParaRPr>
              </a:p>
            </p:txBody>
          </p:sp>
          <p:sp>
            <p:nvSpPr>
              <p:cNvPr id="25" name="Rectangle 24">
                <a:extLst>
                  <a:ext uri="{FF2B5EF4-FFF2-40B4-BE49-F238E27FC236}">
                    <a16:creationId xmlns:a16="http://schemas.microsoft.com/office/drawing/2014/main" id="{C80F14F9-C889-4D1A-9DEE-2E2BB532EC3F}"/>
                  </a:ext>
                </a:extLst>
              </p:cNvPr>
              <p:cNvSpPr/>
              <p:nvPr/>
            </p:nvSpPr>
            <p:spPr>
              <a:xfrm>
                <a:off x="260163" y="3365762"/>
                <a:ext cx="2214201" cy="2445132"/>
              </a:xfrm>
              <a:prstGeom prst="rect">
                <a:avLst/>
              </a:prstGeom>
            </p:spPr>
            <p:txBody>
              <a:bodyPr wrap="square">
                <a:normAutofit/>
              </a:bodyPr>
              <a:lstStyle/>
              <a:p>
                <a:pPr>
                  <a:lnSpc>
                    <a:spcPct val="90000"/>
                  </a:lnSpc>
                  <a:spcBef>
                    <a:spcPts val="1176"/>
                  </a:spcBef>
                </a:pPr>
                <a:r>
                  <a:rPr lang="en-US" sz="1600">
                    <a:solidFill>
                      <a:schemeClr val="bg1"/>
                    </a:solidFill>
                    <a:cs typeface="Segoe UI Light" panose="020B0502040204020203" pitchFamily="34" charset="0"/>
                  </a:rPr>
                  <a:t>Understand what users ask and decide the topics to automate for Virtual Agent to handle</a:t>
                </a:r>
              </a:p>
              <a:p>
                <a:pPr>
                  <a:lnSpc>
                    <a:spcPct val="90000"/>
                  </a:lnSpc>
                  <a:spcBef>
                    <a:spcPts val="1176"/>
                  </a:spcBef>
                </a:pPr>
                <a:r>
                  <a:rPr lang="en-US" sz="1600">
                    <a:solidFill>
                      <a:schemeClr val="bg1"/>
                    </a:solidFill>
                    <a:cs typeface="Segoe UI Light" panose="020B0502040204020203" pitchFamily="34" charset="0"/>
                  </a:rPr>
                  <a:t>Get topic suggestions using Suggested topics</a:t>
                </a:r>
              </a:p>
              <a:p>
                <a:pPr>
                  <a:lnSpc>
                    <a:spcPct val="90000"/>
                  </a:lnSpc>
                  <a:spcBef>
                    <a:spcPts val="1176"/>
                  </a:spcBef>
                </a:pPr>
                <a:endParaRPr lang="en-US" sz="1600"/>
              </a:p>
              <a:p>
                <a:pPr marL="285750" indent="-285750">
                  <a:lnSpc>
                    <a:spcPct val="90000"/>
                  </a:lnSpc>
                  <a:spcBef>
                    <a:spcPts val="1176"/>
                  </a:spcBef>
                  <a:buFont typeface="Arial" panose="020B0604020202020204" pitchFamily="34" charset="0"/>
                  <a:buChar char="•"/>
                </a:pPr>
                <a:endParaRPr lang="en-US" sz="1600"/>
              </a:p>
              <a:p>
                <a:pPr>
                  <a:lnSpc>
                    <a:spcPct val="90000"/>
                  </a:lnSpc>
                  <a:spcBef>
                    <a:spcPts val="1176"/>
                  </a:spcBef>
                </a:pPr>
                <a:endParaRPr lang="en-US" sz="1600"/>
              </a:p>
            </p:txBody>
          </p:sp>
          <p:sp>
            <p:nvSpPr>
              <p:cNvPr id="27" name="Rectangle 26">
                <a:extLst>
                  <a:ext uri="{FF2B5EF4-FFF2-40B4-BE49-F238E27FC236}">
                    <a16:creationId xmlns:a16="http://schemas.microsoft.com/office/drawing/2014/main" id="{EF90C7C2-F414-4A83-A99A-D0589BB0DA63}"/>
                  </a:ext>
                </a:extLst>
              </p:cNvPr>
              <p:cNvSpPr/>
              <p:nvPr/>
            </p:nvSpPr>
            <p:spPr>
              <a:xfrm>
                <a:off x="6385970" y="3077128"/>
                <a:ext cx="2530041" cy="2043541"/>
              </a:xfrm>
              <a:prstGeom prst="rect">
                <a:avLst/>
              </a:prstGeom>
            </p:spPr>
            <p:txBody>
              <a:bodyPr wrap="square">
                <a:normAutofit/>
              </a:bodyPr>
              <a:lstStyle/>
              <a:p>
                <a:r>
                  <a:rPr lang="en-US" sz="1300">
                    <a:solidFill>
                      <a:schemeClr val="bg1"/>
                    </a:solidFill>
                    <a:cs typeface="Segoe UI Light" panose="020B0502040204020203" pitchFamily="34" charset="0"/>
                  </a:rPr>
                  <a:t>Scope the use case and construct the conversation path to guide customers to the right solution, fast </a:t>
                </a:r>
              </a:p>
              <a:p>
                <a:pPr marL="57150" lvl="1" indent="-57150" algn="l" defTabSz="400050">
                  <a:lnSpc>
                    <a:spcPct val="90000"/>
                  </a:lnSpc>
                  <a:spcBef>
                    <a:spcPct val="0"/>
                  </a:spcBef>
                  <a:spcAft>
                    <a:spcPct val="15000"/>
                  </a:spcAft>
                  <a:buFont typeface="Arial" panose="020B0604020202020204" pitchFamily="34" charset="0"/>
                  <a:buChar char="•"/>
                </a:pPr>
                <a:r>
                  <a:rPr lang="en-US" sz="1300" kern="1200">
                    <a:solidFill>
                      <a:schemeClr val="bg1"/>
                    </a:solidFill>
                  </a:rPr>
                  <a:t>Topic creation</a:t>
                </a:r>
              </a:p>
              <a:p>
                <a:pPr marL="57150" lvl="1" indent="-57150" algn="l" defTabSz="400050">
                  <a:lnSpc>
                    <a:spcPct val="90000"/>
                  </a:lnSpc>
                  <a:spcBef>
                    <a:spcPct val="0"/>
                  </a:spcBef>
                  <a:spcAft>
                    <a:spcPct val="15000"/>
                  </a:spcAft>
                  <a:buFont typeface="Arial" panose="020B0604020202020204" pitchFamily="34" charset="0"/>
                  <a:buChar char="•"/>
                </a:pPr>
                <a:r>
                  <a:rPr lang="en-US" sz="1300" kern="1200">
                    <a:solidFill>
                      <a:schemeClr val="bg1"/>
                    </a:solidFill>
                  </a:rPr>
                  <a:t> Co-authoring of topics</a:t>
                </a:r>
              </a:p>
              <a:p>
                <a:pPr marL="57150" lvl="1" indent="-57150" algn="l" defTabSz="400050">
                  <a:lnSpc>
                    <a:spcPct val="90000"/>
                  </a:lnSpc>
                  <a:spcBef>
                    <a:spcPct val="0"/>
                  </a:spcBef>
                  <a:spcAft>
                    <a:spcPct val="15000"/>
                  </a:spcAft>
                  <a:buFont typeface="Arial" panose="020B0604020202020204" pitchFamily="34" charset="0"/>
                  <a:buChar char="•"/>
                </a:pPr>
                <a:r>
                  <a:rPr lang="en-US" sz="1300" kern="1200">
                    <a:solidFill>
                      <a:schemeClr val="bg1"/>
                    </a:solidFill>
                  </a:rPr>
                  <a:t>Entity Management</a:t>
                </a:r>
              </a:p>
              <a:p>
                <a:pPr marL="57150" lvl="1" indent="-57150" algn="l" defTabSz="400050">
                  <a:lnSpc>
                    <a:spcPct val="90000"/>
                  </a:lnSpc>
                  <a:spcBef>
                    <a:spcPct val="0"/>
                  </a:spcBef>
                  <a:spcAft>
                    <a:spcPct val="15000"/>
                  </a:spcAft>
                  <a:buFont typeface="Arial" panose="020B0604020202020204" pitchFamily="34" charset="0"/>
                  <a:buChar char="•"/>
                </a:pPr>
                <a:r>
                  <a:rPr lang="en-US" sz="1300">
                    <a:solidFill>
                      <a:schemeClr val="bg1"/>
                    </a:solidFill>
                  </a:rPr>
                  <a:t>Action</a:t>
                </a:r>
                <a:r>
                  <a:rPr lang="en-US" sz="1300" kern="1200">
                    <a:solidFill>
                      <a:schemeClr val="bg1"/>
                    </a:solidFill>
                  </a:rPr>
                  <a:t> Management</a:t>
                </a:r>
                <a:endParaRPr lang="en-US" sz="1300">
                  <a:solidFill>
                    <a:schemeClr val="bg1"/>
                  </a:solidFill>
                  <a:cs typeface="Segoe UI Light" panose="020B0502040204020203" pitchFamily="34" charset="0"/>
                </a:endParaRPr>
              </a:p>
            </p:txBody>
          </p:sp>
        </p:grpSp>
      </p:grpSp>
    </p:spTree>
    <p:extLst>
      <p:ext uri="{BB962C8B-B14F-4D97-AF65-F5344CB8AC3E}">
        <p14:creationId xmlns:p14="http://schemas.microsoft.com/office/powerpoint/2010/main" val="10812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1">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43">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45">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397833-6CD0-406C-90D1-58EBD65475B1}"/>
              </a:ext>
            </a:extLst>
          </p:cNvPr>
          <p:cNvSpPr>
            <a:spLocks noGrp="1"/>
          </p:cNvSpPr>
          <p:nvPr>
            <p:ph type="ctrTitle"/>
          </p:nvPr>
        </p:nvSpPr>
        <p:spPr>
          <a:xfrm>
            <a:off x="616893" y="1238250"/>
            <a:ext cx="7003107" cy="4381500"/>
          </a:xfrm>
        </p:spPr>
        <p:txBody>
          <a:bodyPr anchor="ctr">
            <a:normAutofit/>
          </a:bodyPr>
          <a:lstStyle/>
          <a:p>
            <a:r>
              <a:rPr lang="en-GB" sz="4000">
                <a:latin typeface="Segoe UI" panose="020B0502040204020203" pitchFamily="34" charset="0"/>
                <a:cs typeface="Segoe UI" panose="020B0502040204020203" pitchFamily="34" charset="0"/>
              </a:rPr>
              <a:t>Power Platform </a:t>
            </a:r>
            <a:r>
              <a:rPr lang="en-GB" sz="7200">
                <a:latin typeface="Segoe UI" panose="020B0502040204020203" pitchFamily="34" charset="0"/>
                <a:cs typeface="Segoe UI" panose="020B0502040204020203" pitchFamily="34" charset="0"/>
              </a:rPr>
              <a:t>Architecture Series</a:t>
            </a:r>
          </a:p>
        </p:txBody>
      </p:sp>
      <p:sp>
        <p:nvSpPr>
          <p:cNvPr id="3" name="Subtitle 2">
            <a:extLst>
              <a:ext uri="{FF2B5EF4-FFF2-40B4-BE49-F238E27FC236}">
                <a16:creationId xmlns:a16="http://schemas.microsoft.com/office/drawing/2014/main" id="{BEAE390F-8C2B-4799-B447-4A3101E1AF39}"/>
              </a:ext>
            </a:extLst>
          </p:cNvPr>
          <p:cNvSpPr>
            <a:spLocks noGrp="1"/>
          </p:cNvSpPr>
          <p:nvPr>
            <p:ph type="subTitle" idx="1"/>
          </p:nvPr>
        </p:nvSpPr>
        <p:spPr>
          <a:xfrm>
            <a:off x="8682607" y="1238250"/>
            <a:ext cx="3109344" cy="4381500"/>
          </a:xfrm>
        </p:spPr>
        <p:txBody>
          <a:bodyPr anchor="ctr">
            <a:normAutofit/>
          </a:bodyPr>
          <a:lstStyle/>
          <a:p>
            <a:pPr marL="457200" indent="-457200">
              <a:buFont typeface="+mj-lt"/>
              <a:buAutoNum type="arabicPeriod"/>
            </a:pPr>
            <a:r>
              <a:rPr lang="en-GB" sz="2000" b="0" i="0">
                <a:solidFill>
                  <a:srgbClr val="000000"/>
                </a:solidFill>
                <a:effectLst/>
              </a:rPr>
              <a:t>Planning your first bot</a:t>
            </a:r>
            <a:endParaRPr lang="en-GB" sz="2000">
              <a:cs typeface="Segoe UI" panose="020B0502040204020203" pitchFamily="34" charset="0"/>
            </a:endParaRPr>
          </a:p>
        </p:txBody>
      </p:sp>
      <p:sp>
        <p:nvSpPr>
          <p:cNvPr id="48" name="Rectangle 47">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sign&#10;&#10;Description automatically generated">
            <a:extLst>
              <a:ext uri="{FF2B5EF4-FFF2-40B4-BE49-F238E27FC236}">
                <a16:creationId xmlns:a16="http://schemas.microsoft.com/office/drawing/2014/main" id="{1848CB24-A2A9-4252-9827-1A2A8E7D1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374" y="6114777"/>
            <a:ext cx="1656959" cy="556819"/>
          </a:xfrm>
          <a:prstGeom prst="rect">
            <a:avLst/>
          </a:prstGeom>
        </p:spPr>
      </p:pic>
      <p:sp>
        <p:nvSpPr>
          <p:cNvPr id="28" name="Subtitle 2">
            <a:extLst>
              <a:ext uri="{FF2B5EF4-FFF2-40B4-BE49-F238E27FC236}">
                <a16:creationId xmlns:a16="http://schemas.microsoft.com/office/drawing/2014/main" id="{B660E53B-90CA-44D2-9870-0F474C84F7C1}"/>
              </a:ext>
            </a:extLst>
          </p:cNvPr>
          <p:cNvSpPr txBox="1">
            <a:spLocks/>
          </p:cNvSpPr>
          <p:nvPr/>
        </p:nvSpPr>
        <p:spPr>
          <a:xfrm>
            <a:off x="616893" y="6216513"/>
            <a:ext cx="3000375" cy="45508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atin typeface="Segoe UI" panose="020B0502040204020203" pitchFamily="34" charset="0"/>
                <a:cs typeface="Segoe UI" panose="020B0502040204020203" pitchFamily="34" charset="0"/>
              </a:rPr>
              <a:t>presented by</a:t>
            </a:r>
          </a:p>
        </p:txBody>
      </p:sp>
      <p:pic>
        <p:nvPicPr>
          <p:cNvPr id="6" name="Picture 5">
            <a:extLst>
              <a:ext uri="{FF2B5EF4-FFF2-40B4-BE49-F238E27FC236}">
                <a16:creationId xmlns:a16="http://schemas.microsoft.com/office/drawing/2014/main" id="{3A9904D7-7888-4673-AEA7-8B3BCFD50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75105" y="273423"/>
            <a:ext cx="1516846" cy="758423"/>
          </a:xfrm>
          <a:prstGeom prst="rect">
            <a:avLst/>
          </a:prstGeom>
        </p:spPr>
      </p:pic>
    </p:spTree>
    <p:extLst>
      <p:ext uri="{BB962C8B-B14F-4D97-AF65-F5344CB8AC3E}">
        <p14:creationId xmlns:p14="http://schemas.microsoft.com/office/powerpoint/2010/main" val="90695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06B69F6-3AA0-40A4-95AF-539110C6B10E}"/>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a:t>Topic authoring</a:t>
            </a:r>
          </a:p>
        </p:txBody>
      </p:sp>
      <p:sp>
        <p:nvSpPr>
          <p:cNvPr id="35" name="Rectangle 3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8" name="Content Placeholder 2">
            <a:extLst>
              <a:ext uri="{FF2B5EF4-FFF2-40B4-BE49-F238E27FC236}">
                <a16:creationId xmlns:a16="http://schemas.microsoft.com/office/drawing/2014/main" id="{06F0158C-0C09-4D2A-B6D7-392DE58FAD88}"/>
              </a:ext>
            </a:extLst>
          </p:cNvPr>
          <p:cNvGraphicFramePr>
            <a:graphicFrameLocks noGrp="1"/>
          </p:cNvGraphicFramePr>
          <p:nvPr>
            <p:ph idx="1"/>
            <p:extLst>
              <p:ext uri="{D42A27DB-BD31-4B8C-83A1-F6EECF244321}">
                <p14:modId xmlns:p14="http://schemas.microsoft.com/office/powerpoint/2010/main" val="215582944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347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E85C0-13DA-46B8-B946-F7AED383BEFA}"/>
              </a:ext>
            </a:extLst>
          </p:cNvPr>
          <p:cNvSpPr>
            <a:spLocks noGrp="1"/>
          </p:cNvSpPr>
          <p:nvPr>
            <p:ph type="title"/>
          </p:nvPr>
        </p:nvSpPr>
        <p:spPr/>
        <p:txBody>
          <a:bodyPr/>
          <a:lstStyle/>
          <a:p>
            <a:r>
              <a:rPr lang="en-US"/>
              <a:t>Triggering</a:t>
            </a:r>
          </a:p>
        </p:txBody>
      </p:sp>
      <p:pic>
        <p:nvPicPr>
          <p:cNvPr id="5" name="Picture 4">
            <a:extLst>
              <a:ext uri="{FF2B5EF4-FFF2-40B4-BE49-F238E27FC236}">
                <a16:creationId xmlns:a16="http://schemas.microsoft.com/office/drawing/2014/main" id="{F9D2F5FF-4640-4D77-B7A1-A1E358BAEE04}"/>
              </a:ext>
            </a:extLst>
          </p:cNvPr>
          <p:cNvPicPr>
            <a:picLocks noChangeAspect="1"/>
          </p:cNvPicPr>
          <p:nvPr/>
        </p:nvPicPr>
        <p:blipFill>
          <a:blip r:embed="rId4"/>
          <a:stretch>
            <a:fillRect/>
          </a:stretch>
        </p:blipFill>
        <p:spPr>
          <a:xfrm>
            <a:off x="280987" y="1690688"/>
            <a:ext cx="11630025" cy="4267200"/>
          </a:xfrm>
          <a:prstGeom prst="rect">
            <a:avLst/>
          </a:prstGeom>
        </p:spPr>
      </p:pic>
      <p:sp>
        <p:nvSpPr>
          <p:cNvPr id="9" name="Rectangle 8">
            <a:extLst>
              <a:ext uri="{FF2B5EF4-FFF2-40B4-BE49-F238E27FC236}">
                <a16:creationId xmlns:a16="http://schemas.microsoft.com/office/drawing/2014/main" id="{EC357DE6-5E89-4109-B8D7-9C238E13DD74}"/>
              </a:ext>
            </a:extLst>
          </p:cNvPr>
          <p:cNvSpPr/>
          <p:nvPr/>
        </p:nvSpPr>
        <p:spPr>
          <a:xfrm>
            <a:off x="3510456" y="1458460"/>
            <a:ext cx="7798676" cy="327119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023E54F-5823-4DD7-BACE-FF652D1665AF}"/>
              </a:ext>
            </a:extLst>
          </p:cNvPr>
          <p:cNvSpPr/>
          <p:nvPr/>
        </p:nvSpPr>
        <p:spPr>
          <a:xfrm>
            <a:off x="5907593" y="1015899"/>
            <a:ext cx="376814" cy="369332"/>
          </a:xfrm>
          <a:prstGeom prst="ellipse">
            <a:avLst/>
          </a:prstGeom>
          <a:solidFill>
            <a:srgbClr val="0070C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a:latin typeface="Segoe UI" panose="020B0502040204020203" pitchFamily="34" charset="0"/>
                <a:cs typeface="Segoe UI" panose="020B0502040204020203" pitchFamily="34" charset="0"/>
              </a:rPr>
              <a:t>1</a:t>
            </a:r>
          </a:p>
        </p:txBody>
      </p:sp>
      <p:sp>
        <p:nvSpPr>
          <p:cNvPr id="11" name="Oval 10">
            <a:extLst>
              <a:ext uri="{FF2B5EF4-FFF2-40B4-BE49-F238E27FC236}">
                <a16:creationId xmlns:a16="http://schemas.microsoft.com/office/drawing/2014/main" id="{D7E6EC21-9A8B-4BBF-893F-A9E25C2053F8}"/>
              </a:ext>
            </a:extLst>
          </p:cNvPr>
          <p:cNvSpPr/>
          <p:nvPr/>
        </p:nvSpPr>
        <p:spPr>
          <a:xfrm>
            <a:off x="9564517" y="1006545"/>
            <a:ext cx="376814" cy="369332"/>
          </a:xfrm>
          <a:prstGeom prst="ellipse">
            <a:avLst/>
          </a:prstGeom>
          <a:solidFill>
            <a:srgbClr val="0070C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cs typeface="Segoe UI" panose="020B0502040204020203" pitchFamily="34" charset="0"/>
              </a:rPr>
              <a:t>2</a:t>
            </a:r>
          </a:p>
        </p:txBody>
      </p:sp>
    </p:spTree>
    <p:custDataLst>
      <p:tags r:id="rId1"/>
    </p:custDataLst>
    <p:extLst>
      <p:ext uri="{BB962C8B-B14F-4D97-AF65-F5344CB8AC3E}">
        <p14:creationId xmlns:p14="http://schemas.microsoft.com/office/powerpoint/2010/main" val="21094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Triggering</a:t>
            </a:r>
          </a:p>
        </p:txBody>
      </p:sp>
      <p:sp>
        <p:nvSpPr>
          <p:cNvPr id="5" name="TextBox 4">
            <a:extLst>
              <a:ext uri="{FF2B5EF4-FFF2-40B4-BE49-F238E27FC236}">
                <a16:creationId xmlns:a16="http://schemas.microsoft.com/office/drawing/2014/main" id="{70227C0E-BB34-4F92-B164-C408E59AC87D}"/>
              </a:ext>
            </a:extLst>
          </p:cNvPr>
          <p:cNvSpPr txBox="1"/>
          <p:nvPr/>
        </p:nvSpPr>
        <p:spPr>
          <a:xfrm>
            <a:off x="1002725" y="2198498"/>
            <a:ext cx="4505272" cy="1815882"/>
          </a:xfrm>
          <a:prstGeom prst="rect">
            <a:avLst/>
          </a:prstGeom>
          <a:noFill/>
        </p:spPr>
        <p:txBody>
          <a:bodyPr wrap="none" rtlCol="0">
            <a:spAutoFit/>
          </a:bodyPr>
          <a:lstStyle/>
          <a:p>
            <a:endParaRPr lang="en-US" sz="2800"/>
          </a:p>
          <a:p>
            <a:pPr marL="457200" indent="-457200">
              <a:buFont typeface="Arial" panose="020B0604020202020204" pitchFamily="34" charset="0"/>
              <a:buChar char="•"/>
            </a:pPr>
            <a:r>
              <a:rPr lang="en-US" sz="2800"/>
              <a:t>Match the correct Topic</a:t>
            </a:r>
          </a:p>
          <a:p>
            <a:pPr marL="457200" indent="-457200">
              <a:buFont typeface="Arial" panose="020B0604020202020204" pitchFamily="34" charset="0"/>
              <a:buChar char="•"/>
            </a:pPr>
            <a:r>
              <a:rPr lang="en-US" sz="2800"/>
              <a:t>Avoid repetitive questions</a:t>
            </a:r>
          </a:p>
          <a:p>
            <a:pPr marL="457200" indent="-457200">
              <a:buFont typeface="Arial" panose="020B0604020202020204" pitchFamily="34" charset="0"/>
              <a:buChar char="•"/>
            </a:pPr>
            <a:r>
              <a:rPr lang="en-US" sz="2800"/>
              <a:t>Faster conversation</a:t>
            </a:r>
          </a:p>
        </p:txBody>
      </p:sp>
      <p:pic>
        <p:nvPicPr>
          <p:cNvPr id="6" name="Picture 5">
            <a:extLst>
              <a:ext uri="{FF2B5EF4-FFF2-40B4-BE49-F238E27FC236}">
                <a16:creationId xmlns:a16="http://schemas.microsoft.com/office/drawing/2014/main" id="{4D3F9CD6-E99A-4D3D-884F-47ABF275E1E2}"/>
              </a:ext>
            </a:extLst>
          </p:cNvPr>
          <p:cNvPicPr>
            <a:picLocks noChangeAspect="1"/>
          </p:cNvPicPr>
          <p:nvPr/>
        </p:nvPicPr>
        <p:blipFill>
          <a:blip r:embed="rId2"/>
          <a:stretch>
            <a:fillRect/>
          </a:stretch>
        </p:blipFill>
        <p:spPr>
          <a:xfrm>
            <a:off x="2083148" y="5296585"/>
            <a:ext cx="8388527" cy="765941"/>
          </a:xfrm>
          <a:prstGeom prst="rect">
            <a:avLst/>
          </a:prstGeom>
        </p:spPr>
      </p:pic>
      <p:sp>
        <p:nvSpPr>
          <p:cNvPr id="7" name="Rectangle 6">
            <a:extLst>
              <a:ext uri="{FF2B5EF4-FFF2-40B4-BE49-F238E27FC236}">
                <a16:creationId xmlns:a16="http://schemas.microsoft.com/office/drawing/2014/main" id="{636B7E43-1D3D-43F8-BD77-1177C5AED129}"/>
              </a:ext>
            </a:extLst>
          </p:cNvPr>
          <p:cNvSpPr/>
          <p:nvPr/>
        </p:nvSpPr>
        <p:spPr>
          <a:xfrm>
            <a:off x="4506798" y="4890623"/>
            <a:ext cx="3526477" cy="12192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748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10CFA2-CA5B-4EF5-8487-E36F71942FE3}"/>
              </a:ext>
            </a:extLst>
          </p:cNvPr>
          <p:cNvPicPr>
            <a:picLocks noChangeAspect="1"/>
          </p:cNvPicPr>
          <p:nvPr/>
        </p:nvPicPr>
        <p:blipFill>
          <a:blip r:embed="rId3"/>
          <a:stretch>
            <a:fillRect/>
          </a:stretch>
        </p:blipFill>
        <p:spPr>
          <a:xfrm>
            <a:off x="8318859" y="1271412"/>
            <a:ext cx="3218138" cy="5567461"/>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8C965C71-E2EE-4EBA-B288-364462C8154B}"/>
              </a:ext>
            </a:extLst>
          </p:cNvPr>
          <p:cNvSpPr/>
          <p:nvPr/>
        </p:nvSpPr>
        <p:spPr>
          <a:xfrm>
            <a:off x="8282452" y="2186609"/>
            <a:ext cx="3254545" cy="4671391"/>
          </a:xfrm>
          <a:prstGeom prst="rect">
            <a:avLst/>
          </a:prstGeom>
          <a:solidFill>
            <a:schemeClr val="dk1">
              <a:alpha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8F5B6E-6DD3-4C8C-8676-BC6B54BB56C1}"/>
              </a:ext>
            </a:extLst>
          </p:cNvPr>
          <p:cNvSpPr txBox="1"/>
          <p:nvPr/>
        </p:nvSpPr>
        <p:spPr>
          <a:xfrm>
            <a:off x="169406" y="190480"/>
            <a:ext cx="4081462" cy="1151084"/>
          </a:xfrm>
          <a:prstGeom prst="rect">
            <a:avLst/>
          </a:prstGeom>
          <a:noFill/>
        </p:spPr>
        <p:txBody>
          <a:bodyPr wrap="square" rtlCol="0">
            <a:spAutoFit/>
          </a:bodyPr>
          <a:lstStyle/>
          <a:p>
            <a:pPr algn="ctr">
              <a:lnSpc>
                <a:spcPct val="200000"/>
              </a:lnSpc>
            </a:pPr>
            <a:r>
              <a:rPr lang="en-US" sz="4000" b="1">
                <a:latin typeface="+mj-lt"/>
              </a:rPr>
              <a:t>Triggering</a:t>
            </a:r>
          </a:p>
        </p:txBody>
      </p:sp>
      <p:grpSp>
        <p:nvGrpSpPr>
          <p:cNvPr id="8" name="Group 7">
            <a:extLst>
              <a:ext uri="{FF2B5EF4-FFF2-40B4-BE49-F238E27FC236}">
                <a16:creationId xmlns:a16="http://schemas.microsoft.com/office/drawing/2014/main" id="{DC5B5BC2-2CDE-43DA-B3A8-4B47DBFDC9C2}"/>
              </a:ext>
            </a:extLst>
          </p:cNvPr>
          <p:cNvGrpSpPr/>
          <p:nvPr/>
        </p:nvGrpSpPr>
        <p:grpSpPr>
          <a:xfrm>
            <a:off x="655003" y="2430521"/>
            <a:ext cx="7191730" cy="4427479"/>
            <a:chOff x="4841373" y="1662580"/>
            <a:chExt cx="7191730" cy="4427479"/>
          </a:xfrm>
        </p:grpSpPr>
        <p:sp>
          <p:nvSpPr>
            <p:cNvPr id="9" name="TextBox 8">
              <a:extLst>
                <a:ext uri="{FF2B5EF4-FFF2-40B4-BE49-F238E27FC236}">
                  <a16:creationId xmlns:a16="http://schemas.microsoft.com/office/drawing/2014/main" id="{3C1BA226-1165-4E0D-9EA3-D06665C9A20F}"/>
                </a:ext>
              </a:extLst>
            </p:cNvPr>
            <p:cNvSpPr txBox="1"/>
            <p:nvPr/>
          </p:nvSpPr>
          <p:spPr>
            <a:xfrm>
              <a:off x="10528034" y="2227608"/>
              <a:ext cx="1505069" cy="369332"/>
            </a:xfrm>
            <a:prstGeom prst="rect">
              <a:avLst/>
            </a:prstGeom>
            <a:noFill/>
          </p:spPr>
          <p:txBody>
            <a:bodyPr wrap="square" rtlCol="0">
              <a:spAutoFit/>
            </a:bodyPr>
            <a:lstStyle/>
            <a:p>
              <a:r>
                <a:rPr lang="en-US" b="1" u="sng"/>
                <a:t>Topic A</a:t>
              </a:r>
            </a:p>
          </p:txBody>
        </p:sp>
        <p:sp>
          <p:nvSpPr>
            <p:cNvPr id="10" name="TextBox 9">
              <a:extLst>
                <a:ext uri="{FF2B5EF4-FFF2-40B4-BE49-F238E27FC236}">
                  <a16:creationId xmlns:a16="http://schemas.microsoft.com/office/drawing/2014/main" id="{F26D42E9-EBCE-41D0-8AA1-BD7CBA6EBC2A}"/>
                </a:ext>
              </a:extLst>
            </p:cNvPr>
            <p:cNvSpPr txBox="1"/>
            <p:nvPr/>
          </p:nvSpPr>
          <p:spPr>
            <a:xfrm>
              <a:off x="10528034" y="3861159"/>
              <a:ext cx="1505069" cy="369332"/>
            </a:xfrm>
            <a:prstGeom prst="rect">
              <a:avLst/>
            </a:prstGeom>
            <a:noFill/>
          </p:spPr>
          <p:txBody>
            <a:bodyPr wrap="square" rtlCol="0">
              <a:spAutoFit/>
            </a:bodyPr>
            <a:lstStyle/>
            <a:p>
              <a:r>
                <a:rPr lang="en-US"/>
                <a:t>Topic B</a:t>
              </a:r>
            </a:p>
          </p:txBody>
        </p:sp>
        <p:grpSp>
          <p:nvGrpSpPr>
            <p:cNvPr id="11" name="Group 10">
              <a:extLst>
                <a:ext uri="{FF2B5EF4-FFF2-40B4-BE49-F238E27FC236}">
                  <a16:creationId xmlns:a16="http://schemas.microsoft.com/office/drawing/2014/main" id="{566BE516-F298-4A30-B957-B7853738F877}"/>
                </a:ext>
              </a:extLst>
            </p:cNvPr>
            <p:cNvGrpSpPr/>
            <p:nvPr/>
          </p:nvGrpSpPr>
          <p:grpSpPr>
            <a:xfrm>
              <a:off x="4841373" y="1662580"/>
              <a:ext cx="5607508" cy="4427479"/>
              <a:chOff x="4841373" y="1662580"/>
              <a:chExt cx="5607508" cy="4427479"/>
            </a:xfrm>
          </p:grpSpPr>
          <p:sp>
            <p:nvSpPr>
              <p:cNvPr id="12" name="Oval 11">
                <a:extLst>
                  <a:ext uri="{FF2B5EF4-FFF2-40B4-BE49-F238E27FC236}">
                    <a16:creationId xmlns:a16="http://schemas.microsoft.com/office/drawing/2014/main" id="{575957B6-EB43-4EED-B19D-26C201414D53}"/>
                  </a:ext>
                </a:extLst>
              </p:cNvPr>
              <p:cNvSpPr/>
              <p:nvPr/>
            </p:nvSpPr>
            <p:spPr>
              <a:xfrm>
                <a:off x="4841373" y="3248629"/>
                <a:ext cx="1175657" cy="7496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User Query</a:t>
                </a:r>
              </a:p>
            </p:txBody>
          </p:sp>
          <p:sp>
            <p:nvSpPr>
              <p:cNvPr id="13" name="Oval 12">
                <a:extLst>
                  <a:ext uri="{FF2B5EF4-FFF2-40B4-BE49-F238E27FC236}">
                    <a16:creationId xmlns:a16="http://schemas.microsoft.com/office/drawing/2014/main" id="{94ECC2B2-F2C5-4D69-8045-44CE3BAD2A22}"/>
                  </a:ext>
                </a:extLst>
              </p:cNvPr>
              <p:cNvSpPr/>
              <p:nvPr/>
            </p:nvSpPr>
            <p:spPr>
              <a:xfrm>
                <a:off x="8848438" y="2456995"/>
                <a:ext cx="1175657" cy="74969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Trigger</a:t>
                </a:r>
              </a:p>
              <a:p>
                <a:pPr algn="ctr"/>
                <a:r>
                  <a:rPr lang="en-US" sz="1600"/>
                  <a:t>Phrase</a:t>
                </a:r>
                <a:endParaRPr lang="en-US"/>
              </a:p>
            </p:txBody>
          </p:sp>
          <p:sp>
            <p:nvSpPr>
              <p:cNvPr id="14" name="Oval 13">
                <a:extLst>
                  <a:ext uri="{FF2B5EF4-FFF2-40B4-BE49-F238E27FC236}">
                    <a16:creationId xmlns:a16="http://schemas.microsoft.com/office/drawing/2014/main" id="{9802EE2F-6428-47AC-B7E1-50F0D744393A}"/>
                  </a:ext>
                </a:extLst>
              </p:cNvPr>
              <p:cNvSpPr/>
              <p:nvPr/>
            </p:nvSpPr>
            <p:spPr>
              <a:xfrm>
                <a:off x="8848439" y="1662580"/>
                <a:ext cx="1175657" cy="7496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Trigger</a:t>
                </a:r>
              </a:p>
              <a:p>
                <a:pPr algn="ctr"/>
                <a:r>
                  <a:rPr lang="en-US" sz="1600"/>
                  <a:t>Phrase</a:t>
                </a:r>
              </a:p>
            </p:txBody>
          </p:sp>
          <p:sp>
            <p:nvSpPr>
              <p:cNvPr id="15" name="Oval 14">
                <a:extLst>
                  <a:ext uri="{FF2B5EF4-FFF2-40B4-BE49-F238E27FC236}">
                    <a16:creationId xmlns:a16="http://schemas.microsoft.com/office/drawing/2014/main" id="{835787DF-194E-456F-9522-D4F5CB24FA64}"/>
                  </a:ext>
                </a:extLst>
              </p:cNvPr>
              <p:cNvSpPr/>
              <p:nvPr/>
            </p:nvSpPr>
            <p:spPr>
              <a:xfrm>
                <a:off x="8848437" y="3251410"/>
                <a:ext cx="1175657" cy="7496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Trigger</a:t>
                </a:r>
              </a:p>
              <a:p>
                <a:pPr algn="ctr"/>
                <a:r>
                  <a:rPr lang="en-US" sz="1600"/>
                  <a:t>Phrase</a:t>
                </a:r>
                <a:endParaRPr lang="en-US"/>
              </a:p>
            </p:txBody>
          </p:sp>
          <p:sp>
            <p:nvSpPr>
              <p:cNvPr id="16" name="Oval 15">
                <a:extLst>
                  <a:ext uri="{FF2B5EF4-FFF2-40B4-BE49-F238E27FC236}">
                    <a16:creationId xmlns:a16="http://schemas.microsoft.com/office/drawing/2014/main" id="{82E397E6-8AEC-4EDB-83C8-4E0BF6E852E0}"/>
                  </a:ext>
                </a:extLst>
              </p:cNvPr>
              <p:cNvSpPr/>
              <p:nvPr/>
            </p:nvSpPr>
            <p:spPr>
              <a:xfrm>
                <a:off x="8821216" y="4045825"/>
                <a:ext cx="1175657" cy="7496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Trigger</a:t>
                </a:r>
              </a:p>
              <a:p>
                <a:pPr algn="ctr"/>
                <a:r>
                  <a:rPr lang="en-US" sz="1600"/>
                  <a:t>Phrase</a:t>
                </a:r>
                <a:endParaRPr lang="en-US"/>
              </a:p>
            </p:txBody>
          </p:sp>
          <p:sp>
            <p:nvSpPr>
              <p:cNvPr id="17" name="Oval 16">
                <a:extLst>
                  <a:ext uri="{FF2B5EF4-FFF2-40B4-BE49-F238E27FC236}">
                    <a16:creationId xmlns:a16="http://schemas.microsoft.com/office/drawing/2014/main" id="{CBFBCC33-44B7-46F0-A42A-09C927AB24E0}"/>
                  </a:ext>
                </a:extLst>
              </p:cNvPr>
              <p:cNvSpPr/>
              <p:nvPr/>
            </p:nvSpPr>
            <p:spPr>
              <a:xfrm>
                <a:off x="8850790" y="5340365"/>
                <a:ext cx="1175657" cy="7496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Trigger</a:t>
                </a:r>
              </a:p>
              <a:p>
                <a:pPr algn="ctr"/>
                <a:r>
                  <a:rPr lang="en-US" sz="1600"/>
                  <a:t>Phrase</a:t>
                </a:r>
                <a:endParaRPr lang="en-US"/>
              </a:p>
            </p:txBody>
          </p:sp>
          <p:sp>
            <p:nvSpPr>
              <p:cNvPr id="18" name="TextBox 17">
                <a:extLst>
                  <a:ext uri="{FF2B5EF4-FFF2-40B4-BE49-F238E27FC236}">
                    <a16:creationId xmlns:a16="http://schemas.microsoft.com/office/drawing/2014/main" id="{082AC154-98BC-4A64-ACC4-3E294C6EF90A}"/>
                  </a:ext>
                </a:extLst>
              </p:cNvPr>
              <p:cNvSpPr txBox="1"/>
              <p:nvPr/>
            </p:nvSpPr>
            <p:spPr>
              <a:xfrm rot="5400000">
                <a:off x="9307300" y="4835760"/>
                <a:ext cx="380527" cy="461665"/>
              </a:xfrm>
              <a:prstGeom prst="rect">
                <a:avLst/>
              </a:prstGeom>
              <a:noFill/>
            </p:spPr>
            <p:txBody>
              <a:bodyPr wrap="square" rtlCol="0">
                <a:spAutoFit/>
              </a:bodyPr>
              <a:lstStyle/>
              <a:p>
                <a:r>
                  <a:rPr lang="en-US" sz="2400" b="1"/>
                  <a:t>…</a:t>
                </a:r>
              </a:p>
            </p:txBody>
          </p:sp>
          <p:sp>
            <p:nvSpPr>
              <p:cNvPr id="19" name="Right Brace 18">
                <a:extLst>
                  <a:ext uri="{FF2B5EF4-FFF2-40B4-BE49-F238E27FC236}">
                    <a16:creationId xmlns:a16="http://schemas.microsoft.com/office/drawing/2014/main" id="{28E79A81-40C8-4E92-A420-FAF7A5A94B13}"/>
                  </a:ext>
                </a:extLst>
              </p:cNvPr>
              <p:cNvSpPr/>
              <p:nvPr/>
            </p:nvSpPr>
            <p:spPr>
              <a:xfrm>
                <a:off x="10147867" y="1662580"/>
                <a:ext cx="301014" cy="1506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8793029-329F-4D94-ABC9-5D9EDCA576FA}"/>
                  </a:ext>
                </a:extLst>
              </p:cNvPr>
              <p:cNvSpPr/>
              <p:nvPr/>
            </p:nvSpPr>
            <p:spPr>
              <a:xfrm>
                <a:off x="10147867" y="3292775"/>
                <a:ext cx="301014" cy="1506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94296E52-F7C3-43DC-8BDF-21A400FEE9D7}"/>
                  </a:ext>
                </a:extLst>
              </p:cNvPr>
              <p:cNvCxnSpPr>
                <a:stCxn id="12" idx="6"/>
                <a:endCxn id="14" idx="2"/>
              </p:cNvCxnSpPr>
              <p:nvPr/>
            </p:nvCxnSpPr>
            <p:spPr>
              <a:xfrm flipV="1">
                <a:off x="6017030" y="2037427"/>
                <a:ext cx="2831409" cy="158604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45AFEA0-A2E7-4533-B39E-75EC65D3CD6C}"/>
                  </a:ext>
                </a:extLst>
              </p:cNvPr>
              <p:cNvCxnSpPr>
                <a:stCxn id="12" idx="6"/>
              </p:cNvCxnSpPr>
              <p:nvPr/>
            </p:nvCxnSpPr>
            <p:spPr>
              <a:xfrm flipV="1">
                <a:off x="6017030" y="2812175"/>
                <a:ext cx="2804186" cy="81130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8D5C89-80AB-4F58-BADE-7E3761F5684B}"/>
                  </a:ext>
                </a:extLst>
              </p:cNvPr>
              <p:cNvCxnSpPr>
                <a:stCxn id="12" idx="6"/>
                <a:endCxn id="15" idx="2"/>
              </p:cNvCxnSpPr>
              <p:nvPr/>
            </p:nvCxnSpPr>
            <p:spPr>
              <a:xfrm>
                <a:off x="6017030" y="3623476"/>
                <a:ext cx="2831407" cy="278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CE32C6-9BEB-43A3-88AA-CBCB983D701D}"/>
                  </a:ext>
                </a:extLst>
              </p:cNvPr>
              <p:cNvCxnSpPr>
                <a:stCxn id="12" idx="6"/>
                <a:endCxn id="16" idx="2"/>
              </p:cNvCxnSpPr>
              <p:nvPr/>
            </p:nvCxnSpPr>
            <p:spPr>
              <a:xfrm>
                <a:off x="6017030" y="3623476"/>
                <a:ext cx="2804186" cy="79719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78D4C1A-CCC0-4989-A375-BF1CFB0F2065}"/>
                  </a:ext>
                </a:extLst>
              </p:cNvPr>
              <p:cNvCxnSpPr>
                <a:stCxn id="12" idx="6"/>
                <a:endCxn id="17" idx="2"/>
              </p:cNvCxnSpPr>
              <p:nvPr/>
            </p:nvCxnSpPr>
            <p:spPr>
              <a:xfrm>
                <a:off x="6017030" y="3623476"/>
                <a:ext cx="2833760" cy="209173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6" name="TextBox 5">
            <a:extLst>
              <a:ext uri="{FF2B5EF4-FFF2-40B4-BE49-F238E27FC236}">
                <a16:creationId xmlns:a16="http://schemas.microsoft.com/office/drawing/2014/main" id="{8E432294-5B1F-4B60-BAAD-C1EA72AD2DC7}"/>
              </a:ext>
            </a:extLst>
          </p:cNvPr>
          <p:cNvSpPr txBox="1"/>
          <p:nvPr/>
        </p:nvSpPr>
        <p:spPr>
          <a:xfrm>
            <a:off x="482488" y="1813401"/>
            <a:ext cx="6940353" cy="830997"/>
          </a:xfrm>
          <a:prstGeom prst="rect">
            <a:avLst/>
          </a:prstGeom>
          <a:noFill/>
        </p:spPr>
        <p:txBody>
          <a:bodyPr wrap="square" rtlCol="0">
            <a:spAutoFit/>
          </a:bodyPr>
          <a:lstStyle/>
          <a:p>
            <a:pPr marL="285750" indent="-285750">
              <a:buFont typeface="Arial" panose="020B0604020202020204" pitchFamily="34" charset="0"/>
              <a:buChar char="•"/>
            </a:pPr>
            <a:r>
              <a:rPr lang="en-US" sz="2400"/>
              <a:t>Finds semantically the closest trigger phrase with the given user query.</a:t>
            </a:r>
          </a:p>
        </p:txBody>
      </p:sp>
    </p:spTree>
    <p:extLst>
      <p:ext uri="{BB962C8B-B14F-4D97-AF65-F5344CB8AC3E}">
        <p14:creationId xmlns:p14="http://schemas.microsoft.com/office/powerpoint/2010/main" val="336199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10CFA2-CA5B-4EF5-8487-E36F71942FE3}"/>
              </a:ext>
            </a:extLst>
          </p:cNvPr>
          <p:cNvPicPr>
            <a:picLocks noChangeAspect="1"/>
          </p:cNvPicPr>
          <p:nvPr/>
        </p:nvPicPr>
        <p:blipFill>
          <a:blip r:embed="rId3"/>
          <a:stretch>
            <a:fillRect/>
          </a:stretch>
        </p:blipFill>
        <p:spPr>
          <a:xfrm>
            <a:off x="8355027" y="217036"/>
            <a:ext cx="3713198" cy="6423927"/>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8C965C71-E2EE-4EBA-B288-364462C8154B}"/>
              </a:ext>
            </a:extLst>
          </p:cNvPr>
          <p:cNvSpPr/>
          <p:nvPr/>
        </p:nvSpPr>
        <p:spPr>
          <a:xfrm>
            <a:off x="8355027" y="1255138"/>
            <a:ext cx="3713198" cy="1828800"/>
          </a:xfrm>
          <a:prstGeom prst="rect">
            <a:avLst/>
          </a:prstGeom>
          <a:solidFill>
            <a:schemeClr val="dk1">
              <a:alpha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8F5B6E-6DD3-4C8C-8676-BC6B54BB56C1}"/>
              </a:ext>
            </a:extLst>
          </p:cNvPr>
          <p:cNvSpPr txBox="1"/>
          <p:nvPr/>
        </p:nvSpPr>
        <p:spPr>
          <a:xfrm>
            <a:off x="805566" y="391781"/>
            <a:ext cx="5290434" cy="1131848"/>
          </a:xfrm>
          <a:prstGeom prst="rect">
            <a:avLst/>
          </a:prstGeom>
          <a:noFill/>
        </p:spPr>
        <p:txBody>
          <a:bodyPr wrap="square" rtlCol="0">
            <a:spAutoFit/>
          </a:bodyPr>
          <a:lstStyle/>
          <a:p>
            <a:pPr>
              <a:lnSpc>
                <a:spcPct val="200000"/>
              </a:lnSpc>
            </a:pPr>
            <a:r>
              <a:rPr lang="en-US" sz="4000" b="1">
                <a:latin typeface="+mj-lt"/>
              </a:rPr>
              <a:t>Entity</a:t>
            </a:r>
          </a:p>
        </p:txBody>
      </p:sp>
      <p:sp>
        <p:nvSpPr>
          <p:cNvPr id="6" name="TextBox 5">
            <a:extLst>
              <a:ext uri="{FF2B5EF4-FFF2-40B4-BE49-F238E27FC236}">
                <a16:creationId xmlns:a16="http://schemas.microsoft.com/office/drawing/2014/main" id="{8E432294-5B1F-4B60-BAAD-C1EA72AD2DC7}"/>
              </a:ext>
            </a:extLst>
          </p:cNvPr>
          <p:cNvSpPr txBox="1"/>
          <p:nvPr/>
        </p:nvSpPr>
        <p:spPr>
          <a:xfrm>
            <a:off x="840353" y="1898815"/>
            <a:ext cx="7310202" cy="3416320"/>
          </a:xfrm>
          <a:prstGeom prst="rect">
            <a:avLst/>
          </a:prstGeom>
          <a:noFill/>
        </p:spPr>
        <p:txBody>
          <a:bodyPr wrap="square" rtlCol="0">
            <a:spAutoFit/>
          </a:bodyPr>
          <a:lstStyle/>
          <a:p>
            <a:pPr marL="285750" indent="-285750">
              <a:buFont typeface="Arial" panose="020B0604020202020204" pitchFamily="34" charset="0"/>
              <a:buChar char="•"/>
            </a:pPr>
            <a:r>
              <a:rPr lang="en-US" sz="2400"/>
              <a:t>aka NER (Named Entity Recognition)</a:t>
            </a:r>
            <a:br>
              <a:rPr lang="en-US" sz="2400"/>
            </a:br>
            <a:endParaRPr lang="en-US" sz="2400"/>
          </a:p>
          <a:p>
            <a:pPr marL="285750" indent="-285750">
              <a:buFont typeface="Arial" panose="020B0604020202020204" pitchFamily="34" charset="0"/>
              <a:buChar char="•"/>
            </a:pPr>
            <a:r>
              <a:rPr lang="en-US" sz="2400"/>
              <a:t>Understand given user query and provide more information to the slot filler</a:t>
            </a:r>
            <a:br>
              <a:rPr lang="en-US" sz="2400"/>
            </a:br>
            <a:endParaRPr lang="en-US" sz="2400"/>
          </a:p>
          <a:p>
            <a:pPr marL="285750" indent="-285750">
              <a:buFont typeface="Arial" panose="020B0604020202020204" pitchFamily="34" charset="0"/>
              <a:buChar char="•"/>
            </a:pPr>
            <a:r>
              <a:rPr lang="en-US" sz="2400"/>
              <a:t>27 predefined system entities including City, State, Date Time, Age, etc.</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Custom entities defined by Author</a:t>
            </a:r>
          </a:p>
        </p:txBody>
      </p:sp>
      <p:sp>
        <p:nvSpPr>
          <p:cNvPr id="9" name="Rectangle 8">
            <a:extLst>
              <a:ext uri="{FF2B5EF4-FFF2-40B4-BE49-F238E27FC236}">
                <a16:creationId xmlns:a16="http://schemas.microsoft.com/office/drawing/2014/main" id="{AFA50C45-64B9-41AE-84E9-CDD375DD9562}"/>
              </a:ext>
            </a:extLst>
          </p:cNvPr>
          <p:cNvSpPr/>
          <p:nvPr/>
        </p:nvSpPr>
        <p:spPr>
          <a:xfrm>
            <a:off x="8355027" y="3948050"/>
            <a:ext cx="3713198" cy="1547618"/>
          </a:xfrm>
          <a:prstGeom prst="rect">
            <a:avLst/>
          </a:prstGeom>
          <a:solidFill>
            <a:schemeClr val="dk1">
              <a:alpha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C3AC90-D187-4C6D-A403-4A0EA806B028}"/>
              </a:ext>
            </a:extLst>
          </p:cNvPr>
          <p:cNvSpPr/>
          <p:nvPr/>
        </p:nvSpPr>
        <p:spPr>
          <a:xfrm>
            <a:off x="9844737" y="427446"/>
            <a:ext cx="920832" cy="221902"/>
          </a:xfrm>
          <a:prstGeom prst="rect">
            <a:avLst/>
          </a:prstGeom>
          <a:solidFill>
            <a:srgbClr val="FF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E43C12-CBFB-491C-BA6C-75F2AA957CE4}"/>
              </a:ext>
            </a:extLst>
          </p:cNvPr>
          <p:cNvSpPr/>
          <p:nvPr/>
        </p:nvSpPr>
        <p:spPr>
          <a:xfrm>
            <a:off x="9883363" y="3315887"/>
            <a:ext cx="920832" cy="221902"/>
          </a:xfrm>
          <a:prstGeom prst="rect">
            <a:avLst/>
          </a:prstGeom>
          <a:solidFill>
            <a:srgbClr val="FF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F23337-B621-4DCE-B3DD-F83D9C564B17}"/>
              </a:ext>
            </a:extLst>
          </p:cNvPr>
          <p:cNvSpPr/>
          <p:nvPr/>
        </p:nvSpPr>
        <p:spPr>
          <a:xfrm>
            <a:off x="8493674" y="649348"/>
            <a:ext cx="500245" cy="221902"/>
          </a:xfrm>
          <a:prstGeom prst="rect">
            <a:avLst/>
          </a:prstGeom>
          <a:solidFill>
            <a:srgbClr val="00B05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F49B6B-F9F4-45F7-AB2C-E930724CEFB3}"/>
              </a:ext>
            </a:extLst>
          </p:cNvPr>
          <p:cNvSpPr/>
          <p:nvPr/>
        </p:nvSpPr>
        <p:spPr>
          <a:xfrm>
            <a:off x="9549044" y="5945248"/>
            <a:ext cx="500245" cy="221902"/>
          </a:xfrm>
          <a:prstGeom prst="rect">
            <a:avLst/>
          </a:prstGeom>
          <a:solidFill>
            <a:srgbClr val="00B05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56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8F5B6E-6DD3-4C8C-8676-BC6B54BB56C1}"/>
              </a:ext>
            </a:extLst>
          </p:cNvPr>
          <p:cNvSpPr txBox="1"/>
          <p:nvPr/>
        </p:nvSpPr>
        <p:spPr>
          <a:xfrm>
            <a:off x="855261" y="341859"/>
            <a:ext cx="4081462" cy="1151084"/>
          </a:xfrm>
          <a:prstGeom prst="rect">
            <a:avLst/>
          </a:prstGeom>
          <a:noFill/>
        </p:spPr>
        <p:txBody>
          <a:bodyPr wrap="square" rtlCol="0">
            <a:spAutoFit/>
          </a:bodyPr>
          <a:lstStyle/>
          <a:p>
            <a:pPr>
              <a:lnSpc>
                <a:spcPct val="200000"/>
              </a:lnSpc>
            </a:pPr>
            <a:r>
              <a:rPr lang="en-US" sz="4000" b="1">
                <a:latin typeface="+mj-lt"/>
              </a:rPr>
              <a:t>Slot Filling</a:t>
            </a:r>
          </a:p>
        </p:txBody>
      </p:sp>
      <p:graphicFrame>
        <p:nvGraphicFramePr>
          <p:cNvPr id="38" name="TextBox 5">
            <a:extLst>
              <a:ext uri="{FF2B5EF4-FFF2-40B4-BE49-F238E27FC236}">
                <a16:creationId xmlns:a16="http://schemas.microsoft.com/office/drawing/2014/main" id="{044ABD4E-BC39-4BBC-AFBE-DD948993394C}"/>
              </a:ext>
            </a:extLst>
          </p:cNvPr>
          <p:cNvGraphicFramePr/>
          <p:nvPr/>
        </p:nvGraphicFramePr>
        <p:xfrm>
          <a:off x="727224" y="1782686"/>
          <a:ext cx="6940353" cy="4893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E0B54115-9D70-427F-92F4-12E5FF6D3533}"/>
              </a:ext>
            </a:extLst>
          </p:cNvPr>
          <p:cNvPicPr>
            <a:picLocks noChangeAspect="1"/>
          </p:cNvPicPr>
          <p:nvPr/>
        </p:nvPicPr>
        <p:blipFill>
          <a:blip r:embed="rId8"/>
          <a:stretch>
            <a:fillRect/>
          </a:stretch>
        </p:blipFill>
        <p:spPr>
          <a:xfrm>
            <a:off x="8419631" y="256729"/>
            <a:ext cx="3713198" cy="642392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BBD24B7-93AD-4361-8235-534122AFB87D}"/>
              </a:ext>
            </a:extLst>
          </p:cNvPr>
          <p:cNvPicPr>
            <a:picLocks noChangeAspect="1"/>
          </p:cNvPicPr>
          <p:nvPr/>
        </p:nvPicPr>
        <p:blipFill rotWithShape="1">
          <a:blip r:embed="rId8"/>
          <a:srcRect t="32953" b="5318"/>
          <a:stretch/>
        </p:blipFill>
        <p:spPr>
          <a:xfrm>
            <a:off x="8419631" y="2710937"/>
            <a:ext cx="3713198" cy="3965396"/>
          </a:xfrm>
          <a:prstGeom prst="rect">
            <a:avLst/>
          </a:prstGeom>
        </p:spPr>
      </p:pic>
      <p:pic>
        <p:nvPicPr>
          <p:cNvPr id="9" name="Picture 8">
            <a:extLst>
              <a:ext uri="{FF2B5EF4-FFF2-40B4-BE49-F238E27FC236}">
                <a16:creationId xmlns:a16="http://schemas.microsoft.com/office/drawing/2014/main" id="{D5B433A9-CF05-47DE-A3A9-CD8324677CA9}"/>
              </a:ext>
            </a:extLst>
          </p:cNvPr>
          <p:cNvPicPr>
            <a:picLocks noChangeAspect="1"/>
          </p:cNvPicPr>
          <p:nvPr/>
        </p:nvPicPr>
        <p:blipFill rotWithShape="1">
          <a:blip r:embed="rId9"/>
          <a:srcRect t="2212" r="21689"/>
          <a:stretch/>
        </p:blipFill>
        <p:spPr>
          <a:xfrm>
            <a:off x="8957996" y="2152080"/>
            <a:ext cx="2580837" cy="558857"/>
          </a:xfrm>
          <a:prstGeom prst="rect">
            <a:avLst/>
          </a:prstGeom>
        </p:spPr>
      </p:pic>
      <p:sp>
        <p:nvSpPr>
          <p:cNvPr id="10" name="Rectangle 9">
            <a:extLst>
              <a:ext uri="{FF2B5EF4-FFF2-40B4-BE49-F238E27FC236}">
                <a16:creationId xmlns:a16="http://schemas.microsoft.com/office/drawing/2014/main" id="{4EDAA558-E38D-4303-892E-F01A6289B172}"/>
              </a:ext>
            </a:extLst>
          </p:cNvPr>
          <p:cNvSpPr/>
          <p:nvPr/>
        </p:nvSpPr>
        <p:spPr>
          <a:xfrm>
            <a:off x="11538833" y="2232091"/>
            <a:ext cx="538365" cy="47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0A43618-F023-4D64-88D4-8212F34C4C21}"/>
              </a:ext>
            </a:extLst>
          </p:cNvPr>
          <p:cNvSpPr/>
          <p:nvPr/>
        </p:nvSpPr>
        <p:spPr>
          <a:xfrm>
            <a:off x="8419631" y="5889691"/>
            <a:ext cx="3713198" cy="786642"/>
          </a:xfrm>
          <a:prstGeom prst="rect">
            <a:avLst/>
          </a:prstGeom>
          <a:solidFill>
            <a:schemeClr val="dk1">
              <a:alpha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141668-DE68-4941-A79D-376FCE840714}"/>
              </a:ext>
            </a:extLst>
          </p:cNvPr>
          <p:cNvSpPr/>
          <p:nvPr/>
        </p:nvSpPr>
        <p:spPr>
          <a:xfrm>
            <a:off x="9035705" y="2208339"/>
            <a:ext cx="857208" cy="435232"/>
          </a:xfrm>
          <a:prstGeom prst="rect">
            <a:avLst/>
          </a:prstGeom>
          <a:solidFill>
            <a:srgbClr val="FFFF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ACFF2FA-9652-46B2-90E4-13B45C807A98}"/>
              </a:ext>
            </a:extLst>
          </p:cNvPr>
          <p:cNvSpPr/>
          <p:nvPr/>
        </p:nvSpPr>
        <p:spPr>
          <a:xfrm>
            <a:off x="10939377" y="2773980"/>
            <a:ext cx="565166" cy="435232"/>
          </a:xfrm>
          <a:prstGeom prst="rect">
            <a:avLst/>
          </a:prstGeom>
          <a:solidFill>
            <a:srgbClr val="FFFF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B879A38-696C-467E-AD6B-E6C6978E2D9F}"/>
              </a:ext>
            </a:extLst>
          </p:cNvPr>
          <p:cNvPicPr>
            <a:picLocks noChangeAspect="1"/>
          </p:cNvPicPr>
          <p:nvPr/>
        </p:nvPicPr>
        <p:blipFill rotWithShape="1">
          <a:blip r:embed="rId10"/>
          <a:srcRect r="2477"/>
          <a:stretch/>
        </p:blipFill>
        <p:spPr>
          <a:xfrm>
            <a:off x="8426640" y="3498225"/>
            <a:ext cx="3546533" cy="1557075"/>
          </a:xfrm>
          <a:prstGeom prst="rect">
            <a:avLst/>
          </a:prstGeom>
        </p:spPr>
      </p:pic>
      <p:pic>
        <p:nvPicPr>
          <p:cNvPr id="30" name="Picture 29">
            <a:extLst>
              <a:ext uri="{FF2B5EF4-FFF2-40B4-BE49-F238E27FC236}">
                <a16:creationId xmlns:a16="http://schemas.microsoft.com/office/drawing/2014/main" id="{088435C1-FBE2-45EC-991A-B62D71F1C9B9}"/>
              </a:ext>
            </a:extLst>
          </p:cNvPr>
          <p:cNvPicPr>
            <a:picLocks noChangeAspect="1"/>
          </p:cNvPicPr>
          <p:nvPr/>
        </p:nvPicPr>
        <p:blipFill rotWithShape="1">
          <a:blip r:embed="rId8"/>
          <a:srcRect t="44971" b="30129"/>
          <a:stretch/>
        </p:blipFill>
        <p:spPr>
          <a:xfrm>
            <a:off x="8418443" y="5144790"/>
            <a:ext cx="3721395" cy="1599554"/>
          </a:xfrm>
          <a:prstGeom prst="rect">
            <a:avLst/>
          </a:prstGeom>
        </p:spPr>
      </p:pic>
      <p:sp>
        <p:nvSpPr>
          <p:cNvPr id="32" name="Rectangle 31">
            <a:extLst>
              <a:ext uri="{FF2B5EF4-FFF2-40B4-BE49-F238E27FC236}">
                <a16:creationId xmlns:a16="http://schemas.microsoft.com/office/drawing/2014/main" id="{38C690F5-17C0-4AAC-BAA7-83BA6A3C6414}"/>
              </a:ext>
            </a:extLst>
          </p:cNvPr>
          <p:cNvSpPr/>
          <p:nvPr/>
        </p:nvSpPr>
        <p:spPr>
          <a:xfrm>
            <a:off x="8419631" y="252407"/>
            <a:ext cx="3713198" cy="1112386"/>
          </a:xfrm>
          <a:prstGeom prst="rect">
            <a:avLst/>
          </a:prstGeom>
          <a:solidFill>
            <a:schemeClr val="dk1">
              <a:alpha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158A94F-46F8-48DA-9318-963CB21A6286}"/>
              </a:ext>
            </a:extLst>
          </p:cNvPr>
          <p:cNvSpPr/>
          <p:nvPr/>
        </p:nvSpPr>
        <p:spPr>
          <a:xfrm>
            <a:off x="8426640" y="3512251"/>
            <a:ext cx="3713198" cy="3224663"/>
          </a:xfrm>
          <a:prstGeom prst="rect">
            <a:avLst/>
          </a:prstGeom>
          <a:solidFill>
            <a:schemeClr val="dk1">
              <a:alpha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11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10CFA2-CA5B-4EF5-8487-E36F71942FE3}"/>
              </a:ext>
            </a:extLst>
          </p:cNvPr>
          <p:cNvPicPr>
            <a:picLocks noChangeAspect="1"/>
          </p:cNvPicPr>
          <p:nvPr/>
        </p:nvPicPr>
        <p:blipFill>
          <a:blip r:embed="rId3"/>
          <a:stretch>
            <a:fillRect/>
          </a:stretch>
        </p:blipFill>
        <p:spPr>
          <a:xfrm>
            <a:off x="8290423" y="217036"/>
            <a:ext cx="3713198" cy="6423927"/>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88F5B6E-6DD3-4C8C-8676-BC6B54BB56C1}"/>
              </a:ext>
            </a:extLst>
          </p:cNvPr>
          <p:cNvSpPr txBox="1"/>
          <p:nvPr/>
        </p:nvSpPr>
        <p:spPr>
          <a:xfrm>
            <a:off x="835384" y="323918"/>
            <a:ext cx="4081462" cy="1151084"/>
          </a:xfrm>
          <a:prstGeom prst="rect">
            <a:avLst/>
          </a:prstGeom>
          <a:noFill/>
        </p:spPr>
        <p:txBody>
          <a:bodyPr wrap="square" rtlCol="0">
            <a:spAutoFit/>
          </a:bodyPr>
          <a:lstStyle/>
          <a:p>
            <a:pPr>
              <a:lnSpc>
                <a:spcPct val="200000"/>
              </a:lnSpc>
            </a:pPr>
            <a:r>
              <a:rPr lang="en-US" sz="4000" b="1">
                <a:latin typeface="+mj-lt"/>
              </a:rPr>
              <a:t>Slot Filling</a:t>
            </a:r>
          </a:p>
        </p:txBody>
      </p:sp>
      <p:pic>
        <p:nvPicPr>
          <p:cNvPr id="11" name="Picture 10">
            <a:extLst>
              <a:ext uri="{FF2B5EF4-FFF2-40B4-BE49-F238E27FC236}">
                <a16:creationId xmlns:a16="http://schemas.microsoft.com/office/drawing/2014/main" id="{F4949F93-607B-4EEA-B569-35CAD8D5B608}"/>
              </a:ext>
            </a:extLst>
          </p:cNvPr>
          <p:cNvPicPr>
            <a:picLocks noChangeAspect="1"/>
          </p:cNvPicPr>
          <p:nvPr/>
        </p:nvPicPr>
        <p:blipFill rotWithShape="1">
          <a:blip r:embed="rId3"/>
          <a:srcRect t="32953" b="5318"/>
          <a:stretch/>
        </p:blipFill>
        <p:spPr>
          <a:xfrm>
            <a:off x="8290423" y="2671244"/>
            <a:ext cx="3713198" cy="3965396"/>
          </a:xfrm>
          <a:prstGeom prst="rect">
            <a:avLst/>
          </a:prstGeom>
        </p:spPr>
      </p:pic>
      <p:pic>
        <p:nvPicPr>
          <p:cNvPr id="7" name="Picture 6">
            <a:extLst>
              <a:ext uri="{FF2B5EF4-FFF2-40B4-BE49-F238E27FC236}">
                <a16:creationId xmlns:a16="http://schemas.microsoft.com/office/drawing/2014/main" id="{3328671A-F2EF-4BDD-8FC8-0B5248F3AFBA}"/>
              </a:ext>
            </a:extLst>
          </p:cNvPr>
          <p:cNvPicPr>
            <a:picLocks noChangeAspect="1"/>
          </p:cNvPicPr>
          <p:nvPr/>
        </p:nvPicPr>
        <p:blipFill rotWithShape="1">
          <a:blip r:embed="rId4"/>
          <a:srcRect t="2212" r="21689"/>
          <a:stretch/>
        </p:blipFill>
        <p:spPr>
          <a:xfrm>
            <a:off x="8828788" y="2112387"/>
            <a:ext cx="2580837" cy="558857"/>
          </a:xfrm>
          <a:prstGeom prst="rect">
            <a:avLst/>
          </a:prstGeom>
        </p:spPr>
      </p:pic>
      <p:sp>
        <p:nvSpPr>
          <p:cNvPr id="8" name="Rectangle 7">
            <a:extLst>
              <a:ext uri="{FF2B5EF4-FFF2-40B4-BE49-F238E27FC236}">
                <a16:creationId xmlns:a16="http://schemas.microsoft.com/office/drawing/2014/main" id="{55DF664E-F395-4C25-AC2C-DA80D959A8D4}"/>
              </a:ext>
            </a:extLst>
          </p:cNvPr>
          <p:cNvSpPr/>
          <p:nvPr/>
        </p:nvSpPr>
        <p:spPr>
          <a:xfrm>
            <a:off x="11409625" y="2192398"/>
            <a:ext cx="538365" cy="47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EB6545-509B-4748-ACF4-416275E43716}"/>
              </a:ext>
            </a:extLst>
          </p:cNvPr>
          <p:cNvSpPr/>
          <p:nvPr/>
        </p:nvSpPr>
        <p:spPr>
          <a:xfrm>
            <a:off x="8290423" y="5849998"/>
            <a:ext cx="3713198" cy="786642"/>
          </a:xfrm>
          <a:prstGeom prst="rect">
            <a:avLst/>
          </a:prstGeom>
          <a:solidFill>
            <a:schemeClr val="dk1">
              <a:alpha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AA3D5C5-E99F-4DE7-B6EF-61D0CE11404F}"/>
              </a:ext>
            </a:extLst>
          </p:cNvPr>
          <p:cNvPicPr>
            <a:picLocks noChangeAspect="1"/>
          </p:cNvPicPr>
          <p:nvPr/>
        </p:nvPicPr>
        <p:blipFill>
          <a:blip r:embed="rId5"/>
          <a:stretch>
            <a:fillRect/>
          </a:stretch>
        </p:blipFill>
        <p:spPr>
          <a:xfrm>
            <a:off x="8297432" y="3458532"/>
            <a:ext cx="3636590" cy="1557075"/>
          </a:xfrm>
          <a:prstGeom prst="rect">
            <a:avLst/>
          </a:prstGeom>
        </p:spPr>
      </p:pic>
      <p:pic>
        <p:nvPicPr>
          <p:cNvPr id="20" name="Picture 19">
            <a:extLst>
              <a:ext uri="{FF2B5EF4-FFF2-40B4-BE49-F238E27FC236}">
                <a16:creationId xmlns:a16="http://schemas.microsoft.com/office/drawing/2014/main" id="{A0E41AA8-4CED-41ED-AE44-2C04D30C3A57}"/>
              </a:ext>
            </a:extLst>
          </p:cNvPr>
          <p:cNvPicPr>
            <a:picLocks noChangeAspect="1"/>
          </p:cNvPicPr>
          <p:nvPr/>
        </p:nvPicPr>
        <p:blipFill rotWithShape="1">
          <a:blip r:embed="rId3"/>
          <a:srcRect t="44971" b="30129"/>
          <a:stretch/>
        </p:blipFill>
        <p:spPr>
          <a:xfrm>
            <a:off x="8289235" y="5105097"/>
            <a:ext cx="3721395" cy="1599554"/>
          </a:xfrm>
          <a:prstGeom prst="rect">
            <a:avLst/>
          </a:prstGeom>
        </p:spPr>
      </p:pic>
      <p:sp>
        <p:nvSpPr>
          <p:cNvPr id="21" name="Rectangle 20">
            <a:extLst>
              <a:ext uri="{FF2B5EF4-FFF2-40B4-BE49-F238E27FC236}">
                <a16:creationId xmlns:a16="http://schemas.microsoft.com/office/drawing/2014/main" id="{AB9D11B8-A34D-43A8-8B62-9D707D84C033}"/>
              </a:ext>
            </a:extLst>
          </p:cNvPr>
          <p:cNvSpPr/>
          <p:nvPr/>
        </p:nvSpPr>
        <p:spPr>
          <a:xfrm>
            <a:off x="8290423" y="3425633"/>
            <a:ext cx="3713198" cy="1695495"/>
          </a:xfrm>
          <a:prstGeom prst="rect">
            <a:avLst/>
          </a:prstGeom>
          <a:noFill/>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9A72B88-4298-4B96-9372-CEBA1FD3ED3F}"/>
              </a:ext>
            </a:extLst>
          </p:cNvPr>
          <p:cNvSpPr txBox="1"/>
          <p:nvPr/>
        </p:nvSpPr>
        <p:spPr>
          <a:xfrm rot="19975963">
            <a:off x="9344522" y="3865076"/>
            <a:ext cx="1542410" cy="584775"/>
          </a:xfrm>
          <a:prstGeom prst="rect">
            <a:avLst/>
          </a:prstGeom>
          <a:noFill/>
        </p:spPr>
        <p:txBody>
          <a:bodyPr wrap="none" rtlCol="0">
            <a:spAutoFit/>
          </a:bodyPr>
          <a:lstStyle/>
          <a:p>
            <a:r>
              <a:rPr lang="en-US" sz="3200" b="1">
                <a:solidFill>
                  <a:srgbClr val="FF0000"/>
                </a:solidFill>
              </a:rPr>
              <a:t>Skipped</a:t>
            </a:r>
          </a:p>
        </p:txBody>
      </p:sp>
      <p:sp>
        <p:nvSpPr>
          <p:cNvPr id="23" name="Rectangle 22">
            <a:extLst>
              <a:ext uri="{FF2B5EF4-FFF2-40B4-BE49-F238E27FC236}">
                <a16:creationId xmlns:a16="http://schemas.microsoft.com/office/drawing/2014/main" id="{559433FA-BD1A-4703-9F23-1C166C9F8038}"/>
              </a:ext>
            </a:extLst>
          </p:cNvPr>
          <p:cNvSpPr/>
          <p:nvPr/>
        </p:nvSpPr>
        <p:spPr>
          <a:xfrm>
            <a:off x="9780133" y="427446"/>
            <a:ext cx="920832" cy="221902"/>
          </a:xfrm>
          <a:prstGeom prst="rect">
            <a:avLst/>
          </a:prstGeom>
          <a:solidFill>
            <a:srgbClr val="FF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C5D43C9-FCAC-40F8-844A-44D95B64E2BF}"/>
              </a:ext>
            </a:extLst>
          </p:cNvPr>
          <p:cNvSpPr/>
          <p:nvPr/>
        </p:nvSpPr>
        <p:spPr>
          <a:xfrm>
            <a:off x="9806803" y="5334726"/>
            <a:ext cx="920832" cy="221902"/>
          </a:xfrm>
          <a:prstGeom prst="rect">
            <a:avLst/>
          </a:prstGeom>
          <a:solidFill>
            <a:srgbClr val="FF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9B0564-20E3-451B-889D-2E5373B99699}"/>
              </a:ext>
            </a:extLst>
          </p:cNvPr>
          <p:cNvSpPr/>
          <p:nvPr/>
        </p:nvSpPr>
        <p:spPr>
          <a:xfrm>
            <a:off x="8290423" y="1255138"/>
            <a:ext cx="3713198" cy="2166172"/>
          </a:xfrm>
          <a:prstGeom prst="rect">
            <a:avLst/>
          </a:prstGeom>
          <a:solidFill>
            <a:schemeClr val="dk1">
              <a:alpha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38" name="TextBox 5">
            <a:extLst>
              <a:ext uri="{FF2B5EF4-FFF2-40B4-BE49-F238E27FC236}">
                <a16:creationId xmlns:a16="http://schemas.microsoft.com/office/drawing/2014/main" id="{044ABD4E-BC39-4BBC-AFBE-DD948993394C}"/>
              </a:ext>
            </a:extLst>
          </p:cNvPr>
          <p:cNvGraphicFramePr/>
          <p:nvPr/>
        </p:nvGraphicFramePr>
        <p:xfrm>
          <a:off x="477575" y="1673597"/>
          <a:ext cx="6940353" cy="48936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5587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AFB2-F4EB-1344-A7D4-5585FEB21CB4}"/>
              </a:ext>
            </a:extLst>
          </p:cNvPr>
          <p:cNvSpPr>
            <a:spLocks noGrp="1"/>
          </p:cNvSpPr>
          <p:nvPr>
            <p:ph type="title"/>
          </p:nvPr>
        </p:nvSpPr>
        <p:spPr/>
        <p:txBody>
          <a:bodyPr/>
          <a:lstStyle/>
          <a:p>
            <a:r>
              <a:rPr lang="en-US" sz="4000">
                <a:cs typeface="Segoe UI"/>
              </a:rPr>
              <a:t>Suggest Topics</a:t>
            </a:r>
            <a:endParaRPr lang="en-US" sz="4000"/>
          </a:p>
        </p:txBody>
      </p:sp>
      <p:sp>
        <p:nvSpPr>
          <p:cNvPr id="12" name="Text Placeholder 11">
            <a:extLst>
              <a:ext uri="{FF2B5EF4-FFF2-40B4-BE49-F238E27FC236}">
                <a16:creationId xmlns:a16="http://schemas.microsoft.com/office/drawing/2014/main" id="{A292B4DE-2B8A-944D-959B-E60F6CB3BC59}"/>
              </a:ext>
            </a:extLst>
          </p:cNvPr>
          <p:cNvSpPr>
            <a:spLocks noGrp="1"/>
          </p:cNvSpPr>
          <p:nvPr>
            <p:ph idx="1"/>
          </p:nvPr>
        </p:nvSpPr>
        <p:spPr>
          <a:xfrm>
            <a:off x="270742" y="2458146"/>
            <a:ext cx="5300141" cy="3714054"/>
          </a:xfrm>
        </p:spPr>
        <p:txBody>
          <a:bodyPr/>
          <a:lstStyle/>
          <a:p>
            <a:r>
              <a:rPr lang="en-US" sz="2000"/>
              <a:t>Not sure how to start a strong conversation? Let your own resources guide </a:t>
            </a:r>
            <a:br>
              <a:rPr lang="en-US" sz="2000"/>
            </a:br>
            <a:r>
              <a:rPr lang="en-US" sz="2000"/>
              <a:t>the way.</a:t>
            </a:r>
          </a:p>
        </p:txBody>
      </p:sp>
      <p:sp>
        <p:nvSpPr>
          <p:cNvPr id="13" name="Text Placeholder 12">
            <a:extLst>
              <a:ext uri="{FF2B5EF4-FFF2-40B4-BE49-F238E27FC236}">
                <a16:creationId xmlns:a16="http://schemas.microsoft.com/office/drawing/2014/main" id="{4199C729-09B1-D647-9BC5-A62C3A788FEE}"/>
              </a:ext>
            </a:extLst>
          </p:cNvPr>
          <p:cNvSpPr>
            <a:spLocks noGrp="1"/>
          </p:cNvSpPr>
          <p:nvPr>
            <p:ph type="body" sz="quarter" idx="4294967295"/>
          </p:nvPr>
        </p:nvSpPr>
        <p:spPr>
          <a:xfrm>
            <a:off x="483045" y="3429000"/>
            <a:ext cx="4903964" cy="2027583"/>
          </a:xfrm>
        </p:spPr>
        <p:txBody>
          <a:bodyPr>
            <a:normAutofit fontScale="77500" lnSpcReduction="20000"/>
          </a:bodyPr>
          <a:lstStyle/>
          <a:p>
            <a:pPr marL="0" indent="0">
              <a:buNone/>
            </a:pPr>
            <a:endParaRPr lang="en-US" sz="3100" b="1">
              <a:solidFill>
                <a:schemeClr val="tx2"/>
              </a:solidFill>
            </a:endParaRPr>
          </a:p>
          <a:p>
            <a:pPr marL="0" indent="0">
              <a:buNone/>
            </a:pPr>
            <a:r>
              <a:rPr lang="en-US" sz="3100" b="1">
                <a:solidFill>
                  <a:schemeClr val="tx2"/>
                </a:solidFill>
              </a:rPr>
              <a:t>Take the lead from your website</a:t>
            </a:r>
            <a:endParaRPr lang="en-US" sz="2200" b="1">
              <a:solidFill>
                <a:schemeClr val="tx2"/>
              </a:solidFill>
            </a:endParaRPr>
          </a:p>
          <a:p>
            <a:pPr marL="0" indent="0">
              <a:buNone/>
            </a:pPr>
            <a:r>
              <a:rPr lang="en-US" sz="2200"/>
              <a:t>Just point the bot to your website and it will extract common questions, FAQs, and other information to pre-build topics for you. You’ll be up and running in minutes – right out of the box.</a:t>
            </a:r>
          </a:p>
        </p:txBody>
      </p:sp>
      <p:pic>
        <p:nvPicPr>
          <p:cNvPr id="9" name="Picture Placeholder 22" descr="A screenshot of a cell phone&#10;&#10;Description generated with very high confidence">
            <a:extLst>
              <a:ext uri="{FF2B5EF4-FFF2-40B4-BE49-F238E27FC236}">
                <a16:creationId xmlns:a16="http://schemas.microsoft.com/office/drawing/2014/main" id="{EC7045EB-62B1-344D-A181-BC8B63A51A93}"/>
              </a:ext>
            </a:extLst>
          </p:cNvPr>
          <p:cNvPicPr>
            <a:picLocks noGrp="1" noChangeAspect="1"/>
          </p:cNvPicPr>
          <p:nvPr>
            <p:ph type="pic" sz="quarter" idx="4294967295"/>
          </p:nvPr>
        </p:nvPicPr>
        <p:blipFill rotWithShape="1">
          <a:blip r:embed="rId2"/>
          <a:srcRect l="76" r="21664"/>
          <a:stretch/>
        </p:blipFill>
        <p:spPr>
          <a:xfrm>
            <a:off x="6004102" y="1693429"/>
            <a:ext cx="5834062"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205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62EDD-8D62-6745-AB59-5DE5D3845815}"/>
              </a:ext>
            </a:extLst>
          </p:cNvPr>
          <p:cNvSpPr>
            <a:spLocks noGrp="1"/>
          </p:cNvSpPr>
          <p:nvPr>
            <p:ph type="title"/>
          </p:nvPr>
        </p:nvSpPr>
        <p:spPr/>
        <p:txBody>
          <a:bodyPr/>
          <a:lstStyle/>
          <a:p>
            <a:r>
              <a:rPr lang="en-US"/>
              <a:t>Channels</a:t>
            </a:r>
          </a:p>
        </p:txBody>
      </p:sp>
      <p:sp>
        <p:nvSpPr>
          <p:cNvPr id="3" name="Text Placeholder 2">
            <a:extLst>
              <a:ext uri="{FF2B5EF4-FFF2-40B4-BE49-F238E27FC236}">
                <a16:creationId xmlns:a16="http://schemas.microsoft.com/office/drawing/2014/main" id="{7149013F-59AC-6A4B-9297-24BE587E049E}"/>
              </a:ext>
            </a:extLst>
          </p:cNvPr>
          <p:cNvSpPr>
            <a:spLocks noGrp="1"/>
          </p:cNvSpPr>
          <p:nvPr>
            <p:ph idx="1"/>
          </p:nvPr>
        </p:nvSpPr>
        <p:spPr>
          <a:xfrm>
            <a:off x="546193" y="2110276"/>
            <a:ext cx="5218502" cy="3082919"/>
          </a:xfrm>
        </p:spPr>
        <p:txBody>
          <a:bodyPr/>
          <a:lstStyle/>
          <a:p>
            <a:r>
              <a:rPr lang="en-US" sz="2000"/>
              <a:t>Every channel is an opportunity. Engage with users wherever they go to find answers, solve problems, or interact with your brand.</a:t>
            </a:r>
          </a:p>
        </p:txBody>
      </p:sp>
      <p:sp>
        <p:nvSpPr>
          <p:cNvPr id="4" name="Text Placeholder 3">
            <a:extLst>
              <a:ext uri="{FF2B5EF4-FFF2-40B4-BE49-F238E27FC236}">
                <a16:creationId xmlns:a16="http://schemas.microsoft.com/office/drawing/2014/main" id="{F934CC7D-D472-104F-BFDF-494590D1E110}"/>
              </a:ext>
            </a:extLst>
          </p:cNvPr>
          <p:cNvSpPr>
            <a:spLocks noGrp="1"/>
          </p:cNvSpPr>
          <p:nvPr>
            <p:ph type="body" sz="quarter" idx="4294967295"/>
          </p:nvPr>
        </p:nvSpPr>
        <p:spPr>
          <a:xfrm>
            <a:off x="880872" y="3429000"/>
            <a:ext cx="4759325" cy="2108200"/>
          </a:xfrm>
        </p:spPr>
        <p:txBody>
          <a:bodyPr vert="horz" wrap="square" lIns="0" tIns="0" rIns="0" bIns="0" rtlCol="0" anchor="t">
            <a:spAutoFit/>
          </a:bodyPr>
          <a:lstStyle/>
          <a:p>
            <a:pPr marL="0" indent="0">
              <a:lnSpc>
                <a:spcPct val="100000"/>
              </a:lnSpc>
              <a:spcBef>
                <a:spcPts val="600"/>
              </a:spcBef>
              <a:buNone/>
            </a:pPr>
            <a:r>
              <a:rPr lang="en-US" sz="1400" b="1">
                <a:solidFill>
                  <a:schemeClr val="tx2"/>
                </a:solidFill>
              </a:rPr>
              <a:t>Configure and deploy to multiple channels</a:t>
            </a:r>
          </a:p>
          <a:p>
            <a:pPr marL="0" indent="0">
              <a:lnSpc>
                <a:spcPct val="100000"/>
              </a:lnSpc>
              <a:spcBef>
                <a:spcPts val="600"/>
              </a:spcBef>
              <a:spcAft>
                <a:spcPts val="1200"/>
              </a:spcAft>
              <a:buNone/>
            </a:pPr>
            <a:r>
              <a:rPr lang="en-US" sz="1400"/>
              <a:t>Easily embed your bot wherever you engage with customers: websites, mobile apps, Facebook, Teams, or any of the dozens of channels supported by Bot Framework.</a:t>
            </a:r>
          </a:p>
          <a:p>
            <a:pPr marL="0" indent="0">
              <a:lnSpc>
                <a:spcPct val="100000"/>
              </a:lnSpc>
              <a:spcBef>
                <a:spcPts val="600"/>
              </a:spcBef>
              <a:buNone/>
            </a:pPr>
            <a:r>
              <a:rPr lang="en-US" sz="1400" b="1">
                <a:solidFill>
                  <a:schemeClr val="tx2"/>
                </a:solidFill>
              </a:rPr>
              <a:t>Deploy to demo sites with a single click</a:t>
            </a:r>
          </a:p>
          <a:p>
            <a:pPr marL="0" indent="0">
              <a:lnSpc>
                <a:spcPct val="100000"/>
              </a:lnSpc>
              <a:spcBef>
                <a:spcPts val="600"/>
              </a:spcBef>
              <a:buNone/>
            </a:pPr>
            <a:r>
              <a:rPr lang="en-US" sz="1400"/>
              <a:t>Test and gain feedback by deploying your bot to a demo website and sharing it internally with colleagues—then embed it in your own website when ready.</a:t>
            </a:r>
          </a:p>
        </p:txBody>
      </p:sp>
      <p:pic>
        <p:nvPicPr>
          <p:cNvPr id="9" name="Picture Placeholder 13" descr="A screenshot of a cell phone&#10;&#10;Description generated with very high confidence">
            <a:extLst>
              <a:ext uri="{FF2B5EF4-FFF2-40B4-BE49-F238E27FC236}">
                <a16:creationId xmlns:a16="http://schemas.microsoft.com/office/drawing/2014/main" id="{29693285-186F-FA47-A722-AF8D72B083C9}"/>
              </a:ext>
            </a:extLst>
          </p:cNvPr>
          <p:cNvPicPr>
            <a:picLocks noGrp="1" noChangeAspect="1"/>
          </p:cNvPicPr>
          <p:nvPr>
            <p:ph type="pic" sz="quarter" idx="4294967295"/>
          </p:nvPr>
        </p:nvPicPr>
        <p:blipFill rotWithShape="1">
          <a:blip r:embed="rId2"/>
          <a:srcRect l="21" r="21439"/>
          <a:stretch/>
        </p:blipFill>
        <p:spPr>
          <a:xfrm>
            <a:off x="6357938" y="1527175"/>
            <a:ext cx="5834062"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527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59B3-4349-4CD8-B978-FA01CF9F24C9}"/>
              </a:ext>
            </a:extLst>
          </p:cNvPr>
          <p:cNvSpPr>
            <a:spLocks noGrp="1"/>
          </p:cNvSpPr>
          <p:nvPr>
            <p:ph type="title"/>
          </p:nvPr>
        </p:nvSpPr>
        <p:spPr/>
        <p:txBody>
          <a:bodyPr/>
          <a:lstStyle/>
          <a:p>
            <a:r>
              <a:rPr lang="en-US"/>
              <a:t>Web Channel Security</a:t>
            </a:r>
          </a:p>
        </p:txBody>
      </p:sp>
      <p:sp>
        <p:nvSpPr>
          <p:cNvPr id="3" name="Content Placeholder 2">
            <a:extLst>
              <a:ext uri="{FF2B5EF4-FFF2-40B4-BE49-F238E27FC236}">
                <a16:creationId xmlns:a16="http://schemas.microsoft.com/office/drawing/2014/main" id="{39B4AAC1-8BFF-4D5B-8DA0-7D36789BD915}"/>
              </a:ext>
            </a:extLst>
          </p:cNvPr>
          <p:cNvSpPr>
            <a:spLocks noGrp="1"/>
          </p:cNvSpPr>
          <p:nvPr>
            <p:ph idx="1"/>
          </p:nvPr>
        </p:nvSpPr>
        <p:spPr>
          <a:xfrm>
            <a:off x="971450" y="2075489"/>
            <a:ext cx="5250446" cy="4573789"/>
          </a:xfrm>
        </p:spPr>
        <p:txBody>
          <a:bodyPr>
            <a:normAutofit/>
          </a:bodyPr>
          <a:lstStyle/>
          <a:p>
            <a:r>
              <a:rPr lang="en-US" sz="1400"/>
              <a:t>When you create a Power Virtual Agents bot, it is immediately available in the Demo website and Custom website channels to anyone who knows the bot ID. These channels are available by default, and no configuration is needed.</a:t>
            </a:r>
          </a:p>
          <a:p>
            <a:r>
              <a:rPr lang="en-US" sz="1400"/>
              <a:t>Users can find the bot ID directly from within Power Virtual Agents or by receiving it from someone. Depending on the bot's capability and sensitivity that might not be desirable.</a:t>
            </a:r>
          </a:p>
          <a:p>
            <a:r>
              <a:rPr lang="en-US" sz="1400"/>
              <a:t>With Direct Line-based Web channel security, you can enable access only to locations that you control by enabling secured access with Direct Line secrets or tokens.</a:t>
            </a:r>
          </a:p>
          <a:p>
            <a:endParaRPr lang="en-US" sz="1400"/>
          </a:p>
          <a:p>
            <a:r>
              <a:rPr lang="en-US" sz="1400"/>
              <a:t>You can read more info about this </a:t>
            </a:r>
            <a:r>
              <a:rPr lang="en-US" sz="1400">
                <a:hlinkClick r:id="rId2"/>
              </a:rPr>
              <a:t>here</a:t>
            </a:r>
            <a:endParaRPr lang="en-US" sz="1400"/>
          </a:p>
        </p:txBody>
      </p:sp>
      <p:pic>
        <p:nvPicPr>
          <p:cNvPr id="5" name="Picture 4">
            <a:extLst>
              <a:ext uri="{FF2B5EF4-FFF2-40B4-BE49-F238E27FC236}">
                <a16:creationId xmlns:a16="http://schemas.microsoft.com/office/drawing/2014/main" id="{FD5F4E70-DF23-4CC9-BDF5-7A7C7C43CE13}"/>
              </a:ext>
            </a:extLst>
          </p:cNvPr>
          <p:cNvPicPr>
            <a:picLocks noChangeAspect="1"/>
          </p:cNvPicPr>
          <p:nvPr/>
        </p:nvPicPr>
        <p:blipFill>
          <a:blip r:embed="rId3"/>
          <a:stretch>
            <a:fillRect/>
          </a:stretch>
        </p:blipFill>
        <p:spPr>
          <a:xfrm>
            <a:off x="6326318" y="2024281"/>
            <a:ext cx="5681573" cy="2112038"/>
          </a:xfrm>
          <a:prstGeom prst="rect">
            <a:avLst/>
          </a:prstGeom>
        </p:spPr>
      </p:pic>
    </p:spTree>
    <p:extLst>
      <p:ext uri="{BB962C8B-B14F-4D97-AF65-F5344CB8AC3E}">
        <p14:creationId xmlns:p14="http://schemas.microsoft.com/office/powerpoint/2010/main" val="218314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series</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a:t>This series is designed for Architects, Developers and IT Professionals who wish to understand how a Power Virtual Agents solution can be designed and implemented</a:t>
            </a:r>
          </a:p>
          <a:p>
            <a:r>
              <a:rPr lang="en-US"/>
              <a:t>The content is divided up into separate sessions that build into a complete* architecture</a:t>
            </a:r>
          </a:p>
          <a:p>
            <a:r>
              <a:rPr lang="en-US"/>
              <a:t>Example materials to follow along with are available </a:t>
            </a:r>
            <a:r>
              <a:rPr lang="en-US">
                <a:hlinkClick r:id="rId2"/>
              </a:rPr>
              <a:t>here</a:t>
            </a:r>
            <a:endParaRPr lang="en-US"/>
          </a:p>
          <a:p>
            <a:endParaRPr lang="en-US"/>
          </a:p>
          <a:p>
            <a:pPr marL="0" indent="0">
              <a:buNone/>
            </a:pPr>
            <a:r>
              <a:rPr lang="en-US" sz="1200"/>
              <a:t>*Some scenarios, for example integration with Dynamics Omnichannel, are simplified here for brevity</a:t>
            </a:r>
          </a:p>
        </p:txBody>
      </p:sp>
    </p:spTree>
    <p:extLst>
      <p:ext uri="{BB962C8B-B14F-4D97-AF65-F5344CB8AC3E}">
        <p14:creationId xmlns:p14="http://schemas.microsoft.com/office/powerpoint/2010/main" val="360769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2939-6805-C04D-89AE-0659BE10B556}"/>
              </a:ext>
            </a:extLst>
          </p:cNvPr>
          <p:cNvSpPr>
            <a:spLocks noGrp="1"/>
          </p:cNvSpPr>
          <p:nvPr>
            <p:ph type="title"/>
          </p:nvPr>
        </p:nvSpPr>
        <p:spPr/>
        <p:txBody>
          <a:bodyPr/>
          <a:lstStyle/>
          <a:p>
            <a:r>
              <a:rPr lang="en-US"/>
              <a:t>Analytics</a:t>
            </a:r>
          </a:p>
        </p:txBody>
      </p:sp>
      <p:sp>
        <p:nvSpPr>
          <p:cNvPr id="3" name="Text Placeholder 2">
            <a:extLst>
              <a:ext uri="{FF2B5EF4-FFF2-40B4-BE49-F238E27FC236}">
                <a16:creationId xmlns:a16="http://schemas.microsoft.com/office/drawing/2014/main" id="{8B695FB3-8D72-8241-A697-4D2F556EAE58}"/>
              </a:ext>
            </a:extLst>
          </p:cNvPr>
          <p:cNvSpPr>
            <a:spLocks noGrp="1"/>
          </p:cNvSpPr>
          <p:nvPr>
            <p:ph idx="1"/>
          </p:nvPr>
        </p:nvSpPr>
        <p:spPr>
          <a:xfrm>
            <a:off x="591693" y="2164942"/>
            <a:ext cx="5242370" cy="3520241"/>
          </a:xfrm>
        </p:spPr>
        <p:txBody>
          <a:bodyPr/>
          <a:lstStyle/>
          <a:p>
            <a:r>
              <a:rPr lang="en-US" sz="1800"/>
              <a:t>Improving the Bot’s topic and </a:t>
            </a:r>
            <a:r>
              <a:rPr lang="en-US" sz="1800" err="1"/>
              <a:t>treiggering</a:t>
            </a:r>
            <a:r>
              <a:rPr lang="en-US" sz="1800"/>
              <a:t> performance is simple. Industry-leading </a:t>
            </a:r>
            <a:br>
              <a:rPr lang="en-US" sz="1800"/>
            </a:br>
            <a:r>
              <a:rPr lang="en-US" sz="1800"/>
              <a:t>AI makes it possible to improve engagement based on customer awareness and satisfaction.</a:t>
            </a:r>
          </a:p>
        </p:txBody>
      </p:sp>
      <p:sp>
        <p:nvSpPr>
          <p:cNvPr id="4" name="Text Placeholder 3">
            <a:extLst>
              <a:ext uri="{FF2B5EF4-FFF2-40B4-BE49-F238E27FC236}">
                <a16:creationId xmlns:a16="http://schemas.microsoft.com/office/drawing/2014/main" id="{DEEE0D35-8A6A-5B4B-BCCA-2C9C12BA8EF3}"/>
              </a:ext>
            </a:extLst>
          </p:cNvPr>
          <p:cNvSpPr>
            <a:spLocks noGrp="1"/>
          </p:cNvSpPr>
          <p:nvPr>
            <p:ph type="body" sz="quarter" idx="4294967295"/>
          </p:nvPr>
        </p:nvSpPr>
        <p:spPr>
          <a:xfrm>
            <a:off x="795131" y="3548131"/>
            <a:ext cx="4838555" cy="2938585"/>
          </a:xfrm>
        </p:spPr>
        <p:txBody>
          <a:bodyPr>
            <a:normAutofit lnSpcReduction="10000"/>
          </a:bodyPr>
          <a:lstStyle/>
          <a:p>
            <a:pPr marL="0" indent="0">
              <a:lnSpc>
                <a:spcPct val="100000"/>
              </a:lnSpc>
              <a:spcBef>
                <a:spcPts val="600"/>
              </a:spcBef>
              <a:buNone/>
            </a:pPr>
            <a:r>
              <a:rPr lang="en-US" sz="1800" b="1">
                <a:solidFill>
                  <a:schemeClr val="tx2"/>
                </a:solidFill>
              </a:rPr>
              <a:t>See what’s working – and what to improve</a:t>
            </a:r>
          </a:p>
          <a:p>
            <a:pPr marL="0" indent="0">
              <a:lnSpc>
                <a:spcPct val="100000"/>
              </a:lnSpc>
              <a:spcBef>
                <a:spcPts val="600"/>
              </a:spcBef>
              <a:spcAft>
                <a:spcPts val="1200"/>
              </a:spcAft>
              <a:buNone/>
            </a:pPr>
            <a:r>
              <a:rPr lang="en-US" sz="1800"/>
              <a:t>Analyze your bot’s interactions to better understand how specific topics are performing, learn what’s impacting your CSAT, and identify areas for improvement.</a:t>
            </a:r>
          </a:p>
          <a:p>
            <a:pPr marL="0" indent="0">
              <a:lnSpc>
                <a:spcPct val="100000"/>
              </a:lnSpc>
              <a:spcBef>
                <a:spcPts val="600"/>
              </a:spcBef>
              <a:buNone/>
            </a:pPr>
            <a:r>
              <a:rPr lang="en-US" sz="1800" b="1">
                <a:solidFill>
                  <a:schemeClr val="tx2"/>
                </a:solidFill>
              </a:rPr>
              <a:t>Know what to build next</a:t>
            </a:r>
          </a:p>
          <a:p>
            <a:pPr marL="0" indent="0">
              <a:lnSpc>
                <a:spcPct val="100000"/>
              </a:lnSpc>
              <a:spcBef>
                <a:spcPts val="600"/>
              </a:spcBef>
              <a:spcAft>
                <a:spcPts val="1200"/>
              </a:spcAft>
              <a:buNone/>
            </a:pPr>
            <a:r>
              <a:rPr lang="en-US" sz="1800"/>
              <a:t>See which conversations are routing to human agents and determine what topics to teach your bot next. </a:t>
            </a:r>
          </a:p>
        </p:txBody>
      </p:sp>
      <p:pic>
        <p:nvPicPr>
          <p:cNvPr id="9" name="Picture Placeholder 17" descr="A screenshot of a cell phone&#10;&#10;Description generated with high confidence">
            <a:extLst>
              <a:ext uri="{FF2B5EF4-FFF2-40B4-BE49-F238E27FC236}">
                <a16:creationId xmlns:a16="http://schemas.microsoft.com/office/drawing/2014/main" id="{FE8883D9-7C72-D04E-8C87-5D47E807AC91}"/>
              </a:ext>
            </a:extLst>
          </p:cNvPr>
          <p:cNvPicPr>
            <a:picLocks noGrp="1" noChangeAspect="1"/>
          </p:cNvPicPr>
          <p:nvPr>
            <p:ph type="pic" sz="quarter" idx="4294967295"/>
          </p:nvPr>
        </p:nvPicPr>
        <p:blipFill rotWithShape="1">
          <a:blip r:embed="rId2"/>
          <a:srcRect l="24" r="24419"/>
          <a:stretch/>
        </p:blipFill>
        <p:spPr>
          <a:xfrm>
            <a:off x="6096000" y="1626567"/>
            <a:ext cx="5834062"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625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p:txBody>
          <a:bodyPr/>
          <a:lstStyle/>
          <a:p>
            <a:pPr marL="0" indent="0">
              <a:buNone/>
            </a:pPr>
            <a:r>
              <a:rPr lang="en-US"/>
              <a:t>PVA bot can leverage the below capabilities to drive business value</a:t>
            </a:r>
          </a:p>
          <a:p>
            <a:r>
              <a:rPr lang="en-US"/>
              <a:t>Topic generation</a:t>
            </a:r>
          </a:p>
          <a:p>
            <a:r>
              <a:rPr lang="en-US"/>
              <a:t>Triggering</a:t>
            </a:r>
          </a:p>
          <a:p>
            <a:r>
              <a:rPr lang="en-US"/>
              <a:t>Entity Extraction</a:t>
            </a:r>
          </a:p>
          <a:p>
            <a:r>
              <a:rPr lang="en-US"/>
              <a:t>Analytics</a:t>
            </a:r>
          </a:p>
          <a:p>
            <a:r>
              <a:rPr lang="en-US"/>
              <a:t>Channels</a:t>
            </a:r>
          </a:p>
        </p:txBody>
      </p:sp>
    </p:spTree>
    <p:extLst>
      <p:ext uri="{BB962C8B-B14F-4D97-AF65-F5344CB8AC3E}">
        <p14:creationId xmlns:p14="http://schemas.microsoft.com/office/powerpoint/2010/main" val="104864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1">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43">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45">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397833-6CD0-406C-90D1-58EBD65475B1}"/>
              </a:ext>
            </a:extLst>
          </p:cNvPr>
          <p:cNvSpPr>
            <a:spLocks noGrp="1"/>
          </p:cNvSpPr>
          <p:nvPr>
            <p:ph type="ctrTitle"/>
          </p:nvPr>
        </p:nvSpPr>
        <p:spPr>
          <a:xfrm>
            <a:off x="616893" y="1238250"/>
            <a:ext cx="7003107" cy="4381500"/>
          </a:xfrm>
        </p:spPr>
        <p:txBody>
          <a:bodyPr anchor="ctr">
            <a:normAutofit/>
          </a:bodyPr>
          <a:lstStyle/>
          <a:p>
            <a:r>
              <a:rPr lang="en-GB" sz="4000">
                <a:latin typeface="Segoe UI" panose="020B0502040204020203" pitchFamily="34" charset="0"/>
                <a:cs typeface="Segoe UI" panose="020B0502040204020203" pitchFamily="34" charset="0"/>
              </a:rPr>
              <a:t>Power Platform </a:t>
            </a:r>
            <a:r>
              <a:rPr lang="en-GB" sz="7200">
                <a:latin typeface="Segoe UI" panose="020B0502040204020203" pitchFamily="34" charset="0"/>
                <a:cs typeface="Segoe UI" panose="020B0502040204020203" pitchFamily="34" charset="0"/>
              </a:rPr>
              <a:t>Architecture Series</a:t>
            </a:r>
          </a:p>
        </p:txBody>
      </p:sp>
      <p:sp>
        <p:nvSpPr>
          <p:cNvPr id="3" name="Subtitle 2">
            <a:extLst>
              <a:ext uri="{FF2B5EF4-FFF2-40B4-BE49-F238E27FC236}">
                <a16:creationId xmlns:a16="http://schemas.microsoft.com/office/drawing/2014/main" id="{BEAE390F-8C2B-4799-B447-4A3101E1AF39}"/>
              </a:ext>
            </a:extLst>
          </p:cNvPr>
          <p:cNvSpPr>
            <a:spLocks noGrp="1"/>
          </p:cNvSpPr>
          <p:nvPr>
            <p:ph type="subTitle" idx="1"/>
          </p:nvPr>
        </p:nvSpPr>
        <p:spPr>
          <a:xfrm>
            <a:off x="8682607" y="1238250"/>
            <a:ext cx="3109344" cy="4381500"/>
          </a:xfrm>
        </p:spPr>
        <p:txBody>
          <a:bodyPr anchor="ctr">
            <a:normAutofit/>
          </a:bodyPr>
          <a:lstStyle/>
          <a:p>
            <a:pPr marL="457200" indent="-457200">
              <a:buFont typeface="+mj-lt"/>
              <a:buAutoNum type="arabicPeriod" startAt="3"/>
            </a:pPr>
            <a:r>
              <a:rPr lang="en-GB" sz="2000">
                <a:solidFill>
                  <a:srgbClr val="000000"/>
                </a:solidFill>
                <a:cs typeface="Segoe UI" panose="020B0502040204020203" pitchFamily="34" charset="0"/>
              </a:rPr>
              <a:t>Extend your PVA bot with the Power Platform</a:t>
            </a:r>
            <a:endParaRPr lang="en-GB" sz="2000">
              <a:cs typeface="Segoe UI" panose="020B0502040204020203" pitchFamily="34" charset="0"/>
            </a:endParaRPr>
          </a:p>
        </p:txBody>
      </p:sp>
      <p:sp>
        <p:nvSpPr>
          <p:cNvPr id="48" name="Rectangle 47">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sign&#10;&#10;Description automatically generated">
            <a:extLst>
              <a:ext uri="{FF2B5EF4-FFF2-40B4-BE49-F238E27FC236}">
                <a16:creationId xmlns:a16="http://schemas.microsoft.com/office/drawing/2014/main" id="{1848CB24-A2A9-4252-9827-1A2A8E7D1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374" y="6114777"/>
            <a:ext cx="1656959" cy="556819"/>
          </a:xfrm>
          <a:prstGeom prst="rect">
            <a:avLst/>
          </a:prstGeom>
        </p:spPr>
      </p:pic>
      <p:sp>
        <p:nvSpPr>
          <p:cNvPr id="28" name="Subtitle 2">
            <a:extLst>
              <a:ext uri="{FF2B5EF4-FFF2-40B4-BE49-F238E27FC236}">
                <a16:creationId xmlns:a16="http://schemas.microsoft.com/office/drawing/2014/main" id="{B660E53B-90CA-44D2-9870-0F474C84F7C1}"/>
              </a:ext>
            </a:extLst>
          </p:cNvPr>
          <p:cNvSpPr txBox="1">
            <a:spLocks/>
          </p:cNvSpPr>
          <p:nvPr/>
        </p:nvSpPr>
        <p:spPr>
          <a:xfrm>
            <a:off x="616893" y="6216513"/>
            <a:ext cx="3000375" cy="45508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atin typeface="Segoe UI" panose="020B0502040204020203" pitchFamily="34" charset="0"/>
                <a:cs typeface="Segoe UI" panose="020B0502040204020203" pitchFamily="34" charset="0"/>
              </a:rPr>
              <a:t>presented by</a:t>
            </a:r>
          </a:p>
        </p:txBody>
      </p:sp>
      <p:pic>
        <p:nvPicPr>
          <p:cNvPr id="6" name="Picture 5">
            <a:extLst>
              <a:ext uri="{FF2B5EF4-FFF2-40B4-BE49-F238E27FC236}">
                <a16:creationId xmlns:a16="http://schemas.microsoft.com/office/drawing/2014/main" id="{3A9904D7-7888-4673-AEA7-8B3BCFD50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75105" y="273423"/>
            <a:ext cx="1516846" cy="758423"/>
          </a:xfrm>
          <a:prstGeom prst="rect">
            <a:avLst/>
          </a:prstGeom>
        </p:spPr>
      </p:pic>
    </p:spTree>
    <p:extLst>
      <p:ext uri="{BB962C8B-B14F-4D97-AF65-F5344CB8AC3E}">
        <p14:creationId xmlns:p14="http://schemas.microsoft.com/office/powerpoint/2010/main" val="128243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series</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a:t>This series is designed for Architects, Developers and IT Professionals who wish to understand how a Power Virtual Agents solution can be designed and implemented</a:t>
            </a:r>
          </a:p>
          <a:p>
            <a:r>
              <a:rPr lang="en-US"/>
              <a:t>The content is divided up into separate sessions that build into a complete* architecture</a:t>
            </a:r>
          </a:p>
          <a:p>
            <a:r>
              <a:rPr lang="en-US"/>
              <a:t>Example materials to follow along with are available </a:t>
            </a:r>
            <a:r>
              <a:rPr lang="en-US">
                <a:hlinkClick r:id="rId2"/>
              </a:rPr>
              <a:t>here</a:t>
            </a:r>
            <a:endParaRPr lang="en-US"/>
          </a:p>
          <a:p>
            <a:endParaRPr lang="en-US"/>
          </a:p>
          <a:p>
            <a:pPr marL="0" indent="0">
              <a:buNone/>
            </a:pPr>
            <a:r>
              <a:rPr lang="en-US" sz="1200"/>
              <a:t>*Some scenarios, for example integration with Dynamics Omnichannel, are simplified here for brevity</a:t>
            </a:r>
          </a:p>
        </p:txBody>
      </p:sp>
    </p:spTree>
    <p:extLst>
      <p:ext uri="{BB962C8B-B14F-4D97-AF65-F5344CB8AC3E}">
        <p14:creationId xmlns:p14="http://schemas.microsoft.com/office/powerpoint/2010/main" val="46280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session</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a:t>Chatbot extensibility allows organizations to tap into other systems to derive additional value</a:t>
            </a:r>
          </a:p>
          <a:p>
            <a:r>
              <a:rPr lang="en-US"/>
              <a:t>This allows your chatbot to transact on behalf of the user which reduces manual work and drives automation opportunities</a:t>
            </a:r>
          </a:p>
          <a:p>
            <a:r>
              <a:rPr lang="en-US"/>
              <a:t>Organizations can subsequently go after higher-value use cases</a:t>
            </a:r>
          </a:p>
          <a:p>
            <a:r>
              <a:rPr lang="en-US"/>
              <a:t>We have multiple extensibility options ranging from no-code to pro-code solutions.</a:t>
            </a:r>
          </a:p>
        </p:txBody>
      </p:sp>
    </p:spTree>
    <p:extLst>
      <p:ext uri="{BB962C8B-B14F-4D97-AF65-F5344CB8AC3E}">
        <p14:creationId xmlns:p14="http://schemas.microsoft.com/office/powerpoint/2010/main" val="309001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FF70-C157-439F-B2D3-80CD98D11CE4}"/>
              </a:ext>
            </a:extLst>
          </p:cNvPr>
          <p:cNvSpPr>
            <a:spLocks noGrp="1"/>
          </p:cNvSpPr>
          <p:nvPr>
            <p:ph type="title"/>
          </p:nvPr>
        </p:nvSpPr>
        <p:spPr/>
        <p:txBody>
          <a:bodyPr/>
          <a:lstStyle/>
          <a:p>
            <a:r>
              <a:rPr lang="en-US"/>
              <a:t>Extensibility Options</a:t>
            </a:r>
            <a:endParaRPr lang="en-CA"/>
          </a:p>
        </p:txBody>
      </p:sp>
      <p:graphicFrame>
        <p:nvGraphicFramePr>
          <p:cNvPr id="4" name="Diagram 3">
            <a:extLst>
              <a:ext uri="{FF2B5EF4-FFF2-40B4-BE49-F238E27FC236}">
                <a16:creationId xmlns:a16="http://schemas.microsoft.com/office/drawing/2014/main" id="{FE4C69FA-5FA2-4177-9CF6-F2426C468313}"/>
              </a:ext>
            </a:extLst>
          </p:cNvPr>
          <p:cNvGraphicFramePr/>
          <p:nvPr>
            <p:extLst>
              <p:ext uri="{D42A27DB-BD31-4B8C-83A1-F6EECF244321}">
                <p14:modId xmlns:p14="http://schemas.microsoft.com/office/powerpoint/2010/main" val="364259311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ECEC4E5-EC2A-40A0-88E3-DD10E82AA650}"/>
              </a:ext>
            </a:extLst>
          </p:cNvPr>
          <p:cNvSpPr txBox="1"/>
          <p:nvPr/>
        </p:nvSpPr>
        <p:spPr>
          <a:xfrm>
            <a:off x="2990546" y="4110531"/>
            <a:ext cx="1048685" cy="369332"/>
          </a:xfrm>
          <a:prstGeom prst="rect">
            <a:avLst/>
          </a:prstGeom>
          <a:noFill/>
        </p:spPr>
        <p:txBody>
          <a:bodyPr wrap="none" rtlCol="0">
            <a:spAutoFit/>
          </a:bodyPr>
          <a:lstStyle/>
          <a:p>
            <a:r>
              <a:rPr lang="en-US"/>
              <a:t>No-code</a:t>
            </a:r>
            <a:endParaRPr lang="en-CA"/>
          </a:p>
        </p:txBody>
      </p:sp>
      <p:sp>
        <p:nvSpPr>
          <p:cNvPr id="7" name="TextBox 6">
            <a:extLst>
              <a:ext uri="{FF2B5EF4-FFF2-40B4-BE49-F238E27FC236}">
                <a16:creationId xmlns:a16="http://schemas.microsoft.com/office/drawing/2014/main" id="{E2E54CC3-85C9-482B-AF76-63A01A920430}"/>
              </a:ext>
            </a:extLst>
          </p:cNvPr>
          <p:cNvSpPr txBox="1"/>
          <p:nvPr/>
        </p:nvSpPr>
        <p:spPr>
          <a:xfrm>
            <a:off x="5571657" y="4110446"/>
            <a:ext cx="1146468" cy="369332"/>
          </a:xfrm>
          <a:prstGeom prst="rect">
            <a:avLst/>
          </a:prstGeom>
          <a:noFill/>
        </p:spPr>
        <p:txBody>
          <a:bodyPr wrap="none" rtlCol="0">
            <a:spAutoFit/>
          </a:bodyPr>
          <a:lstStyle/>
          <a:p>
            <a:r>
              <a:rPr lang="en-US"/>
              <a:t>Low-code</a:t>
            </a:r>
            <a:endParaRPr lang="en-CA"/>
          </a:p>
        </p:txBody>
      </p:sp>
      <p:sp>
        <p:nvSpPr>
          <p:cNvPr id="9" name="TextBox 8">
            <a:extLst>
              <a:ext uri="{FF2B5EF4-FFF2-40B4-BE49-F238E27FC236}">
                <a16:creationId xmlns:a16="http://schemas.microsoft.com/office/drawing/2014/main" id="{7421AE99-F768-4EB2-AC68-C6DC42F250E0}"/>
              </a:ext>
            </a:extLst>
          </p:cNvPr>
          <p:cNvSpPr txBox="1"/>
          <p:nvPr/>
        </p:nvSpPr>
        <p:spPr>
          <a:xfrm>
            <a:off x="8118914" y="4110446"/>
            <a:ext cx="1082540" cy="369332"/>
          </a:xfrm>
          <a:prstGeom prst="rect">
            <a:avLst/>
          </a:prstGeom>
          <a:noFill/>
        </p:spPr>
        <p:txBody>
          <a:bodyPr wrap="none" rtlCol="0">
            <a:spAutoFit/>
          </a:bodyPr>
          <a:lstStyle/>
          <a:p>
            <a:r>
              <a:rPr lang="en-US"/>
              <a:t>Pro-code</a:t>
            </a:r>
            <a:endParaRPr lang="en-CA"/>
          </a:p>
        </p:txBody>
      </p:sp>
    </p:spTree>
    <p:extLst>
      <p:ext uri="{BB962C8B-B14F-4D97-AF65-F5344CB8AC3E}">
        <p14:creationId xmlns:p14="http://schemas.microsoft.com/office/powerpoint/2010/main" val="82681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289D939D-5889-402E-BA3F-C8F55AAF44AE}"/>
              </a:ext>
            </a:extLst>
          </p:cNvPr>
          <p:cNvGrpSpPr/>
          <p:nvPr/>
        </p:nvGrpSpPr>
        <p:grpSpPr>
          <a:xfrm>
            <a:off x="3851945" y="1628775"/>
            <a:ext cx="4488110" cy="3419475"/>
            <a:chOff x="3851945" y="1628775"/>
            <a:chExt cx="4488110" cy="3419475"/>
          </a:xfrm>
        </p:grpSpPr>
        <p:sp>
          <p:nvSpPr>
            <p:cNvPr id="4" name="Rectangle 3">
              <a:extLst>
                <a:ext uri="{FF2B5EF4-FFF2-40B4-BE49-F238E27FC236}">
                  <a16:creationId xmlns:a16="http://schemas.microsoft.com/office/drawing/2014/main" id="{2D3287BE-AFD8-44D2-AF74-CCEEA3668D9B}"/>
                </a:ext>
              </a:extLst>
            </p:cNvPr>
            <p:cNvSpPr/>
            <p:nvPr/>
          </p:nvSpPr>
          <p:spPr>
            <a:xfrm>
              <a:off x="3851945" y="1628775"/>
              <a:ext cx="4488110" cy="3419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C2E1D621-E7E0-4536-906B-A7802956D6A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843999" y="1674495"/>
              <a:ext cx="439429" cy="439901"/>
            </a:xfrm>
            <a:prstGeom prst="rect">
              <a:avLst/>
            </a:prstGeom>
          </p:spPr>
        </p:pic>
        <p:grpSp>
          <p:nvGrpSpPr>
            <p:cNvPr id="32" name="Group 31">
              <a:extLst>
                <a:ext uri="{FF2B5EF4-FFF2-40B4-BE49-F238E27FC236}">
                  <a16:creationId xmlns:a16="http://schemas.microsoft.com/office/drawing/2014/main" id="{849ACD48-5E20-4D6C-A744-81FE5DF48BB6}"/>
                </a:ext>
              </a:extLst>
            </p:cNvPr>
            <p:cNvGrpSpPr/>
            <p:nvPr/>
          </p:nvGrpSpPr>
          <p:grpSpPr>
            <a:xfrm>
              <a:off x="6280555" y="2478859"/>
              <a:ext cx="1974212" cy="2043286"/>
              <a:chOff x="6280555" y="2707459"/>
              <a:chExt cx="1974212" cy="2043286"/>
            </a:xfrm>
          </p:grpSpPr>
          <p:sp>
            <p:nvSpPr>
              <p:cNvPr id="20" name="TextBox 19">
                <a:extLst>
                  <a:ext uri="{FF2B5EF4-FFF2-40B4-BE49-F238E27FC236}">
                    <a16:creationId xmlns:a16="http://schemas.microsoft.com/office/drawing/2014/main" id="{CBBA2B74-5753-410A-B659-D1391FEC5EE5}"/>
                  </a:ext>
                </a:extLst>
              </p:cNvPr>
              <p:cNvSpPr txBox="1"/>
              <p:nvPr/>
            </p:nvSpPr>
            <p:spPr>
              <a:xfrm>
                <a:off x="6280558" y="270745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2" name="TextBox 21">
                <a:extLst>
                  <a:ext uri="{FF2B5EF4-FFF2-40B4-BE49-F238E27FC236}">
                    <a16:creationId xmlns:a16="http://schemas.microsoft.com/office/drawing/2014/main" id="{E937A1EB-18B1-465A-8055-D1039843793F}"/>
                  </a:ext>
                </a:extLst>
              </p:cNvPr>
              <p:cNvSpPr txBox="1"/>
              <p:nvPr/>
            </p:nvSpPr>
            <p:spPr>
              <a:xfrm>
                <a:off x="6280557" y="3063750"/>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4" name="TextBox 23">
                <a:extLst>
                  <a:ext uri="{FF2B5EF4-FFF2-40B4-BE49-F238E27FC236}">
                    <a16:creationId xmlns:a16="http://schemas.microsoft.com/office/drawing/2014/main" id="{121C83F3-3C9D-4873-9E0C-4DB747FBD6BE}"/>
                  </a:ext>
                </a:extLst>
              </p:cNvPr>
              <p:cNvSpPr txBox="1"/>
              <p:nvPr/>
            </p:nvSpPr>
            <p:spPr>
              <a:xfrm>
                <a:off x="6280557" y="341624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6" name="TextBox 25">
                <a:extLst>
                  <a:ext uri="{FF2B5EF4-FFF2-40B4-BE49-F238E27FC236}">
                    <a16:creationId xmlns:a16="http://schemas.microsoft.com/office/drawing/2014/main" id="{FD010445-2593-4F92-8B24-B854D6222559}"/>
                  </a:ext>
                </a:extLst>
              </p:cNvPr>
              <p:cNvSpPr txBox="1"/>
              <p:nvPr/>
            </p:nvSpPr>
            <p:spPr>
              <a:xfrm>
                <a:off x="6280556" y="3768748"/>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8" name="TextBox 27">
                <a:extLst>
                  <a:ext uri="{FF2B5EF4-FFF2-40B4-BE49-F238E27FC236}">
                    <a16:creationId xmlns:a16="http://schemas.microsoft.com/office/drawing/2014/main" id="{8B3BF00C-CEC6-4A8D-A663-552C8B862318}"/>
                  </a:ext>
                </a:extLst>
              </p:cNvPr>
              <p:cNvSpPr txBox="1"/>
              <p:nvPr/>
            </p:nvSpPr>
            <p:spPr>
              <a:xfrm>
                <a:off x="6280556" y="4122725"/>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sp>
            <p:nvSpPr>
              <p:cNvPr id="30" name="TextBox 29">
                <a:extLst>
                  <a:ext uri="{FF2B5EF4-FFF2-40B4-BE49-F238E27FC236}">
                    <a16:creationId xmlns:a16="http://schemas.microsoft.com/office/drawing/2014/main" id="{EE188083-6858-42F0-A31A-BAEC97DFF1FB}"/>
                  </a:ext>
                </a:extLst>
              </p:cNvPr>
              <p:cNvSpPr txBox="1"/>
              <p:nvPr/>
            </p:nvSpPr>
            <p:spPr>
              <a:xfrm>
                <a:off x="6280555" y="4473746"/>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grpSp>
        <p:sp>
          <p:nvSpPr>
            <p:cNvPr id="31" name="TextBox 30">
              <a:extLst>
                <a:ext uri="{FF2B5EF4-FFF2-40B4-BE49-F238E27FC236}">
                  <a16:creationId xmlns:a16="http://schemas.microsoft.com/office/drawing/2014/main" id="{2E0ED79C-12EB-4996-96E5-CD832B61929C}"/>
                </a:ext>
              </a:extLst>
            </p:cNvPr>
            <p:cNvSpPr txBox="1"/>
            <p:nvPr/>
          </p:nvSpPr>
          <p:spPr>
            <a:xfrm>
              <a:off x="3953312"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3" name="TextBox 32">
              <a:extLst>
                <a:ext uri="{FF2B5EF4-FFF2-40B4-BE49-F238E27FC236}">
                  <a16:creationId xmlns:a16="http://schemas.microsoft.com/office/drawing/2014/main" id="{96371FC2-E688-4216-950A-2605A69DD0D7}"/>
                </a:ext>
              </a:extLst>
            </p:cNvPr>
            <p:cNvSpPr txBox="1"/>
            <p:nvPr/>
          </p:nvSpPr>
          <p:spPr>
            <a:xfrm>
              <a:off x="3953311"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4" name="TextBox 33">
              <a:extLst>
                <a:ext uri="{FF2B5EF4-FFF2-40B4-BE49-F238E27FC236}">
                  <a16:creationId xmlns:a16="http://schemas.microsoft.com/office/drawing/2014/main" id="{236AA632-EC56-44A5-B4C7-571C94E6ADF5}"/>
                </a:ext>
              </a:extLst>
            </p:cNvPr>
            <p:cNvSpPr txBox="1"/>
            <p:nvPr/>
          </p:nvSpPr>
          <p:spPr>
            <a:xfrm>
              <a:off x="3953310"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5" name="TextBox 34">
              <a:extLst>
                <a:ext uri="{FF2B5EF4-FFF2-40B4-BE49-F238E27FC236}">
                  <a16:creationId xmlns:a16="http://schemas.microsoft.com/office/drawing/2014/main" id="{EB8CE315-9EAA-4827-AAAD-F506FF86EDCF}"/>
                </a:ext>
              </a:extLst>
            </p:cNvPr>
            <p:cNvSpPr txBox="1"/>
            <p:nvPr/>
          </p:nvSpPr>
          <p:spPr>
            <a:xfrm>
              <a:off x="3953310"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6" name="TextBox 35">
              <a:extLst>
                <a:ext uri="{FF2B5EF4-FFF2-40B4-BE49-F238E27FC236}">
                  <a16:creationId xmlns:a16="http://schemas.microsoft.com/office/drawing/2014/main" id="{7E919C49-98BD-47FE-8187-B85201513DD4}"/>
                </a:ext>
              </a:extLst>
            </p:cNvPr>
            <p:cNvSpPr txBox="1"/>
            <p:nvPr/>
          </p:nvSpPr>
          <p:spPr>
            <a:xfrm>
              <a:off x="3953309"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9" name="TextBox 38">
              <a:extLst>
                <a:ext uri="{FF2B5EF4-FFF2-40B4-BE49-F238E27FC236}">
                  <a16:creationId xmlns:a16="http://schemas.microsoft.com/office/drawing/2014/main" id="{265B9361-9D3E-4BA5-84B3-D3C6C899E882}"/>
                </a:ext>
              </a:extLst>
            </p:cNvPr>
            <p:cNvSpPr txBox="1"/>
            <p:nvPr/>
          </p:nvSpPr>
          <p:spPr>
            <a:xfrm>
              <a:off x="4718803"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0" name="TextBox 39">
              <a:extLst>
                <a:ext uri="{FF2B5EF4-FFF2-40B4-BE49-F238E27FC236}">
                  <a16:creationId xmlns:a16="http://schemas.microsoft.com/office/drawing/2014/main" id="{50D95C50-B863-4B6E-866F-C0EE58A08DA4}"/>
                </a:ext>
              </a:extLst>
            </p:cNvPr>
            <p:cNvSpPr txBox="1"/>
            <p:nvPr/>
          </p:nvSpPr>
          <p:spPr>
            <a:xfrm>
              <a:off x="4718802"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1" name="TextBox 40">
              <a:extLst>
                <a:ext uri="{FF2B5EF4-FFF2-40B4-BE49-F238E27FC236}">
                  <a16:creationId xmlns:a16="http://schemas.microsoft.com/office/drawing/2014/main" id="{1D808DDA-0E1A-4737-9421-F04922DB0B2E}"/>
                </a:ext>
              </a:extLst>
            </p:cNvPr>
            <p:cNvSpPr txBox="1"/>
            <p:nvPr/>
          </p:nvSpPr>
          <p:spPr>
            <a:xfrm>
              <a:off x="4718801"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2" name="TextBox 41">
              <a:extLst>
                <a:ext uri="{FF2B5EF4-FFF2-40B4-BE49-F238E27FC236}">
                  <a16:creationId xmlns:a16="http://schemas.microsoft.com/office/drawing/2014/main" id="{A8FF7846-0A9E-4DD0-AE8A-3184895209DC}"/>
                </a:ext>
              </a:extLst>
            </p:cNvPr>
            <p:cNvSpPr txBox="1"/>
            <p:nvPr/>
          </p:nvSpPr>
          <p:spPr>
            <a:xfrm>
              <a:off x="4718801"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3" name="TextBox 42">
              <a:extLst>
                <a:ext uri="{FF2B5EF4-FFF2-40B4-BE49-F238E27FC236}">
                  <a16:creationId xmlns:a16="http://schemas.microsoft.com/office/drawing/2014/main" id="{3F67DEC7-9338-428B-8D8F-7D187754722B}"/>
                </a:ext>
              </a:extLst>
            </p:cNvPr>
            <p:cNvSpPr txBox="1"/>
            <p:nvPr/>
          </p:nvSpPr>
          <p:spPr>
            <a:xfrm>
              <a:off x="4718800"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cxnSp>
          <p:nvCxnSpPr>
            <p:cNvPr id="45" name="Straight Arrow Connector 44">
              <a:extLst>
                <a:ext uri="{FF2B5EF4-FFF2-40B4-BE49-F238E27FC236}">
                  <a16:creationId xmlns:a16="http://schemas.microsoft.com/office/drawing/2014/main" id="{914342CA-4E2E-482A-87C4-6DE9BDDA7F09}"/>
                </a:ext>
              </a:extLst>
            </p:cNvPr>
            <p:cNvCxnSpPr>
              <a:stCxn id="39" idx="3"/>
              <a:endCxn id="20" idx="1"/>
            </p:cNvCxnSpPr>
            <p:nvPr/>
          </p:nvCxnSpPr>
          <p:spPr>
            <a:xfrm flipV="1">
              <a:off x="5378736" y="2617359"/>
              <a:ext cx="901822" cy="369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B584B53-685E-4496-954A-1FD5C7B8A7C4}"/>
                </a:ext>
              </a:extLst>
            </p:cNvPr>
            <p:cNvCxnSpPr>
              <a:stCxn id="39" idx="3"/>
              <a:endCxn id="26" idx="1"/>
            </p:cNvCxnSpPr>
            <p:nvPr/>
          </p:nvCxnSpPr>
          <p:spPr>
            <a:xfrm>
              <a:off x="5378736" y="2987163"/>
              <a:ext cx="901820" cy="691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AEBFA83-E225-4937-8A3C-E79EF6911571}"/>
                </a:ext>
              </a:extLst>
            </p:cNvPr>
            <p:cNvCxnSpPr>
              <a:stCxn id="39" idx="3"/>
              <a:endCxn id="30" idx="1"/>
            </p:cNvCxnSpPr>
            <p:nvPr/>
          </p:nvCxnSpPr>
          <p:spPr>
            <a:xfrm>
              <a:off x="5378736" y="2987163"/>
              <a:ext cx="901819" cy="1396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071AF23-581A-465C-88BA-A92D1EF830AE}"/>
                </a:ext>
              </a:extLst>
            </p:cNvPr>
            <p:cNvCxnSpPr>
              <a:stCxn id="41" idx="3"/>
              <a:endCxn id="20" idx="1"/>
            </p:cNvCxnSpPr>
            <p:nvPr/>
          </p:nvCxnSpPr>
          <p:spPr>
            <a:xfrm flipV="1">
              <a:off x="5378734" y="2617359"/>
              <a:ext cx="901824" cy="91350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A287C1F1-3A37-4A4B-99D9-9800E581CF83}"/>
                </a:ext>
              </a:extLst>
            </p:cNvPr>
            <p:cNvCxnSpPr>
              <a:stCxn id="41" idx="3"/>
              <a:endCxn id="28" idx="1"/>
            </p:cNvCxnSpPr>
            <p:nvPr/>
          </p:nvCxnSpPr>
          <p:spPr>
            <a:xfrm>
              <a:off x="5378734" y="3530865"/>
              <a:ext cx="901822" cy="50176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9178FBD7-ECB1-4E86-868B-C7D09BB53A3B}"/>
                </a:ext>
              </a:extLst>
            </p:cNvPr>
            <p:cNvSpPr txBox="1"/>
            <p:nvPr/>
          </p:nvSpPr>
          <p:spPr>
            <a:xfrm>
              <a:off x="3953309" y="4690270"/>
              <a:ext cx="4301455"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Analytics</a:t>
              </a:r>
            </a:p>
          </p:txBody>
        </p:sp>
      </p:grpSp>
      <p:grpSp>
        <p:nvGrpSpPr>
          <p:cNvPr id="200" name="Group 199">
            <a:extLst>
              <a:ext uri="{FF2B5EF4-FFF2-40B4-BE49-F238E27FC236}">
                <a16:creationId xmlns:a16="http://schemas.microsoft.com/office/drawing/2014/main" id="{2D0D38D7-4301-47DB-AC97-749E076E47E1}"/>
              </a:ext>
            </a:extLst>
          </p:cNvPr>
          <p:cNvGrpSpPr/>
          <p:nvPr/>
        </p:nvGrpSpPr>
        <p:grpSpPr>
          <a:xfrm>
            <a:off x="2637640" y="176029"/>
            <a:ext cx="3642918" cy="3150120"/>
            <a:chOff x="2637640" y="176029"/>
            <a:chExt cx="3642918" cy="3150120"/>
          </a:xfrm>
        </p:grpSpPr>
        <p:grpSp>
          <p:nvGrpSpPr>
            <p:cNvPr id="162" name="Group 161">
              <a:extLst>
                <a:ext uri="{FF2B5EF4-FFF2-40B4-BE49-F238E27FC236}">
                  <a16:creationId xmlns:a16="http://schemas.microsoft.com/office/drawing/2014/main" id="{69E559CF-60AB-48F8-BF2D-10C118A2F392}"/>
                </a:ext>
              </a:extLst>
            </p:cNvPr>
            <p:cNvGrpSpPr/>
            <p:nvPr/>
          </p:nvGrpSpPr>
          <p:grpSpPr>
            <a:xfrm>
              <a:off x="3986898" y="1758583"/>
              <a:ext cx="1178396" cy="215444"/>
              <a:chOff x="7415898" y="564011"/>
              <a:chExt cx="1178396" cy="215444"/>
            </a:xfrm>
          </p:grpSpPr>
          <p:pic>
            <p:nvPicPr>
              <p:cNvPr id="152" name="Graphic 151">
                <a:extLst>
                  <a:ext uri="{FF2B5EF4-FFF2-40B4-BE49-F238E27FC236}">
                    <a16:creationId xmlns:a16="http://schemas.microsoft.com/office/drawing/2014/main" id="{6B8B193D-DC26-41B4-9239-AB1382319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54" name="TextBox 153">
                <a:extLst>
                  <a:ext uri="{FF2B5EF4-FFF2-40B4-BE49-F238E27FC236}">
                    <a16:creationId xmlns:a16="http://schemas.microsoft.com/office/drawing/2014/main" id="{52FE1F0C-062D-439C-9D31-16D9DF06B16B}"/>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57" name="Straight Arrow Connector 156">
              <a:extLst>
                <a:ext uri="{FF2B5EF4-FFF2-40B4-BE49-F238E27FC236}">
                  <a16:creationId xmlns:a16="http://schemas.microsoft.com/office/drawing/2014/main" id="{E4C4B513-1365-42DD-9B69-70F88B0C3236}"/>
                </a:ext>
              </a:extLst>
            </p:cNvPr>
            <p:cNvCxnSpPr>
              <a:cxnSpLocks/>
              <a:stCxn id="154" idx="3"/>
              <a:endCxn id="20" idx="1"/>
            </p:cNvCxnSpPr>
            <p:nvPr/>
          </p:nvCxnSpPr>
          <p:spPr>
            <a:xfrm>
              <a:off x="5165294" y="1866305"/>
              <a:ext cx="1115264" cy="75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AAA9314-FD3C-4F10-B583-41B0DC596B0F}"/>
                </a:ext>
              </a:extLst>
            </p:cNvPr>
            <p:cNvGrpSpPr/>
            <p:nvPr/>
          </p:nvGrpSpPr>
          <p:grpSpPr>
            <a:xfrm>
              <a:off x="3986898" y="2029495"/>
              <a:ext cx="1178396" cy="215444"/>
              <a:chOff x="7415898" y="564011"/>
              <a:chExt cx="1178396" cy="215444"/>
            </a:xfrm>
          </p:grpSpPr>
          <p:pic>
            <p:nvPicPr>
              <p:cNvPr id="166" name="Graphic 165">
                <a:extLst>
                  <a:ext uri="{FF2B5EF4-FFF2-40B4-BE49-F238E27FC236}">
                    <a16:creationId xmlns:a16="http://schemas.microsoft.com/office/drawing/2014/main" id="{78B7C656-0B0C-4992-91BF-B47F5F5CE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67" name="TextBox 166">
                <a:extLst>
                  <a:ext uri="{FF2B5EF4-FFF2-40B4-BE49-F238E27FC236}">
                    <a16:creationId xmlns:a16="http://schemas.microsoft.com/office/drawing/2014/main" id="{5ECFAC93-AAFD-4C91-BBBE-03D8BCCBE5FF}"/>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70" name="Straight Arrow Connector 169">
              <a:extLst>
                <a:ext uri="{FF2B5EF4-FFF2-40B4-BE49-F238E27FC236}">
                  <a16:creationId xmlns:a16="http://schemas.microsoft.com/office/drawing/2014/main" id="{B9EA97DA-3E7B-4F9D-BE9C-A22E3D9D6842}"/>
                </a:ext>
              </a:extLst>
            </p:cNvPr>
            <p:cNvCxnSpPr>
              <a:cxnSpLocks/>
              <a:stCxn id="167" idx="3"/>
              <a:endCxn id="24" idx="1"/>
            </p:cNvCxnSpPr>
            <p:nvPr/>
          </p:nvCxnSpPr>
          <p:spPr>
            <a:xfrm>
              <a:off x="5165294" y="2137217"/>
              <a:ext cx="1115263" cy="118893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5" name="Rectangle 184">
              <a:extLst>
                <a:ext uri="{FF2B5EF4-FFF2-40B4-BE49-F238E27FC236}">
                  <a16:creationId xmlns:a16="http://schemas.microsoft.com/office/drawing/2014/main" id="{0E721062-3367-418F-9F27-B2D2BB41CFA3}"/>
                </a:ext>
              </a:extLst>
            </p:cNvPr>
            <p:cNvSpPr/>
            <p:nvPr/>
          </p:nvSpPr>
          <p:spPr>
            <a:xfrm>
              <a:off x="2637640" y="176029"/>
              <a:ext cx="2428610" cy="865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a:extLst>
                <a:ext uri="{FF2B5EF4-FFF2-40B4-BE49-F238E27FC236}">
                  <a16:creationId xmlns:a16="http://schemas.microsoft.com/office/drawing/2014/main" id="{E88C135C-580E-454F-8006-74C01B0ED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0154" y="227740"/>
              <a:ext cx="314300" cy="314300"/>
            </a:xfrm>
            <a:prstGeom prst="rect">
              <a:avLst/>
            </a:prstGeom>
          </p:spPr>
        </p:pic>
        <p:sp>
          <p:nvSpPr>
            <p:cNvPr id="188" name="TextBox 187">
              <a:extLst>
                <a:ext uri="{FF2B5EF4-FFF2-40B4-BE49-F238E27FC236}">
                  <a16:creationId xmlns:a16="http://schemas.microsoft.com/office/drawing/2014/main" id="{FC7D9099-CA47-44FB-8BC0-5E69C7426D96}"/>
                </a:ext>
              </a:extLst>
            </p:cNvPr>
            <p:cNvSpPr txBox="1"/>
            <p:nvPr/>
          </p:nvSpPr>
          <p:spPr>
            <a:xfrm>
              <a:off x="2984453" y="245598"/>
              <a:ext cx="1413375" cy="246221"/>
            </a:xfrm>
            <a:prstGeom prst="rect">
              <a:avLst/>
            </a:prstGeom>
            <a:noFill/>
          </p:spPr>
          <p:txBody>
            <a:bodyPr wrap="square" rtlCol="0">
              <a:spAutoFit/>
            </a:bodyPr>
            <a:lstStyle/>
            <a:p>
              <a:r>
                <a:rPr lang="en-US" sz="1000"/>
                <a:t>Azure Bot Service</a:t>
              </a:r>
            </a:p>
          </p:txBody>
        </p:sp>
        <p:grpSp>
          <p:nvGrpSpPr>
            <p:cNvPr id="189" name="Group 188">
              <a:extLst>
                <a:ext uri="{FF2B5EF4-FFF2-40B4-BE49-F238E27FC236}">
                  <a16:creationId xmlns:a16="http://schemas.microsoft.com/office/drawing/2014/main" id="{B88CADFD-A183-4168-AE70-C78A4406A9CF}"/>
                </a:ext>
              </a:extLst>
            </p:cNvPr>
            <p:cNvGrpSpPr/>
            <p:nvPr/>
          </p:nvGrpSpPr>
          <p:grpSpPr>
            <a:xfrm>
              <a:off x="3808630" y="509145"/>
              <a:ext cx="1178396" cy="215444"/>
              <a:chOff x="7415898" y="564011"/>
              <a:chExt cx="1178396" cy="215444"/>
            </a:xfrm>
          </p:grpSpPr>
          <p:pic>
            <p:nvPicPr>
              <p:cNvPr id="190" name="Graphic 189">
                <a:extLst>
                  <a:ext uri="{FF2B5EF4-FFF2-40B4-BE49-F238E27FC236}">
                    <a16:creationId xmlns:a16="http://schemas.microsoft.com/office/drawing/2014/main" id="{35931F54-7F5A-41D4-9182-5C75685F2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1" name="TextBox 190">
                <a:extLst>
                  <a:ext uri="{FF2B5EF4-FFF2-40B4-BE49-F238E27FC236}">
                    <a16:creationId xmlns:a16="http://schemas.microsoft.com/office/drawing/2014/main" id="{59A1DDB7-A958-4B2E-9D5C-EA087E4539DC}"/>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grpSp>
          <p:nvGrpSpPr>
            <p:cNvPr id="194" name="Group 193">
              <a:extLst>
                <a:ext uri="{FF2B5EF4-FFF2-40B4-BE49-F238E27FC236}">
                  <a16:creationId xmlns:a16="http://schemas.microsoft.com/office/drawing/2014/main" id="{B9C41B28-7FCD-4165-8A28-C0546DB6685D}"/>
                </a:ext>
              </a:extLst>
            </p:cNvPr>
            <p:cNvGrpSpPr/>
            <p:nvPr/>
          </p:nvGrpSpPr>
          <p:grpSpPr>
            <a:xfrm>
              <a:off x="3808630" y="766495"/>
              <a:ext cx="1178396" cy="215444"/>
              <a:chOff x="7415898" y="564011"/>
              <a:chExt cx="1178396" cy="215444"/>
            </a:xfrm>
          </p:grpSpPr>
          <p:pic>
            <p:nvPicPr>
              <p:cNvPr id="195" name="Graphic 194">
                <a:extLst>
                  <a:ext uri="{FF2B5EF4-FFF2-40B4-BE49-F238E27FC236}">
                    <a16:creationId xmlns:a16="http://schemas.microsoft.com/office/drawing/2014/main" id="{613F087E-F9B4-4B87-B1ED-620FDB536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6" name="TextBox 195">
                <a:extLst>
                  <a:ext uri="{FF2B5EF4-FFF2-40B4-BE49-F238E27FC236}">
                    <a16:creationId xmlns:a16="http://schemas.microsoft.com/office/drawing/2014/main" id="{2B3F4CC8-4A81-4E45-93FD-BE45B8621689}"/>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cxnSp>
          <p:nvCxnSpPr>
            <p:cNvPr id="198" name="Straight Arrow Connector 197">
              <a:extLst>
                <a:ext uri="{FF2B5EF4-FFF2-40B4-BE49-F238E27FC236}">
                  <a16:creationId xmlns:a16="http://schemas.microsoft.com/office/drawing/2014/main" id="{16B78621-0E4D-4253-9F6C-11DAFB7EC5A4}"/>
                </a:ext>
              </a:extLst>
            </p:cNvPr>
            <p:cNvCxnSpPr>
              <a:cxnSpLocks/>
              <a:stCxn id="196" idx="3"/>
              <a:endCxn id="22" idx="1"/>
            </p:cNvCxnSpPr>
            <p:nvPr/>
          </p:nvCxnSpPr>
          <p:spPr>
            <a:xfrm>
              <a:off x="4987026" y="874217"/>
              <a:ext cx="1293531" cy="2099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DFC21DD1-1974-432F-A253-367CC1A70FBA}"/>
              </a:ext>
            </a:extLst>
          </p:cNvPr>
          <p:cNvGrpSpPr/>
          <p:nvPr/>
        </p:nvGrpSpPr>
        <p:grpSpPr>
          <a:xfrm>
            <a:off x="1381125" y="1628775"/>
            <a:ext cx="2470820" cy="3419476"/>
            <a:chOff x="1381125" y="1628775"/>
            <a:chExt cx="2470820" cy="3419476"/>
          </a:xfrm>
        </p:grpSpPr>
        <p:sp>
          <p:nvSpPr>
            <p:cNvPr id="54" name="Rectangle 53">
              <a:extLst>
                <a:ext uri="{FF2B5EF4-FFF2-40B4-BE49-F238E27FC236}">
                  <a16:creationId xmlns:a16="http://schemas.microsoft.com/office/drawing/2014/main" id="{470B4525-92BC-4A5E-B57B-90625799ECC6}"/>
                </a:ext>
              </a:extLst>
            </p:cNvPr>
            <p:cNvSpPr/>
            <p:nvPr/>
          </p:nvSpPr>
          <p:spPr>
            <a:xfrm>
              <a:off x="1563421" y="1628775"/>
              <a:ext cx="1251141" cy="3419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Web design outline">
              <a:extLst>
                <a:ext uri="{FF2B5EF4-FFF2-40B4-BE49-F238E27FC236}">
                  <a16:creationId xmlns:a16="http://schemas.microsoft.com/office/drawing/2014/main" id="{CC7DD3B1-D81B-4893-AC9F-53B1244C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8432" y="2068638"/>
              <a:ext cx="638911" cy="638911"/>
            </a:xfrm>
            <a:prstGeom prst="rect">
              <a:avLst/>
            </a:prstGeom>
          </p:spPr>
        </p:pic>
        <p:pic>
          <p:nvPicPr>
            <p:cNvPr id="58" name="Graphic 57" descr="Smart Phone outline">
              <a:extLst>
                <a:ext uri="{FF2B5EF4-FFF2-40B4-BE49-F238E27FC236}">
                  <a16:creationId xmlns:a16="http://schemas.microsoft.com/office/drawing/2014/main" id="{88754982-C8E7-43D5-849B-9E90F2FAD8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8883" y="4087709"/>
              <a:ext cx="646360" cy="646360"/>
            </a:xfrm>
            <a:prstGeom prst="rect">
              <a:avLst/>
            </a:prstGeom>
          </p:spPr>
        </p:pic>
        <p:pic>
          <p:nvPicPr>
            <p:cNvPr id="60" name="Picture 59">
              <a:extLst>
                <a:ext uri="{FF2B5EF4-FFF2-40B4-BE49-F238E27FC236}">
                  <a16:creationId xmlns:a16="http://schemas.microsoft.com/office/drawing/2014/main" id="{F8442E55-27E6-4C5E-8276-E4D5BF5F2DBE}"/>
                </a:ext>
              </a:extLst>
            </p:cNvPr>
            <p:cNvPicPr>
              <a:picLocks noChangeAspect="1"/>
            </p:cNvPicPr>
            <p:nvPr/>
          </p:nvPicPr>
          <p:blipFill rotWithShape="1">
            <a:blip r:embed="rId9"/>
            <a:srcRect l="13536" r="21176"/>
            <a:stretch/>
          </p:blipFill>
          <p:spPr>
            <a:xfrm>
              <a:off x="1836236" y="3077141"/>
              <a:ext cx="611654" cy="526977"/>
            </a:xfrm>
            <a:prstGeom prst="rect">
              <a:avLst/>
            </a:prstGeom>
          </p:spPr>
        </p:pic>
        <p:sp>
          <p:nvSpPr>
            <p:cNvPr id="61" name="TextBox 60">
              <a:extLst>
                <a:ext uri="{FF2B5EF4-FFF2-40B4-BE49-F238E27FC236}">
                  <a16:creationId xmlns:a16="http://schemas.microsoft.com/office/drawing/2014/main" id="{6DE2E074-0472-43E6-8C28-FF7609FB26D6}"/>
                </a:ext>
              </a:extLst>
            </p:cNvPr>
            <p:cNvSpPr txBox="1"/>
            <p:nvPr/>
          </p:nvSpPr>
          <p:spPr>
            <a:xfrm>
              <a:off x="1381125" y="1733550"/>
              <a:ext cx="1552575" cy="276999"/>
            </a:xfrm>
            <a:prstGeom prst="rect">
              <a:avLst/>
            </a:prstGeom>
            <a:noFill/>
          </p:spPr>
          <p:txBody>
            <a:bodyPr wrap="square" rtlCol="0">
              <a:spAutoFit/>
            </a:bodyPr>
            <a:lstStyle/>
            <a:p>
              <a:pPr algn="ctr"/>
              <a:r>
                <a:rPr lang="en-US" sz="1200"/>
                <a:t>Channels</a:t>
              </a:r>
            </a:p>
          </p:txBody>
        </p:sp>
        <p:cxnSp>
          <p:nvCxnSpPr>
            <p:cNvPr id="63" name="Straight Arrow Connector 62">
              <a:extLst>
                <a:ext uri="{FF2B5EF4-FFF2-40B4-BE49-F238E27FC236}">
                  <a16:creationId xmlns:a16="http://schemas.microsoft.com/office/drawing/2014/main" id="{5E9D71E6-5165-4E05-8B32-129E691E1B3E}"/>
                </a:ext>
              </a:extLst>
            </p:cNvPr>
            <p:cNvCxnSpPr>
              <a:cxnSpLocks/>
              <a:stCxn id="4" idx="1"/>
              <a:endCxn id="56" idx="3"/>
            </p:cNvCxnSpPr>
            <p:nvPr/>
          </p:nvCxnSpPr>
          <p:spPr>
            <a:xfrm flipH="1" flipV="1">
              <a:off x="2467343" y="2388094"/>
              <a:ext cx="1384602" cy="950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6E01BFA-AEA0-4FC7-BC48-435926ABBFEF}"/>
                </a:ext>
              </a:extLst>
            </p:cNvPr>
            <p:cNvCxnSpPr>
              <a:cxnSpLocks/>
              <a:stCxn id="4" idx="1"/>
              <a:endCxn id="60" idx="3"/>
            </p:cNvCxnSpPr>
            <p:nvPr/>
          </p:nvCxnSpPr>
          <p:spPr>
            <a:xfrm flipH="1">
              <a:off x="2447890" y="3338513"/>
              <a:ext cx="1404055" cy="2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B0DCE5-A57A-4A94-895B-671D8303686E}"/>
                </a:ext>
              </a:extLst>
            </p:cNvPr>
            <p:cNvCxnSpPr>
              <a:cxnSpLocks/>
              <a:stCxn id="4" idx="1"/>
              <a:endCxn id="58" idx="3"/>
            </p:cNvCxnSpPr>
            <p:nvPr/>
          </p:nvCxnSpPr>
          <p:spPr>
            <a:xfrm flipH="1">
              <a:off x="2465243" y="3338513"/>
              <a:ext cx="1386702" cy="1072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5F81D45-5D6A-4ACE-86BA-B9CC59870DF0}"/>
                </a:ext>
              </a:extLst>
            </p:cNvPr>
            <p:cNvSpPr txBox="1"/>
            <p:nvPr/>
          </p:nvSpPr>
          <p:spPr>
            <a:xfrm>
              <a:off x="1930179" y="4741500"/>
              <a:ext cx="435416" cy="215444"/>
            </a:xfrm>
            <a:prstGeom prst="rect">
              <a:avLst/>
            </a:prstGeom>
            <a:noFill/>
          </p:spPr>
          <p:txBody>
            <a:bodyPr wrap="square" rtlCol="0">
              <a:spAutoFit/>
            </a:bodyPr>
            <a:lstStyle/>
            <a:p>
              <a:pPr algn="ctr"/>
              <a:r>
                <a:rPr lang="en-US" sz="800"/>
                <a:t>App</a:t>
              </a:r>
            </a:p>
          </p:txBody>
        </p:sp>
        <p:sp>
          <p:nvSpPr>
            <p:cNvPr id="71" name="TextBox 70">
              <a:extLst>
                <a:ext uri="{FF2B5EF4-FFF2-40B4-BE49-F238E27FC236}">
                  <a16:creationId xmlns:a16="http://schemas.microsoft.com/office/drawing/2014/main" id="{D2FA979E-DAA0-4B6D-B26E-6A0D073C160F}"/>
                </a:ext>
              </a:extLst>
            </p:cNvPr>
            <p:cNvSpPr txBox="1"/>
            <p:nvPr/>
          </p:nvSpPr>
          <p:spPr>
            <a:xfrm>
              <a:off x="1884961" y="3627602"/>
              <a:ext cx="525852" cy="215444"/>
            </a:xfrm>
            <a:prstGeom prst="rect">
              <a:avLst/>
            </a:prstGeom>
            <a:noFill/>
          </p:spPr>
          <p:txBody>
            <a:bodyPr wrap="square" rtlCol="0">
              <a:spAutoFit/>
            </a:bodyPr>
            <a:lstStyle/>
            <a:p>
              <a:pPr algn="ctr"/>
              <a:r>
                <a:rPr lang="en-US" sz="800"/>
                <a:t>Teams</a:t>
              </a:r>
            </a:p>
          </p:txBody>
        </p:sp>
        <p:sp>
          <p:nvSpPr>
            <p:cNvPr id="73" name="TextBox 72">
              <a:extLst>
                <a:ext uri="{FF2B5EF4-FFF2-40B4-BE49-F238E27FC236}">
                  <a16:creationId xmlns:a16="http://schemas.microsoft.com/office/drawing/2014/main" id="{8BC1C210-E215-44CE-BBD0-3A5D6AAEC085}"/>
                </a:ext>
              </a:extLst>
            </p:cNvPr>
            <p:cNvSpPr txBox="1"/>
            <p:nvPr/>
          </p:nvSpPr>
          <p:spPr>
            <a:xfrm>
              <a:off x="1930179" y="2645290"/>
              <a:ext cx="435416" cy="215444"/>
            </a:xfrm>
            <a:prstGeom prst="rect">
              <a:avLst/>
            </a:prstGeom>
            <a:noFill/>
          </p:spPr>
          <p:txBody>
            <a:bodyPr wrap="square" rtlCol="0">
              <a:spAutoFit/>
            </a:bodyPr>
            <a:lstStyle/>
            <a:p>
              <a:pPr algn="ctr"/>
              <a:r>
                <a:rPr lang="en-US" sz="800"/>
                <a:t>Web</a:t>
              </a:r>
            </a:p>
          </p:txBody>
        </p:sp>
      </p:grpSp>
      <p:grpSp>
        <p:nvGrpSpPr>
          <p:cNvPr id="141" name="Group 140">
            <a:extLst>
              <a:ext uri="{FF2B5EF4-FFF2-40B4-BE49-F238E27FC236}">
                <a16:creationId xmlns:a16="http://schemas.microsoft.com/office/drawing/2014/main" id="{2AEF936D-1859-44F2-9CF1-CC3E2328AE8E}"/>
              </a:ext>
            </a:extLst>
          </p:cNvPr>
          <p:cNvGrpSpPr/>
          <p:nvPr/>
        </p:nvGrpSpPr>
        <p:grpSpPr>
          <a:xfrm>
            <a:off x="8254765" y="1960600"/>
            <a:ext cx="3242567" cy="3308914"/>
            <a:chOff x="8254765" y="1960600"/>
            <a:chExt cx="3242567" cy="3308914"/>
          </a:xfrm>
        </p:grpSpPr>
        <p:pic>
          <p:nvPicPr>
            <p:cNvPr id="10" name="Picture 9" descr="Icon&#10;&#10;Description automatically generated">
              <a:extLst>
                <a:ext uri="{FF2B5EF4-FFF2-40B4-BE49-F238E27FC236}">
                  <a16:creationId xmlns:a16="http://schemas.microsoft.com/office/drawing/2014/main" id="{1D2CA6D9-4069-475E-A286-90FBD7F1CB2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592812" y="2349295"/>
              <a:ext cx="448751" cy="420660"/>
            </a:xfrm>
            <a:prstGeom prst="rect">
              <a:avLst/>
            </a:prstGeom>
          </p:spPr>
        </p:pic>
        <p:sp>
          <p:nvSpPr>
            <p:cNvPr id="91" name="Rectangle 90">
              <a:extLst>
                <a:ext uri="{FF2B5EF4-FFF2-40B4-BE49-F238E27FC236}">
                  <a16:creationId xmlns:a16="http://schemas.microsoft.com/office/drawing/2014/main" id="{BDBCE699-57EF-4063-AA2E-7365620E7633}"/>
                </a:ext>
              </a:extLst>
            </p:cNvPr>
            <p:cNvSpPr/>
            <p:nvPr/>
          </p:nvSpPr>
          <p:spPr>
            <a:xfrm>
              <a:off x="8829967" y="2293422"/>
              <a:ext cx="1312614" cy="225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81647816-F6CA-4631-B7D3-88DFA8A167CE}"/>
                </a:ext>
              </a:extLst>
            </p:cNvPr>
            <p:cNvSpPr txBox="1"/>
            <p:nvPr/>
          </p:nvSpPr>
          <p:spPr>
            <a:xfrm>
              <a:off x="8933828" y="30127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5" name="TextBox 94">
              <a:extLst>
                <a:ext uri="{FF2B5EF4-FFF2-40B4-BE49-F238E27FC236}">
                  <a16:creationId xmlns:a16="http://schemas.microsoft.com/office/drawing/2014/main" id="{C3D21EE6-5CF5-48F1-B019-A54665D67978}"/>
                </a:ext>
              </a:extLst>
            </p:cNvPr>
            <p:cNvSpPr txBox="1"/>
            <p:nvPr/>
          </p:nvSpPr>
          <p:spPr>
            <a:xfrm>
              <a:off x="8933827" y="3327387"/>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7" name="TextBox 96">
              <a:extLst>
                <a:ext uri="{FF2B5EF4-FFF2-40B4-BE49-F238E27FC236}">
                  <a16:creationId xmlns:a16="http://schemas.microsoft.com/office/drawing/2014/main" id="{81734100-AC19-4BD5-BCCE-3806604A94B0}"/>
                </a:ext>
              </a:extLst>
            </p:cNvPr>
            <p:cNvSpPr txBox="1"/>
            <p:nvPr/>
          </p:nvSpPr>
          <p:spPr>
            <a:xfrm>
              <a:off x="8933826" y="364059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9" name="TextBox 98">
              <a:extLst>
                <a:ext uri="{FF2B5EF4-FFF2-40B4-BE49-F238E27FC236}">
                  <a16:creationId xmlns:a16="http://schemas.microsoft.com/office/drawing/2014/main" id="{6E94238C-2EEC-4240-A95B-A75FC43A415C}"/>
                </a:ext>
              </a:extLst>
            </p:cNvPr>
            <p:cNvSpPr txBox="1"/>
            <p:nvPr/>
          </p:nvSpPr>
          <p:spPr>
            <a:xfrm>
              <a:off x="8933824" y="39402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1" name="TextBox 100">
              <a:extLst>
                <a:ext uri="{FF2B5EF4-FFF2-40B4-BE49-F238E27FC236}">
                  <a16:creationId xmlns:a16="http://schemas.microsoft.com/office/drawing/2014/main" id="{FD889638-B7E1-4D23-A71B-B2ADAD961944}"/>
                </a:ext>
              </a:extLst>
            </p:cNvPr>
            <p:cNvSpPr txBox="1"/>
            <p:nvPr/>
          </p:nvSpPr>
          <p:spPr>
            <a:xfrm>
              <a:off x="8933825" y="424217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4" name="TextBox 103">
              <a:extLst>
                <a:ext uri="{FF2B5EF4-FFF2-40B4-BE49-F238E27FC236}">
                  <a16:creationId xmlns:a16="http://schemas.microsoft.com/office/drawing/2014/main" id="{8719FB0C-B652-468C-AA2C-E2808B7698D4}"/>
                </a:ext>
              </a:extLst>
            </p:cNvPr>
            <p:cNvSpPr txBox="1"/>
            <p:nvPr/>
          </p:nvSpPr>
          <p:spPr>
            <a:xfrm rot="16200000">
              <a:off x="9209743" y="3612052"/>
              <a:ext cx="1444917" cy="246221"/>
            </a:xfrm>
            <a:prstGeom prst="rect">
              <a:avLst/>
            </a:prstGeom>
            <a:noFill/>
            <a:ln>
              <a:solidFill>
                <a:schemeClr val="tx1"/>
              </a:solidFill>
            </a:ln>
          </p:spPr>
          <p:txBody>
            <a:bodyPr wrap="square" rtlCol="0">
              <a:spAutoFit/>
            </a:bodyPr>
            <a:lstStyle/>
            <a:p>
              <a:pPr algn="ctr"/>
              <a:r>
                <a:rPr lang="en-US" sz="1000">
                  <a:cs typeface="Calibri" panose="020F0502020204030204" pitchFamily="34" charset="0"/>
                </a:rPr>
                <a:t>Connectors</a:t>
              </a:r>
            </a:p>
          </p:txBody>
        </p:sp>
        <p:grpSp>
          <p:nvGrpSpPr>
            <p:cNvPr id="125" name="Group 124">
              <a:extLst>
                <a:ext uri="{FF2B5EF4-FFF2-40B4-BE49-F238E27FC236}">
                  <a16:creationId xmlns:a16="http://schemas.microsoft.com/office/drawing/2014/main" id="{C021F81E-55E9-4702-849E-509064BD9388}"/>
                </a:ext>
              </a:extLst>
            </p:cNvPr>
            <p:cNvGrpSpPr/>
            <p:nvPr/>
          </p:nvGrpSpPr>
          <p:grpSpPr>
            <a:xfrm>
              <a:off x="10810875" y="1960600"/>
              <a:ext cx="686457" cy="3308914"/>
              <a:chOff x="10773570" y="1742566"/>
              <a:chExt cx="686457" cy="3308914"/>
            </a:xfrm>
          </p:grpSpPr>
          <p:pic>
            <p:nvPicPr>
              <p:cNvPr id="110" name="Graphic 109">
                <a:extLst>
                  <a:ext uri="{FF2B5EF4-FFF2-40B4-BE49-F238E27FC236}">
                    <a16:creationId xmlns:a16="http://schemas.microsoft.com/office/drawing/2014/main" id="{37171833-D86B-4F29-87C8-FBC3C06A0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71185" y="2633828"/>
                <a:ext cx="491226" cy="491226"/>
              </a:xfrm>
              <a:prstGeom prst="rect">
                <a:avLst/>
              </a:prstGeom>
            </p:spPr>
          </p:pic>
          <p:pic>
            <p:nvPicPr>
              <p:cNvPr id="112" name="Picture 111" descr="Icon&#10;&#10;Description automatically generated">
                <a:extLst>
                  <a:ext uri="{FF2B5EF4-FFF2-40B4-BE49-F238E27FC236}">
                    <a16:creationId xmlns:a16="http://schemas.microsoft.com/office/drawing/2014/main" id="{42D1925E-E2B9-437C-BFC9-9065C95CA9B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892423" y="4438494"/>
                <a:ext cx="448751" cy="420660"/>
              </a:xfrm>
              <a:prstGeom prst="rect">
                <a:avLst/>
              </a:prstGeom>
            </p:spPr>
          </p:pic>
          <p:pic>
            <p:nvPicPr>
              <p:cNvPr id="114" name="Picture 113">
                <a:extLst>
                  <a:ext uri="{FF2B5EF4-FFF2-40B4-BE49-F238E27FC236}">
                    <a16:creationId xmlns:a16="http://schemas.microsoft.com/office/drawing/2014/main" id="{25F6D948-FFAC-445C-A359-680A7E0FEBF6}"/>
                  </a:ext>
                </a:extLst>
              </p:cNvPr>
              <p:cNvPicPr>
                <a:picLocks noChangeAspect="1"/>
              </p:cNvPicPr>
              <p:nvPr/>
            </p:nvPicPr>
            <p:blipFill>
              <a:blip r:embed="rId11"/>
              <a:stretch>
                <a:fillRect/>
              </a:stretch>
            </p:blipFill>
            <p:spPr>
              <a:xfrm>
                <a:off x="10773570" y="3495832"/>
                <a:ext cx="686457" cy="686457"/>
              </a:xfrm>
              <a:prstGeom prst="rect">
                <a:avLst/>
              </a:prstGeom>
            </p:spPr>
          </p:pic>
          <p:sp>
            <p:nvSpPr>
              <p:cNvPr id="116" name="TextBox 115">
                <a:extLst>
                  <a:ext uri="{FF2B5EF4-FFF2-40B4-BE49-F238E27FC236}">
                    <a16:creationId xmlns:a16="http://schemas.microsoft.com/office/drawing/2014/main" id="{7224B781-E831-4595-A57C-FE5F786BAA54}"/>
                  </a:ext>
                </a:extLst>
              </p:cNvPr>
              <p:cNvSpPr txBox="1"/>
              <p:nvPr/>
            </p:nvSpPr>
            <p:spPr>
              <a:xfrm>
                <a:off x="10899090" y="2234860"/>
                <a:ext cx="435416" cy="215444"/>
              </a:xfrm>
              <a:prstGeom prst="rect">
                <a:avLst/>
              </a:prstGeom>
              <a:noFill/>
            </p:spPr>
            <p:txBody>
              <a:bodyPr wrap="square" rtlCol="0">
                <a:spAutoFit/>
              </a:bodyPr>
              <a:lstStyle/>
              <a:p>
                <a:pPr algn="ctr"/>
                <a:r>
                  <a:rPr lang="en-US" sz="800"/>
                  <a:t>SaaS</a:t>
                </a:r>
              </a:p>
            </p:txBody>
          </p:sp>
          <p:sp>
            <p:nvSpPr>
              <p:cNvPr id="118" name="TextBox 117">
                <a:extLst>
                  <a:ext uri="{FF2B5EF4-FFF2-40B4-BE49-F238E27FC236}">
                    <a16:creationId xmlns:a16="http://schemas.microsoft.com/office/drawing/2014/main" id="{B96C71C0-43E1-4AA1-8825-9EFD907B070C}"/>
                  </a:ext>
                </a:extLst>
              </p:cNvPr>
              <p:cNvSpPr txBox="1"/>
              <p:nvPr/>
            </p:nvSpPr>
            <p:spPr>
              <a:xfrm>
                <a:off x="10773570" y="3099051"/>
                <a:ext cx="686457" cy="215444"/>
              </a:xfrm>
              <a:prstGeom prst="rect">
                <a:avLst/>
              </a:prstGeom>
              <a:noFill/>
            </p:spPr>
            <p:txBody>
              <a:bodyPr wrap="square" rtlCol="0">
                <a:spAutoFit/>
              </a:bodyPr>
              <a:lstStyle/>
              <a:p>
                <a:pPr algn="ctr"/>
                <a:r>
                  <a:rPr lang="en-US" sz="800" err="1"/>
                  <a:t>QnA</a:t>
                </a:r>
                <a:r>
                  <a:rPr lang="en-US" sz="800"/>
                  <a:t> Maker</a:t>
                </a:r>
              </a:p>
            </p:txBody>
          </p:sp>
          <p:sp>
            <p:nvSpPr>
              <p:cNvPr id="120" name="TextBox 119">
                <a:extLst>
                  <a:ext uri="{FF2B5EF4-FFF2-40B4-BE49-F238E27FC236}">
                    <a16:creationId xmlns:a16="http://schemas.microsoft.com/office/drawing/2014/main" id="{9E0C7D42-F06D-4C57-97DF-02CD9220D07D}"/>
                  </a:ext>
                </a:extLst>
              </p:cNvPr>
              <p:cNvSpPr txBox="1"/>
              <p:nvPr/>
            </p:nvSpPr>
            <p:spPr>
              <a:xfrm>
                <a:off x="10773570" y="4081357"/>
                <a:ext cx="686457" cy="215444"/>
              </a:xfrm>
              <a:prstGeom prst="rect">
                <a:avLst/>
              </a:prstGeom>
              <a:noFill/>
            </p:spPr>
            <p:txBody>
              <a:bodyPr wrap="square" rtlCol="0">
                <a:spAutoFit/>
              </a:bodyPr>
              <a:lstStyle/>
              <a:p>
                <a:pPr algn="ctr"/>
                <a:r>
                  <a:rPr lang="en-US" sz="800"/>
                  <a:t>AI Builder</a:t>
                </a:r>
              </a:p>
            </p:txBody>
          </p:sp>
          <p:sp>
            <p:nvSpPr>
              <p:cNvPr id="122" name="TextBox 121">
                <a:extLst>
                  <a:ext uri="{FF2B5EF4-FFF2-40B4-BE49-F238E27FC236}">
                    <a16:creationId xmlns:a16="http://schemas.microsoft.com/office/drawing/2014/main" id="{C8AE532A-03D9-47B8-BAF5-46BC17E1FEDC}"/>
                  </a:ext>
                </a:extLst>
              </p:cNvPr>
              <p:cNvSpPr txBox="1"/>
              <p:nvPr/>
            </p:nvSpPr>
            <p:spPr>
              <a:xfrm>
                <a:off x="10831425" y="4836036"/>
                <a:ext cx="570747" cy="215444"/>
              </a:xfrm>
              <a:prstGeom prst="rect">
                <a:avLst/>
              </a:prstGeom>
              <a:noFill/>
            </p:spPr>
            <p:txBody>
              <a:bodyPr wrap="square" rtlCol="0">
                <a:spAutoFit/>
              </a:bodyPr>
              <a:lstStyle/>
              <a:p>
                <a:pPr algn="ctr"/>
                <a:r>
                  <a:rPr lang="en-US" sz="800"/>
                  <a:t>Desktop</a:t>
                </a:r>
              </a:p>
            </p:txBody>
          </p:sp>
          <p:pic>
            <p:nvPicPr>
              <p:cNvPr id="124" name="Graphic 123" descr="Server outline">
                <a:extLst>
                  <a:ext uri="{FF2B5EF4-FFF2-40B4-BE49-F238E27FC236}">
                    <a16:creationId xmlns:a16="http://schemas.microsoft.com/office/drawing/2014/main" id="{FBF82201-EADF-46E3-9DC2-DFA8632AB1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48816" y="1742566"/>
                <a:ext cx="535965" cy="535965"/>
              </a:xfrm>
              <a:prstGeom prst="rect">
                <a:avLst/>
              </a:prstGeom>
            </p:spPr>
          </p:pic>
        </p:grpSp>
        <p:cxnSp>
          <p:nvCxnSpPr>
            <p:cNvPr id="127" name="Straight Arrow Connector 126">
              <a:extLst>
                <a:ext uri="{FF2B5EF4-FFF2-40B4-BE49-F238E27FC236}">
                  <a16:creationId xmlns:a16="http://schemas.microsoft.com/office/drawing/2014/main" id="{647B1FAE-C11A-46C6-8C30-11F60B10BF81}"/>
                </a:ext>
              </a:extLst>
            </p:cNvPr>
            <p:cNvCxnSpPr>
              <a:stCxn id="22" idx="3"/>
              <a:endCxn id="97" idx="1"/>
            </p:cNvCxnSpPr>
            <p:nvPr/>
          </p:nvCxnSpPr>
          <p:spPr>
            <a:xfrm>
              <a:off x="8254766" y="2973650"/>
              <a:ext cx="679060" cy="774671"/>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9" name="Straight Arrow Connector 128">
              <a:extLst>
                <a:ext uri="{FF2B5EF4-FFF2-40B4-BE49-F238E27FC236}">
                  <a16:creationId xmlns:a16="http://schemas.microsoft.com/office/drawing/2014/main" id="{296F74EE-FFD7-49D1-9F71-034FED066AC7}"/>
                </a:ext>
              </a:extLst>
            </p:cNvPr>
            <p:cNvCxnSpPr>
              <a:stCxn id="28" idx="3"/>
              <a:endCxn id="93" idx="1"/>
            </p:cNvCxnSpPr>
            <p:nvPr/>
          </p:nvCxnSpPr>
          <p:spPr>
            <a:xfrm flipV="1">
              <a:off x="8254765" y="3120427"/>
              <a:ext cx="679063" cy="912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BDC01973-029A-4F2B-9C28-F2E2507B5C10}"/>
                </a:ext>
              </a:extLst>
            </p:cNvPr>
            <p:cNvCxnSpPr>
              <a:cxnSpLocks/>
              <a:stCxn id="26" idx="3"/>
              <a:endCxn id="99" idx="1"/>
            </p:cNvCxnSpPr>
            <p:nvPr/>
          </p:nvCxnSpPr>
          <p:spPr>
            <a:xfrm>
              <a:off x="8254765" y="3678648"/>
              <a:ext cx="679059" cy="369279"/>
            </a:xfrm>
            <a:prstGeom prst="straightConnector1">
              <a:avLst/>
            </a:prstGeom>
            <a:ln w="9525" cap="flat" cmpd="sng" algn="ctr">
              <a:solidFill>
                <a:schemeClr val="dk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4" name="Straight Arrow Connector 133">
              <a:extLst>
                <a:ext uri="{FF2B5EF4-FFF2-40B4-BE49-F238E27FC236}">
                  <a16:creationId xmlns:a16="http://schemas.microsoft.com/office/drawing/2014/main" id="{C5C14549-E9EB-4367-9D42-43E120F20F63}"/>
                </a:ext>
              </a:extLst>
            </p:cNvPr>
            <p:cNvCxnSpPr>
              <a:cxnSpLocks/>
              <a:stCxn id="104" idx="2"/>
              <a:endCxn id="124" idx="1"/>
            </p:cNvCxnSpPr>
            <p:nvPr/>
          </p:nvCxnSpPr>
          <p:spPr>
            <a:xfrm flipV="1">
              <a:off x="10055312" y="2228583"/>
              <a:ext cx="830809" cy="1506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5D9F56-CD5C-4365-9625-EC3DFAD1B5C7}"/>
                </a:ext>
              </a:extLst>
            </p:cNvPr>
            <p:cNvCxnSpPr>
              <a:cxnSpLocks/>
              <a:stCxn id="104" idx="2"/>
              <a:endCxn id="118" idx="1"/>
            </p:cNvCxnSpPr>
            <p:nvPr/>
          </p:nvCxnSpPr>
          <p:spPr>
            <a:xfrm flipV="1">
              <a:off x="10055312" y="3424807"/>
              <a:ext cx="755563" cy="310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8F5C4C98-492E-418D-85CC-D2D661F54044}"/>
                </a:ext>
              </a:extLst>
            </p:cNvPr>
            <p:cNvCxnSpPr>
              <a:cxnSpLocks/>
              <a:stCxn id="104" idx="2"/>
              <a:endCxn id="114" idx="1"/>
            </p:cNvCxnSpPr>
            <p:nvPr/>
          </p:nvCxnSpPr>
          <p:spPr>
            <a:xfrm>
              <a:off x="10055312" y="3735162"/>
              <a:ext cx="755563" cy="32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9A11A6DE-36C2-42F4-9282-CF38A79B0420}"/>
                </a:ext>
              </a:extLst>
            </p:cNvPr>
            <p:cNvCxnSpPr>
              <a:cxnSpLocks/>
              <a:stCxn id="104" idx="2"/>
              <a:endCxn id="112" idx="1"/>
            </p:cNvCxnSpPr>
            <p:nvPr/>
          </p:nvCxnSpPr>
          <p:spPr>
            <a:xfrm>
              <a:off x="10055312" y="3735162"/>
              <a:ext cx="874416" cy="1131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1F69893-0733-46B6-93C7-2C5C5682F3F8}"/>
              </a:ext>
            </a:extLst>
          </p:cNvPr>
          <p:cNvGrpSpPr/>
          <p:nvPr/>
        </p:nvGrpSpPr>
        <p:grpSpPr>
          <a:xfrm>
            <a:off x="3409950" y="1305213"/>
            <a:ext cx="7116029" cy="4146791"/>
            <a:chOff x="3409950" y="1305213"/>
            <a:chExt cx="7116029" cy="4146791"/>
          </a:xfrm>
        </p:grpSpPr>
        <p:sp>
          <p:nvSpPr>
            <p:cNvPr id="148" name="Rectangle 147">
              <a:extLst>
                <a:ext uri="{FF2B5EF4-FFF2-40B4-BE49-F238E27FC236}">
                  <a16:creationId xmlns:a16="http://schemas.microsoft.com/office/drawing/2014/main" id="{54A3F285-2490-45C0-8E58-8080C9CD4FC4}"/>
                </a:ext>
              </a:extLst>
            </p:cNvPr>
            <p:cNvSpPr/>
            <p:nvPr/>
          </p:nvSpPr>
          <p:spPr>
            <a:xfrm>
              <a:off x="3409950" y="1305213"/>
              <a:ext cx="7116029" cy="41467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55584174-309E-42E5-9327-603A0498A74E}"/>
                </a:ext>
              </a:extLst>
            </p:cNvPr>
            <p:cNvSpPr txBox="1"/>
            <p:nvPr/>
          </p:nvSpPr>
          <p:spPr>
            <a:xfrm>
              <a:off x="9719039" y="5143298"/>
              <a:ext cx="714054" cy="276999"/>
            </a:xfrm>
            <a:prstGeom prst="rect">
              <a:avLst/>
            </a:prstGeom>
            <a:solidFill>
              <a:schemeClr val="bg1"/>
            </a:solidFill>
            <a:ln>
              <a:noFill/>
              <a:prstDash val="solid"/>
            </a:ln>
          </p:spPr>
          <p:txBody>
            <a:bodyPr wrap="square" rtlCol="0">
              <a:spAutoFit/>
            </a:bodyPr>
            <a:lstStyle/>
            <a:p>
              <a:pPr algn="ctr"/>
              <a:r>
                <a:rPr lang="en-US" sz="1200"/>
                <a:t>Solution</a:t>
              </a:r>
            </a:p>
          </p:txBody>
        </p:sp>
      </p:grpSp>
      <p:grpSp>
        <p:nvGrpSpPr>
          <p:cNvPr id="48" name="Group 47">
            <a:extLst>
              <a:ext uri="{FF2B5EF4-FFF2-40B4-BE49-F238E27FC236}">
                <a16:creationId xmlns:a16="http://schemas.microsoft.com/office/drawing/2014/main" id="{9FA5810A-10B9-4D4E-951B-E17784642756}"/>
              </a:ext>
            </a:extLst>
          </p:cNvPr>
          <p:cNvGrpSpPr/>
          <p:nvPr/>
        </p:nvGrpSpPr>
        <p:grpSpPr>
          <a:xfrm>
            <a:off x="301126" y="1140903"/>
            <a:ext cx="10327454" cy="5541068"/>
            <a:chOff x="301126" y="1140903"/>
            <a:chExt cx="10327454" cy="5541068"/>
          </a:xfrm>
        </p:grpSpPr>
        <p:sp>
          <p:nvSpPr>
            <p:cNvPr id="44" name="Rectangle 43">
              <a:extLst>
                <a:ext uri="{FF2B5EF4-FFF2-40B4-BE49-F238E27FC236}">
                  <a16:creationId xmlns:a16="http://schemas.microsoft.com/office/drawing/2014/main" id="{53D1E6EC-1339-4854-9B73-2A2DD8B8B9FD}"/>
                </a:ext>
              </a:extLst>
            </p:cNvPr>
            <p:cNvSpPr/>
            <p:nvPr/>
          </p:nvSpPr>
          <p:spPr>
            <a:xfrm>
              <a:off x="301126" y="1140903"/>
              <a:ext cx="10327454" cy="554106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F0077E3-5184-42FF-A2F0-6159D9F4933B}"/>
                </a:ext>
              </a:extLst>
            </p:cNvPr>
            <p:cNvSpPr txBox="1"/>
            <p:nvPr/>
          </p:nvSpPr>
          <p:spPr>
            <a:xfrm>
              <a:off x="309847" y="1184709"/>
              <a:ext cx="1102026" cy="276999"/>
            </a:xfrm>
            <a:prstGeom prst="rect">
              <a:avLst/>
            </a:prstGeom>
            <a:noFill/>
            <a:ln>
              <a:noFill/>
            </a:ln>
          </p:spPr>
          <p:txBody>
            <a:bodyPr wrap="square" rtlCol="0">
              <a:spAutoFit/>
            </a:bodyPr>
            <a:lstStyle/>
            <a:p>
              <a:pPr algn="ctr"/>
              <a:r>
                <a:rPr lang="en-US" sz="1200"/>
                <a:t>Environment</a:t>
              </a:r>
            </a:p>
          </p:txBody>
        </p:sp>
      </p:grpSp>
    </p:spTree>
    <p:extLst>
      <p:ext uri="{BB962C8B-B14F-4D97-AF65-F5344CB8AC3E}">
        <p14:creationId xmlns:p14="http://schemas.microsoft.com/office/powerpoint/2010/main" val="280848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0"/>
                                        </p:tgtEl>
                                        <p:attrNameLst>
                                          <p:attrName>style.visibility</p:attrName>
                                        </p:attrNameLst>
                                      </p:cBhvr>
                                      <p:to>
                                        <p:strVal val="visible"/>
                                      </p:to>
                                    </p:set>
                                    <p:animEffect transition="in" filter="fade">
                                      <p:cBhvr>
                                        <p:cTn id="20" dur="500"/>
                                        <p:tgtEl>
                                          <p:spTgt spid="2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Power Automate</a:t>
            </a: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a:xfrm>
            <a:off x="619179" y="2138390"/>
            <a:ext cx="11215770" cy="3694176"/>
          </a:xfrm>
        </p:spPr>
        <p:txBody>
          <a:bodyPr>
            <a:normAutofit fontScale="85000" lnSpcReduction="10000"/>
          </a:bodyPr>
          <a:lstStyle/>
          <a:p>
            <a:r>
              <a:rPr lang="en-US"/>
              <a:t>Power Automate is a no-code SaaS tool that enables automation</a:t>
            </a:r>
          </a:p>
          <a:p>
            <a:r>
              <a:rPr lang="en-US"/>
              <a:t>Using Power Automate allows us to orchestrate API calls across various systems</a:t>
            </a:r>
          </a:p>
          <a:p>
            <a:r>
              <a:rPr lang="en-US"/>
              <a:t>As part of your Power Virtual Agents, you get Power Automate entitlement including premium connectors and higher API thresholds.</a:t>
            </a:r>
          </a:p>
          <a:p>
            <a:r>
              <a:rPr lang="en-US"/>
              <a:t>One of Power Automate’s strengths is its 400+ connectors that are available to be used within the tool</a:t>
            </a:r>
          </a:p>
          <a:p>
            <a:r>
              <a:rPr lang="en-US"/>
              <a:t>In addition, custom connectors or HTTP calls can be made to cloud-based or on-premises systems</a:t>
            </a:r>
          </a:p>
          <a:p>
            <a:r>
              <a:rPr lang="en-US"/>
              <a:t>Due to Power Automate’s request-response nature, the design of your flow is very important to avoid blocking customer requests</a:t>
            </a:r>
          </a:p>
          <a:p>
            <a:endParaRPr lang="en-US"/>
          </a:p>
        </p:txBody>
      </p:sp>
    </p:spTree>
    <p:extLst>
      <p:ext uri="{BB962C8B-B14F-4D97-AF65-F5344CB8AC3E}">
        <p14:creationId xmlns:p14="http://schemas.microsoft.com/office/powerpoint/2010/main" val="275998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Power Automate</a:t>
            </a:r>
          </a:p>
        </p:txBody>
      </p:sp>
      <p:sp>
        <p:nvSpPr>
          <p:cNvPr id="5" name="Content Placeholder 4">
            <a:extLst>
              <a:ext uri="{FF2B5EF4-FFF2-40B4-BE49-F238E27FC236}">
                <a16:creationId xmlns:a16="http://schemas.microsoft.com/office/drawing/2014/main" id="{9EC05884-8112-42E0-915D-5E26CCD5F33B}"/>
              </a:ext>
            </a:extLst>
          </p:cNvPr>
          <p:cNvSpPr>
            <a:spLocks noGrp="1"/>
          </p:cNvSpPr>
          <p:nvPr>
            <p:ph idx="1"/>
          </p:nvPr>
        </p:nvSpPr>
        <p:spPr>
          <a:xfrm>
            <a:off x="269274" y="2478024"/>
            <a:ext cx="4057975" cy="3694176"/>
          </a:xfrm>
        </p:spPr>
        <p:txBody>
          <a:bodyPr>
            <a:normAutofit lnSpcReduction="10000"/>
          </a:bodyPr>
          <a:lstStyle/>
          <a:p>
            <a:r>
              <a:rPr lang="en-US"/>
              <a:t>Power Automate Cloud flows surface as ‘actions’</a:t>
            </a:r>
          </a:p>
          <a:p>
            <a:r>
              <a:rPr lang="en-US"/>
              <a:t>Makers can create a new flow or select an existing flow that resides in a solution and has the PVA trigger</a:t>
            </a:r>
          </a:p>
          <a:p>
            <a:r>
              <a:rPr lang="en-US"/>
              <a:t>Both inputs and outputs are detected at design time </a:t>
            </a:r>
            <a:endParaRPr lang="en-CA"/>
          </a:p>
        </p:txBody>
      </p:sp>
      <p:pic>
        <p:nvPicPr>
          <p:cNvPr id="7" name="Picture 6">
            <a:extLst>
              <a:ext uri="{FF2B5EF4-FFF2-40B4-BE49-F238E27FC236}">
                <a16:creationId xmlns:a16="http://schemas.microsoft.com/office/drawing/2014/main" id="{DE670491-6337-4F0C-860C-C42E34E08B1C}"/>
              </a:ext>
            </a:extLst>
          </p:cNvPr>
          <p:cNvPicPr>
            <a:picLocks noChangeAspect="1"/>
          </p:cNvPicPr>
          <p:nvPr/>
        </p:nvPicPr>
        <p:blipFill>
          <a:blip r:embed="rId2"/>
          <a:stretch>
            <a:fillRect/>
          </a:stretch>
        </p:blipFill>
        <p:spPr>
          <a:xfrm>
            <a:off x="4327249" y="2584769"/>
            <a:ext cx="7595477" cy="34806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4948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289D939D-5889-402E-BA3F-C8F55AAF44AE}"/>
              </a:ext>
            </a:extLst>
          </p:cNvPr>
          <p:cNvGrpSpPr/>
          <p:nvPr/>
        </p:nvGrpSpPr>
        <p:grpSpPr>
          <a:xfrm>
            <a:off x="3851945" y="1628775"/>
            <a:ext cx="4488110" cy="3419475"/>
            <a:chOff x="3851945" y="1628775"/>
            <a:chExt cx="4488110" cy="3419475"/>
          </a:xfrm>
        </p:grpSpPr>
        <p:sp>
          <p:nvSpPr>
            <p:cNvPr id="4" name="Rectangle 3">
              <a:extLst>
                <a:ext uri="{FF2B5EF4-FFF2-40B4-BE49-F238E27FC236}">
                  <a16:creationId xmlns:a16="http://schemas.microsoft.com/office/drawing/2014/main" id="{2D3287BE-AFD8-44D2-AF74-CCEEA3668D9B}"/>
                </a:ext>
              </a:extLst>
            </p:cNvPr>
            <p:cNvSpPr/>
            <p:nvPr/>
          </p:nvSpPr>
          <p:spPr>
            <a:xfrm>
              <a:off x="3851945" y="1628775"/>
              <a:ext cx="4488110" cy="3419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C2E1D621-E7E0-4536-906B-A7802956D6A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843999" y="1674495"/>
              <a:ext cx="439429" cy="439901"/>
            </a:xfrm>
            <a:prstGeom prst="rect">
              <a:avLst/>
            </a:prstGeom>
          </p:spPr>
        </p:pic>
        <p:grpSp>
          <p:nvGrpSpPr>
            <p:cNvPr id="32" name="Group 31">
              <a:extLst>
                <a:ext uri="{FF2B5EF4-FFF2-40B4-BE49-F238E27FC236}">
                  <a16:creationId xmlns:a16="http://schemas.microsoft.com/office/drawing/2014/main" id="{849ACD48-5E20-4D6C-A744-81FE5DF48BB6}"/>
                </a:ext>
              </a:extLst>
            </p:cNvPr>
            <p:cNvGrpSpPr/>
            <p:nvPr/>
          </p:nvGrpSpPr>
          <p:grpSpPr>
            <a:xfrm>
              <a:off x="6280555" y="2478859"/>
              <a:ext cx="1974212" cy="2043286"/>
              <a:chOff x="6280555" y="2707459"/>
              <a:chExt cx="1974212" cy="2043286"/>
            </a:xfrm>
          </p:grpSpPr>
          <p:sp>
            <p:nvSpPr>
              <p:cNvPr id="20" name="TextBox 19">
                <a:extLst>
                  <a:ext uri="{FF2B5EF4-FFF2-40B4-BE49-F238E27FC236}">
                    <a16:creationId xmlns:a16="http://schemas.microsoft.com/office/drawing/2014/main" id="{CBBA2B74-5753-410A-B659-D1391FEC5EE5}"/>
                  </a:ext>
                </a:extLst>
              </p:cNvPr>
              <p:cNvSpPr txBox="1"/>
              <p:nvPr/>
            </p:nvSpPr>
            <p:spPr>
              <a:xfrm>
                <a:off x="6280558" y="270745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2" name="TextBox 21">
                <a:extLst>
                  <a:ext uri="{FF2B5EF4-FFF2-40B4-BE49-F238E27FC236}">
                    <a16:creationId xmlns:a16="http://schemas.microsoft.com/office/drawing/2014/main" id="{E937A1EB-18B1-465A-8055-D1039843793F}"/>
                  </a:ext>
                </a:extLst>
              </p:cNvPr>
              <p:cNvSpPr txBox="1"/>
              <p:nvPr/>
            </p:nvSpPr>
            <p:spPr>
              <a:xfrm>
                <a:off x="6280557" y="3063750"/>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4" name="TextBox 23">
                <a:extLst>
                  <a:ext uri="{FF2B5EF4-FFF2-40B4-BE49-F238E27FC236}">
                    <a16:creationId xmlns:a16="http://schemas.microsoft.com/office/drawing/2014/main" id="{121C83F3-3C9D-4873-9E0C-4DB747FBD6BE}"/>
                  </a:ext>
                </a:extLst>
              </p:cNvPr>
              <p:cNvSpPr txBox="1"/>
              <p:nvPr/>
            </p:nvSpPr>
            <p:spPr>
              <a:xfrm>
                <a:off x="6280557" y="341624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6" name="TextBox 25">
                <a:extLst>
                  <a:ext uri="{FF2B5EF4-FFF2-40B4-BE49-F238E27FC236}">
                    <a16:creationId xmlns:a16="http://schemas.microsoft.com/office/drawing/2014/main" id="{FD010445-2593-4F92-8B24-B854D6222559}"/>
                  </a:ext>
                </a:extLst>
              </p:cNvPr>
              <p:cNvSpPr txBox="1"/>
              <p:nvPr/>
            </p:nvSpPr>
            <p:spPr>
              <a:xfrm>
                <a:off x="6280556" y="3768748"/>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8" name="TextBox 27">
                <a:extLst>
                  <a:ext uri="{FF2B5EF4-FFF2-40B4-BE49-F238E27FC236}">
                    <a16:creationId xmlns:a16="http://schemas.microsoft.com/office/drawing/2014/main" id="{8B3BF00C-CEC6-4A8D-A663-552C8B862318}"/>
                  </a:ext>
                </a:extLst>
              </p:cNvPr>
              <p:cNvSpPr txBox="1"/>
              <p:nvPr/>
            </p:nvSpPr>
            <p:spPr>
              <a:xfrm>
                <a:off x="6280556" y="4122725"/>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sp>
            <p:nvSpPr>
              <p:cNvPr id="30" name="TextBox 29">
                <a:extLst>
                  <a:ext uri="{FF2B5EF4-FFF2-40B4-BE49-F238E27FC236}">
                    <a16:creationId xmlns:a16="http://schemas.microsoft.com/office/drawing/2014/main" id="{EE188083-6858-42F0-A31A-BAEC97DFF1FB}"/>
                  </a:ext>
                </a:extLst>
              </p:cNvPr>
              <p:cNvSpPr txBox="1"/>
              <p:nvPr/>
            </p:nvSpPr>
            <p:spPr>
              <a:xfrm>
                <a:off x="6280555" y="4473746"/>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grpSp>
        <p:sp>
          <p:nvSpPr>
            <p:cNvPr id="31" name="TextBox 30">
              <a:extLst>
                <a:ext uri="{FF2B5EF4-FFF2-40B4-BE49-F238E27FC236}">
                  <a16:creationId xmlns:a16="http://schemas.microsoft.com/office/drawing/2014/main" id="{2E0ED79C-12EB-4996-96E5-CD832B61929C}"/>
                </a:ext>
              </a:extLst>
            </p:cNvPr>
            <p:cNvSpPr txBox="1"/>
            <p:nvPr/>
          </p:nvSpPr>
          <p:spPr>
            <a:xfrm>
              <a:off x="3953312"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3" name="TextBox 32">
              <a:extLst>
                <a:ext uri="{FF2B5EF4-FFF2-40B4-BE49-F238E27FC236}">
                  <a16:creationId xmlns:a16="http://schemas.microsoft.com/office/drawing/2014/main" id="{96371FC2-E688-4216-950A-2605A69DD0D7}"/>
                </a:ext>
              </a:extLst>
            </p:cNvPr>
            <p:cNvSpPr txBox="1"/>
            <p:nvPr/>
          </p:nvSpPr>
          <p:spPr>
            <a:xfrm>
              <a:off x="3953311"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4" name="TextBox 33">
              <a:extLst>
                <a:ext uri="{FF2B5EF4-FFF2-40B4-BE49-F238E27FC236}">
                  <a16:creationId xmlns:a16="http://schemas.microsoft.com/office/drawing/2014/main" id="{236AA632-EC56-44A5-B4C7-571C94E6ADF5}"/>
                </a:ext>
              </a:extLst>
            </p:cNvPr>
            <p:cNvSpPr txBox="1"/>
            <p:nvPr/>
          </p:nvSpPr>
          <p:spPr>
            <a:xfrm>
              <a:off x="3953310"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5" name="TextBox 34">
              <a:extLst>
                <a:ext uri="{FF2B5EF4-FFF2-40B4-BE49-F238E27FC236}">
                  <a16:creationId xmlns:a16="http://schemas.microsoft.com/office/drawing/2014/main" id="{EB8CE315-9EAA-4827-AAAD-F506FF86EDCF}"/>
                </a:ext>
              </a:extLst>
            </p:cNvPr>
            <p:cNvSpPr txBox="1"/>
            <p:nvPr/>
          </p:nvSpPr>
          <p:spPr>
            <a:xfrm>
              <a:off x="3953310"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6" name="TextBox 35">
              <a:extLst>
                <a:ext uri="{FF2B5EF4-FFF2-40B4-BE49-F238E27FC236}">
                  <a16:creationId xmlns:a16="http://schemas.microsoft.com/office/drawing/2014/main" id="{7E919C49-98BD-47FE-8187-B85201513DD4}"/>
                </a:ext>
              </a:extLst>
            </p:cNvPr>
            <p:cNvSpPr txBox="1"/>
            <p:nvPr/>
          </p:nvSpPr>
          <p:spPr>
            <a:xfrm>
              <a:off x="3953309"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9" name="TextBox 38">
              <a:extLst>
                <a:ext uri="{FF2B5EF4-FFF2-40B4-BE49-F238E27FC236}">
                  <a16:creationId xmlns:a16="http://schemas.microsoft.com/office/drawing/2014/main" id="{265B9361-9D3E-4BA5-84B3-D3C6C899E882}"/>
                </a:ext>
              </a:extLst>
            </p:cNvPr>
            <p:cNvSpPr txBox="1"/>
            <p:nvPr/>
          </p:nvSpPr>
          <p:spPr>
            <a:xfrm>
              <a:off x="4718803"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0" name="TextBox 39">
              <a:extLst>
                <a:ext uri="{FF2B5EF4-FFF2-40B4-BE49-F238E27FC236}">
                  <a16:creationId xmlns:a16="http://schemas.microsoft.com/office/drawing/2014/main" id="{50D95C50-B863-4B6E-866F-C0EE58A08DA4}"/>
                </a:ext>
              </a:extLst>
            </p:cNvPr>
            <p:cNvSpPr txBox="1"/>
            <p:nvPr/>
          </p:nvSpPr>
          <p:spPr>
            <a:xfrm>
              <a:off x="4718802"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1" name="TextBox 40">
              <a:extLst>
                <a:ext uri="{FF2B5EF4-FFF2-40B4-BE49-F238E27FC236}">
                  <a16:creationId xmlns:a16="http://schemas.microsoft.com/office/drawing/2014/main" id="{1D808DDA-0E1A-4737-9421-F04922DB0B2E}"/>
                </a:ext>
              </a:extLst>
            </p:cNvPr>
            <p:cNvSpPr txBox="1"/>
            <p:nvPr/>
          </p:nvSpPr>
          <p:spPr>
            <a:xfrm>
              <a:off x="4718801"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2" name="TextBox 41">
              <a:extLst>
                <a:ext uri="{FF2B5EF4-FFF2-40B4-BE49-F238E27FC236}">
                  <a16:creationId xmlns:a16="http://schemas.microsoft.com/office/drawing/2014/main" id="{A8FF7846-0A9E-4DD0-AE8A-3184895209DC}"/>
                </a:ext>
              </a:extLst>
            </p:cNvPr>
            <p:cNvSpPr txBox="1"/>
            <p:nvPr/>
          </p:nvSpPr>
          <p:spPr>
            <a:xfrm>
              <a:off x="4718801"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3" name="TextBox 42">
              <a:extLst>
                <a:ext uri="{FF2B5EF4-FFF2-40B4-BE49-F238E27FC236}">
                  <a16:creationId xmlns:a16="http://schemas.microsoft.com/office/drawing/2014/main" id="{3F67DEC7-9338-428B-8D8F-7D187754722B}"/>
                </a:ext>
              </a:extLst>
            </p:cNvPr>
            <p:cNvSpPr txBox="1"/>
            <p:nvPr/>
          </p:nvSpPr>
          <p:spPr>
            <a:xfrm>
              <a:off x="4718800"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cxnSp>
          <p:nvCxnSpPr>
            <p:cNvPr id="45" name="Straight Arrow Connector 44">
              <a:extLst>
                <a:ext uri="{FF2B5EF4-FFF2-40B4-BE49-F238E27FC236}">
                  <a16:creationId xmlns:a16="http://schemas.microsoft.com/office/drawing/2014/main" id="{914342CA-4E2E-482A-87C4-6DE9BDDA7F09}"/>
                </a:ext>
              </a:extLst>
            </p:cNvPr>
            <p:cNvCxnSpPr>
              <a:stCxn id="39" idx="3"/>
              <a:endCxn id="20" idx="1"/>
            </p:cNvCxnSpPr>
            <p:nvPr/>
          </p:nvCxnSpPr>
          <p:spPr>
            <a:xfrm flipV="1">
              <a:off x="5378736" y="2617359"/>
              <a:ext cx="901822" cy="369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B584B53-685E-4496-954A-1FD5C7B8A7C4}"/>
                </a:ext>
              </a:extLst>
            </p:cNvPr>
            <p:cNvCxnSpPr>
              <a:stCxn id="39" idx="3"/>
              <a:endCxn id="26" idx="1"/>
            </p:cNvCxnSpPr>
            <p:nvPr/>
          </p:nvCxnSpPr>
          <p:spPr>
            <a:xfrm>
              <a:off x="5378736" y="2987163"/>
              <a:ext cx="901820" cy="691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AEBFA83-E225-4937-8A3C-E79EF6911571}"/>
                </a:ext>
              </a:extLst>
            </p:cNvPr>
            <p:cNvCxnSpPr>
              <a:stCxn id="39" idx="3"/>
              <a:endCxn id="30" idx="1"/>
            </p:cNvCxnSpPr>
            <p:nvPr/>
          </p:nvCxnSpPr>
          <p:spPr>
            <a:xfrm>
              <a:off x="5378736" y="2987163"/>
              <a:ext cx="901819" cy="1396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071AF23-581A-465C-88BA-A92D1EF830AE}"/>
                </a:ext>
              </a:extLst>
            </p:cNvPr>
            <p:cNvCxnSpPr>
              <a:stCxn id="41" idx="3"/>
              <a:endCxn id="20" idx="1"/>
            </p:cNvCxnSpPr>
            <p:nvPr/>
          </p:nvCxnSpPr>
          <p:spPr>
            <a:xfrm flipV="1">
              <a:off x="5378734" y="2617359"/>
              <a:ext cx="901824" cy="91350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A287C1F1-3A37-4A4B-99D9-9800E581CF83}"/>
                </a:ext>
              </a:extLst>
            </p:cNvPr>
            <p:cNvCxnSpPr>
              <a:stCxn id="41" idx="3"/>
              <a:endCxn id="28" idx="1"/>
            </p:cNvCxnSpPr>
            <p:nvPr/>
          </p:nvCxnSpPr>
          <p:spPr>
            <a:xfrm>
              <a:off x="5378734" y="3530865"/>
              <a:ext cx="901822" cy="50176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9178FBD7-ECB1-4E86-868B-C7D09BB53A3B}"/>
                </a:ext>
              </a:extLst>
            </p:cNvPr>
            <p:cNvSpPr txBox="1"/>
            <p:nvPr/>
          </p:nvSpPr>
          <p:spPr>
            <a:xfrm>
              <a:off x="3953309" y="4690270"/>
              <a:ext cx="4301455"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Analytics</a:t>
              </a:r>
            </a:p>
          </p:txBody>
        </p:sp>
      </p:grpSp>
      <p:grpSp>
        <p:nvGrpSpPr>
          <p:cNvPr id="200" name="Group 199">
            <a:extLst>
              <a:ext uri="{FF2B5EF4-FFF2-40B4-BE49-F238E27FC236}">
                <a16:creationId xmlns:a16="http://schemas.microsoft.com/office/drawing/2014/main" id="{2D0D38D7-4301-47DB-AC97-749E076E47E1}"/>
              </a:ext>
            </a:extLst>
          </p:cNvPr>
          <p:cNvGrpSpPr/>
          <p:nvPr/>
        </p:nvGrpSpPr>
        <p:grpSpPr>
          <a:xfrm>
            <a:off x="2637640" y="176029"/>
            <a:ext cx="3642918" cy="3150120"/>
            <a:chOff x="2637640" y="176029"/>
            <a:chExt cx="3642918" cy="3150120"/>
          </a:xfrm>
        </p:grpSpPr>
        <p:grpSp>
          <p:nvGrpSpPr>
            <p:cNvPr id="162" name="Group 161">
              <a:extLst>
                <a:ext uri="{FF2B5EF4-FFF2-40B4-BE49-F238E27FC236}">
                  <a16:creationId xmlns:a16="http://schemas.microsoft.com/office/drawing/2014/main" id="{69E559CF-60AB-48F8-BF2D-10C118A2F392}"/>
                </a:ext>
              </a:extLst>
            </p:cNvPr>
            <p:cNvGrpSpPr/>
            <p:nvPr/>
          </p:nvGrpSpPr>
          <p:grpSpPr>
            <a:xfrm>
              <a:off x="3986898" y="1758583"/>
              <a:ext cx="1178396" cy="215444"/>
              <a:chOff x="7415898" y="564011"/>
              <a:chExt cx="1178396" cy="215444"/>
            </a:xfrm>
          </p:grpSpPr>
          <p:pic>
            <p:nvPicPr>
              <p:cNvPr id="152" name="Graphic 151">
                <a:extLst>
                  <a:ext uri="{FF2B5EF4-FFF2-40B4-BE49-F238E27FC236}">
                    <a16:creationId xmlns:a16="http://schemas.microsoft.com/office/drawing/2014/main" id="{6B8B193D-DC26-41B4-9239-AB1382319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54" name="TextBox 153">
                <a:extLst>
                  <a:ext uri="{FF2B5EF4-FFF2-40B4-BE49-F238E27FC236}">
                    <a16:creationId xmlns:a16="http://schemas.microsoft.com/office/drawing/2014/main" id="{52FE1F0C-062D-439C-9D31-16D9DF06B16B}"/>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57" name="Straight Arrow Connector 156">
              <a:extLst>
                <a:ext uri="{FF2B5EF4-FFF2-40B4-BE49-F238E27FC236}">
                  <a16:creationId xmlns:a16="http://schemas.microsoft.com/office/drawing/2014/main" id="{E4C4B513-1365-42DD-9B69-70F88B0C3236}"/>
                </a:ext>
              </a:extLst>
            </p:cNvPr>
            <p:cNvCxnSpPr>
              <a:cxnSpLocks/>
              <a:stCxn id="154" idx="3"/>
              <a:endCxn id="20" idx="1"/>
            </p:cNvCxnSpPr>
            <p:nvPr/>
          </p:nvCxnSpPr>
          <p:spPr>
            <a:xfrm>
              <a:off x="5165294" y="1866305"/>
              <a:ext cx="1115264" cy="75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AAA9314-FD3C-4F10-B583-41B0DC596B0F}"/>
                </a:ext>
              </a:extLst>
            </p:cNvPr>
            <p:cNvGrpSpPr/>
            <p:nvPr/>
          </p:nvGrpSpPr>
          <p:grpSpPr>
            <a:xfrm>
              <a:off x="3986898" y="2029495"/>
              <a:ext cx="1178396" cy="215444"/>
              <a:chOff x="7415898" y="564011"/>
              <a:chExt cx="1178396" cy="215444"/>
            </a:xfrm>
          </p:grpSpPr>
          <p:pic>
            <p:nvPicPr>
              <p:cNvPr id="166" name="Graphic 165">
                <a:extLst>
                  <a:ext uri="{FF2B5EF4-FFF2-40B4-BE49-F238E27FC236}">
                    <a16:creationId xmlns:a16="http://schemas.microsoft.com/office/drawing/2014/main" id="{78B7C656-0B0C-4992-91BF-B47F5F5CE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67" name="TextBox 166">
                <a:extLst>
                  <a:ext uri="{FF2B5EF4-FFF2-40B4-BE49-F238E27FC236}">
                    <a16:creationId xmlns:a16="http://schemas.microsoft.com/office/drawing/2014/main" id="{5ECFAC93-AAFD-4C91-BBBE-03D8BCCBE5FF}"/>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70" name="Straight Arrow Connector 169">
              <a:extLst>
                <a:ext uri="{FF2B5EF4-FFF2-40B4-BE49-F238E27FC236}">
                  <a16:creationId xmlns:a16="http://schemas.microsoft.com/office/drawing/2014/main" id="{B9EA97DA-3E7B-4F9D-BE9C-A22E3D9D6842}"/>
                </a:ext>
              </a:extLst>
            </p:cNvPr>
            <p:cNvCxnSpPr>
              <a:cxnSpLocks/>
              <a:stCxn id="167" idx="3"/>
              <a:endCxn id="24" idx="1"/>
            </p:cNvCxnSpPr>
            <p:nvPr/>
          </p:nvCxnSpPr>
          <p:spPr>
            <a:xfrm>
              <a:off x="5165294" y="2137217"/>
              <a:ext cx="1115263" cy="118893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5" name="Rectangle 184">
              <a:extLst>
                <a:ext uri="{FF2B5EF4-FFF2-40B4-BE49-F238E27FC236}">
                  <a16:creationId xmlns:a16="http://schemas.microsoft.com/office/drawing/2014/main" id="{0E721062-3367-418F-9F27-B2D2BB41CFA3}"/>
                </a:ext>
              </a:extLst>
            </p:cNvPr>
            <p:cNvSpPr/>
            <p:nvPr/>
          </p:nvSpPr>
          <p:spPr>
            <a:xfrm>
              <a:off x="2637640" y="176029"/>
              <a:ext cx="2428610" cy="865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a:extLst>
                <a:ext uri="{FF2B5EF4-FFF2-40B4-BE49-F238E27FC236}">
                  <a16:creationId xmlns:a16="http://schemas.microsoft.com/office/drawing/2014/main" id="{E88C135C-580E-454F-8006-74C01B0ED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0154" y="227740"/>
              <a:ext cx="314300" cy="314300"/>
            </a:xfrm>
            <a:prstGeom prst="rect">
              <a:avLst/>
            </a:prstGeom>
          </p:spPr>
        </p:pic>
        <p:sp>
          <p:nvSpPr>
            <p:cNvPr id="188" name="TextBox 187">
              <a:extLst>
                <a:ext uri="{FF2B5EF4-FFF2-40B4-BE49-F238E27FC236}">
                  <a16:creationId xmlns:a16="http://schemas.microsoft.com/office/drawing/2014/main" id="{FC7D9099-CA47-44FB-8BC0-5E69C7426D96}"/>
                </a:ext>
              </a:extLst>
            </p:cNvPr>
            <p:cNvSpPr txBox="1"/>
            <p:nvPr/>
          </p:nvSpPr>
          <p:spPr>
            <a:xfrm>
              <a:off x="2984453" y="245598"/>
              <a:ext cx="1413375" cy="246221"/>
            </a:xfrm>
            <a:prstGeom prst="rect">
              <a:avLst/>
            </a:prstGeom>
            <a:noFill/>
          </p:spPr>
          <p:txBody>
            <a:bodyPr wrap="square" rtlCol="0">
              <a:spAutoFit/>
            </a:bodyPr>
            <a:lstStyle/>
            <a:p>
              <a:r>
                <a:rPr lang="en-US" sz="1000"/>
                <a:t>Azure Bot Service</a:t>
              </a:r>
            </a:p>
          </p:txBody>
        </p:sp>
        <p:grpSp>
          <p:nvGrpSpPr>
            <p:cNvPr id="189" name="Group 188">
              <a:extLst>
                <a:ext uri="{FF2B5EF4-FFF2-40B4-BE49-F238E27FC236}">
                  <a16:creationId xmlns:a16="http://schemas.microsoft.com/office/drawing/2014/main" id="{B88CADFD-A183-4168-AE70-C78A4406A9CF}"/>
                </a:ext>
              </a:extLst>
            </p:cNvPr>
            <p:cNvGrpSpPr/>
            <p:nvPr/>
          </p:nvGrpSpPr>
          <p:grpSpPr>
            <a:xfrm>
              <a:off x="3808630" y="509145"/>
              <a:ext cx="1178396" cy="215444"/>
              <a:chOff x="7415898" y="564011"/>
              <a:chExt cx="1178396" cy="215444"/>
            </a:xfrm>
          </p:grpSpPr>
          <p:pic>
            <p:nvPicPr>
              <p:cNvPr id="190" name="Graphic 189">
                <a:extLst>
                  <a:ext uri="{FF2B5EF4-FFF2-40B4-BE49-F238E27FC236}">
                    <a16:creationId xmlns:a16="http://schemas.microsoft.com/office/drawing/2014/main" id="{35931F54-7F5A-41D4-9182-5C75685F2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1" name="TextBox 190">
                <a:extLst>
                  <a:ext uri="{FF2B5EF4-FFF2-40B4-BE49-F238E27FC236}">
                    <a16:creationId xmlns:a16="http://schemas.microsoft.com/office/drawing/2014/main" id="{59A1DDB7-A958-4B2E-9D5C-EA087E4539DC}"/>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grpSp>
          <p:nvGrpSpPr>
            <p:cNvPr id="194" name="Group 193">
              <a:extLst>
                <a:ext uri="{FF2B5EF4-FFF2-40B4-BE49-F238E27FC236}">
                  <a16:creationId xmlns:a16="http://schemas.microsoft.com/office/drawing/2014/main" id="{B9C41B28-7FCD-4165-8A28-C0546DB6685D}"/>
                </a:ext>
              </a:extLst>
            </p:cNvPr>
            <p:cNvGrpSpPr/>
            <p:nvPr/>
          </p:nvGrpSpPr>
          <p:grpSpPr>
            <a:xfrm>
              <a:off x="3808630" y="766495"/>
              <a:ext cx="1178396" cy="215444"/>
              <a:chOff x="7415898" y="564011"/>
              <a:chExt cx="1178396" cy="215444"/>
            </a:xfrm>
          </p:grpSpPr>
          <p:pic>
            <p:nvPicPr>
              <p:cNvPr id="195" name="Graphic 194">
                <a:extLst>
                  <a:ext uri="{FF2B5EF4-FFF2-40B4-BE49-F238E27FC236}">
                    <a16:creationId xmlns:a16="http://schemas.microsoft.com/office/drawing/2014/main" id="{613F087E-F9B4-4B87-B1ED-620FDB536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6" name="TextBox 195">
                <a:extLst>
                  <a:ext uri="{FF2B5EF4-FFF2-40B4-BE49-F238E27FC236}">
                    <a16:creationId xmlns:a16="http://schemas.microsoft.com/office/drawing/2014/main" id="{2B3F4CC8-4A81-4E45-93FD-BE45B8621689}"/>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cxnSp>
          <p:nvCxnSpPr>
            <p:cNvPr id="198" name="Straight Arrow Connector 197">
              <a:extLst>
                <a:ext uri="{FF2B5EF4-FFF2-40B4-BE49-F238E27FC236}">
                  <a16:creationId xmlns:a16="http://schemas.microsoft.com/office/drawing/2014/main" id="{16B78621-0E4D-4253-9F6C-11DAFB7EC5A4}"/>
                </a:ext>
              </a:extLst>
            </p:cNvPr>
            <p:cNvCxnSpPr>
              <a:cxnSpLocks/>
              <a:stCxn id="196" idx="3"/>
              <a:endCxn id="22" idx="1"/>
            </p:cNvCxnSpPr>
            <p:nvPr/>
          </p:nvCxnSpPr>
          <p:spPr>
            <a:xfrm>
              <a:off x="4987026" y="874217"/>
              <a:ext cx="1293531" cy="2099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DFC21DD1-1974-432F-A253-367CC1A70FBA}"/>
              </a:ext>
            </a:extLst>
          </p:cNvPr>
          <p:cNvGrpSpPr/>
          <p:nvPr/>
        </p:nvGrpSpPr>
        <p:grpSpPr>
          <a:xfrm>
            <a:off x="1381125" y="1628775"/>
            <a:ext cx="2470820" cy="3419476"/>
            <a:chOff x="1381125" y="1628775"/>
            <a:chExt cx="2470820" cy="3419476"/>
          </a:xfrm>
        </p:grpSpPr>
        <p:sp>
          <p:nvSpPr>
            <p:cNvPr id="54" name="Rectangle 53">
              <a:extLst>
                <a:ext uri="{FF2B5EF4-FFF2-40B4-BE49-F238E27FC236}">
                  <a16:creationId xmlns:a16="http://schemas.microsoft.com/office/drawing/2014/main" id="{470B4525-92BC-4A5E-B57B-90625799ECC6}"/>
                </a:ext>
              </a:extLst>
            </p:cNvPr>
            <p:cNvSpPr/>
            <p:nvPr/>
          </p:nvSpPr>
          <p:spPr>
            <a:xfrm>
              <a:off x="1563421" y="1628775"/>
              <a:ext cx="1251141" cy="3419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Web design outline">
              <a:extLst>
                <a:ext uri="{FF2B5EF4-FFF2-40B4-BE49-F238E27FC236}">
                  <a16:creationId xmlns:a16="http://schemas.microsoft.com/office/drawing/2014/main" id="{CC7DD3B1-D81B-4893-AC9F-53B1244C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8432" y="2068638"/>
              <a:ext cx="638911" cy="638911"/>
            </a:xfrm>
            <a:prstGeom prst="rect">
              <a:avLst/>
            </a:prstGeom>
          </p:spPr>
        </p:pic>
        <p:pic>
          <p:nvPicPr>
            <p:cNvPr id="58" name="Graphic 57" descr="Smart Phone outline">
              <a:extLst>
                <a:ext uri="{FF2B5EF4-FFF2-40B4-BE49-F238E27FC236}">
                  <a16:creationId xmlns:a16="http://schemas.microsoft.com/office/drawing/2014/main" id="{88754982-C8E7-43D5-849B-9E90F2FAD8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8883" y="4087709"/>
              <a:ext cx="646360" cy="646360"/>
            </a:xfrm>
            <a:prstGeom prst="rect">
              <a:avLst/>
            </a:prstGeom>
          </p:spPr>
        </p:pic>
        <p:pic>
          <p:nvPicPr>
            <p:cNvPr id="60" name="Picture 59">
              <a:extLst>
                <a:ext uri="{FF2B5EF4-FFF2-40B4-BE49-F238E27FC236}">
                  <a16:creationId xmlns:a16="http://schemas.microsoft.com/office/drawing/2014/main" id="{F8442E55-27E6-4C5E-8276-E4D5BF5F2DBE}"/>
                </a:ext>
              </a:extLst>
            </p:cNvPr>
            <p:cNvPicPr>
              <a:picLocks noChangeAspect="1"/>
            </p:cNvPicPr>
            <p:nvPr/>
          </p:nvPicPr>
          <p:blipFill rotWithShape="1">
            <a:blip r:embed="rId9"/>
            <a:srcRect l="13536" r="21176"/>
            <a:stretch/>
          </p:blipFill>
          <p:spPr>
            <a:xfrm>
              <a:off x="1836236" y="3077141"/>
              <a:ext cx="611654" cy="526977"/>
            </a:xfrm>
            <a:prstGeom prst="rect">
              <a:avLst/>
            </a:prstGeom>
          </p:spPr>
        </p:pic>
        <p:sp>
          <p:nvSpPr>
            <p:cNvPr id="61" name="TextBox 60">
              <a:extLst>
                <a:ext uri="{FF2B5EF4-FFF2-40B4-BE49-F238E27FC236}">
                  <a16:creationId xmlns:a16="http://schemas.microsoft.com/office/drawing/2014/main" id="{6DE2E074-0472-43E6-8C28-FF7609FB26D6}"/>
                </a:ext>
              </a:extLst>
            </p:cNvPr>
            <p:cNvSpPr txBox="1"/>
            <p:nvPr/>
          </p:nvSpPr>
          <p:spPr>
            <a:xfrm>
              <a:off x="1381125" y="1733550"/>
              <a:ext cx="1552575" cy="276999"/>
            </a:xfrm>
            <a:prstGeom prst="rect">
              <a:avLst/>
            </a:prstGeom>
            <a:noFill/>
          </p:spPr>
          <p:txBody>
            <a:bodyPr wrap="square" rtlCol="0">
              <a:spAutoFit/>
            </a:bodyPr>
            <a:lstStyle/>
            <a:p>
              <a:pPr algn="ctr"/>
              <a:r>
                <a:rPr lang="en-US" sz="1200"/>
                <a:t>Channels</a:t>
              </a:r>
            </a:p>
          </p:txBody>
        </p:sp>
        <p:cxnSp>
          <p:nvCxnSpPr>
            <p:cNvPr id="63" name="Straight Arrow Connector 62">
              <a:extLst>
                <a:ext uri="{FF2B5EF4-FFF2-40B4-BE49-F238E27FC236}">
                  <a16:creationId xmlns:a16="http://schemas.microsoft.com/office/drawing/2014/main" id="{5E9D71E6-5165-4E05-8B32-129E691E1B3E}"/>
                </a:ext>
              </a:extLst>
            </p:cNvPr>
            <p:cNvCxnSpPr>
              <a:cxnSpLocks/>
              <a:stCxn id="4" idx="1"/>
              <a:endCxn id="56" idx="3"/>
            </p:cNvCxnSpPr>
            <p:nvPr/>
          </p:nvCxnSpPr>
          <p:spPr>
            <a:xfrm flipH="1" flipV="1">
              <a:off x="2467343" y="2388094"/>
              <a:ext cx="1384602" cy="950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6E01BFA-AEA0-4FC7-BC48-435926ABBFEF}"/>
                </a:ext>
              </a:extLst>
            </p:cNvPr>
            <p:cNvCxnSpPr>
              <a:cxnSpLocks/>
              <a:stCxn id="4" idx="1"/>
              <a:endCxn id="60" idx="3"/>
            </p:cNvCxnSpPr>
            <p:nvPr/>
          </p:nvCxnSpPr>
          <p:spPr>
            <a:xfrm flipH="1">
              <a:off x="2447890" y="3338513"/>
              <a:ext cx="1404055" cy="2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B0DCE5-A57A-4A94-895B-671D8303686E}"/>
                </a:ext>
              </a:extLst>
            </p:cNvPr>
            <p:cNvCxnSpPr>
              <a:cxnSpLocks/>
              <a:stCxn id="4" idx="1"/>
              <a:endCxn id="58" idx="3"/>
            </p:cNvCxnSpPr>
            <p:nvPr/>
          </p:nvCxnSpPr>
          <p:spPr>
            <a:xfrm flipH="1">
              <a:off x="2465243" y="3338513"/>
              <a:ext cx="1386702" cy="1072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5F81D45-5D6A-4ACE-86BA-B9CC59870DF0}"/>
                </a:ext>
              </a:extLst>
            </p:cNvPr>
            <p:cNvSpPr txBox="1"/>
            <p:nvPr/>
          </p:nvSpPr>
          <p:spPr>
            <a:xfrm>
              <a:off x="1930179" y="4741500"/>
              <a:ext cx="435416" cy="215444"/>
            </a:xfrm>
            <a:prstGeom prst="rect">
              <a:avLst/>
            </a:prstGeom>
            <a:noFill/>
          </p:spPr>
          <p:txBody>
            <a:bodyPr wrap="square" rtlCol="0">
              <a:spAutoFit/>
            </a:bodyPr>
            <a:lstStyle/>
            <a:p>
              <a:pPr algn="ctr"/>
              <a:r>
                <a:rPr lang="en-US" sz="800"/>
                <a:t>App</a:t>
              </a:r>
            </a:p>
          </p:txBody>
        </p:sp>
        <p:sp>
          <p:nvSpPr>
            <p:cNvPr id="71" name="TextBox 70">
              <a:extLst>
                <a:ext uri="{FF2B5EF4-FFF2-40B4-BE49-F238E27FC236}">
                  <a16:creationId xmlns:a16="http://schemas.microsoft.com/office/drawing/2014/main" id="{D2FA979E-DAA0-4B6D-B26E-6A0D073C160F}"/>
                </a:ext>
              </a:extLst>
            </p:cNvPr>
            <p:cNvSpPr txBox="1"/>
            <p:nvPr/>
          </p:nvSpPr>
          <p:spPr>
            <a:xfrm>
              <a:off x="1884961" y="3627602"/>
              <a:ext cx="525852" cy="215444"/>
            </a:xfrm>
            <a:prstGeom prst="rect">
              <a:avLst/>
            </a:prstGeom>
            <a:noFill/>
          </p:spPr>
          <p:txBody>
            <a:bodyPr wrap="square" rtlCol="0">
              <a:spAutoFit/>
            </a:bodyPr>
            <a:lstStyle/>
            <a:p>
              <a:pPr algn="ctr"/>
              <a:r>
                <a:rPr lang="en-US" sz="800"/>
                <a:t>Teams</a:t>
              </a:r>
            </a:p>
          </p:txBody>
        </p:sp>
        <p:sp>
          <p:nvSpPr>
            <p:cNvPr id="73" name="TextBox 72">
              <a:extLst>
                <a:ext uri="{FF2B5EF4-FFF2-40B4-BE49-F238E27FC236}">
                  <a16:creationId xmlns:a16="http://schemas.microsoft.com/office/drawing/2014/main" id="{8BC1C210-E215-44CE-BBD0-3A5D6AAEC085}"/>
                </a:ext>
              </a:extLst>
            </p:cNvPr>
            <p:cNvSpPr txBox="1"/>
            <p:nvPr/>
          </p:nvSpPr>
          <p:spPr>
            <a:xfrm>
              <a:off x="1930179" y="2645290"/>
              <a:ext cx="435416" cy="215444"/>
            </a:xfrm>
            <a:prstGeom prst="rect">
              <a:avLst/>
            </a:prstGeom>
            <a:noFill/>
          </p:spPr>
          <p:txBody>
            <a:bodyPr wrap="square" rtlCol="0">
              <a:spAutoFit/>
            </a:bodyPr>
            <a:lstStyle/>
            <a:p>
              <a:pPr algn="ctr"/>
              <a:r>
                <a:rPr lang="en-US" sz="800"/>
                <a:t>Web</a:t>
              </a:r>
            </a:p>
          </p:txBody>
        </p:sp>
      </p:grpSp>
      <p:grpSp>
        <p:nvGrpSpPr>
          <p:cNvPr id="141" name="Group 140">
            <a:extLst>
              <a:ext uri="{FF2B5EF4-FFF2-40B4-BE49-F238E27FC236}">
                <a16:creationId xmlns:a16="http://schemas.microsoft.com/office/drawing/2014/main" id="{2AEF936D-1859-44F2-9CF1-CC3E2328AE8E}"/>
              </a:ext>
            </a:extLst>
          </p:cNvPr>
          <p:cNvGrpSpPr/>
          <p:nvPr/>
        </p:nvGrpSpPr>
        <p:grpSpPr>
          <a:xfrm>
            <a:off x="8254765" y="1960600"/>
            <a:ext cx="3242567" cy="3308914"/>
            <a:chOff x="8254765" y="1960600"/>
            <a:chExt cx="3242567" cy="3308914"/>
          </a:xfrm>
        </p:grpSpPr>
        <p:pic>
          <p:nvPicPr>
            <p:cNvPr id="10" name="Picture 9" descr="Icon&#10;&#10;Description automatically generated">
              <a:extLst>
                <a:ext uri="{FF2B5EF4-FFF2-40B4-BE49-F238E27FC236}">
                  <a16:creationId xmlns:a16="http://schemas.microsoft.com/office/drawing/2014/main" id="{1D2CA6D9-4069-475E-A286-90FBD7F1CB2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592812" y="2349295"/>
              <a:ext cx="448751" cy="420660"/>
            </a:xfrm>
            <a:prstGeom prst="rect">
              <a:avLst/>
            </a:prstGeom>
          </p:spPr>
        </p:pic>
        <p:sp>
          <p:nvSpPr>
            <p:cNvPr id="91" name="Rectangle 90">
              <a:extLst>
                <a:ext uri="{FF2B5EF4-FFF2-40B4-BE49-F238E27FC236}">
                  <a16:creationId xmlns:a16="http://schemas.microsoft.com/office/drawing/2014/main" id="{BDBCE699-57EF-4063-AA2E-7365620E7633}"/>
                </a:ext>
              </a:extLst>
            </p:cNvPr>
            <p:cNvSpPr/>
            <p:nvPr/>
          </p:nvSpPr>
          <p:spPr>
            <a:xfrm>
              <a:off x="8829967" y="2293422"/>
              <a:ext cx="1312614" cy="225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81647816-F6CA-4631-B7D3-88DFA8A167CE}"/>
                </a:ext>
              </a:extLst>
            </p:cNvPr>
            <p:cNvSpPr txBox="1"/>
            <p:nvPr/>
          </p:nvSpPr>
          <p:spPr>
            <a:xfrm>
              <a:off x="8933828" y="30127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5" name="TextBox 94">
              <a:extLst>
                <a:ext uri="{FF2B5EF4-FFF2-40B4-BE49-F238E27FC236}">
                  <a16:creationId xmlns:a16="http://schemas.microsoft.com/office/drawing/2014/main" id="{C3D21EE6-5CF5-48F1-B019-A54665D67978}"/>
                </a:ext>
              </a:extLst>
            </p:cNvPr>
            <p:cNvSpPr txBox="1"/>
            <p:nvPr/>
          </p:nvSpPr>
          <p:spPr>
            <a:xfrm>
              <a:off x="8933827" y="3327387"/>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7" name="TextBox 96">
              <a:extLst>
                <a:ext uri="{FF2B5EF4-FFF2-40B4-BE49-F238E27FC236}">
                  <a16:creationId xmlns:a16="http://schemas.microsoft.com/office/drawing/2014/main" id="{81734100-AC19-4BD5-BCCE-3806604A94B0}"/>
                </a:ext>
              </a:extLst>
            </p:cNvPr>
            <p:cNvSpPr txBox="1"/>
            <p:nvPr/>
          </p:nvSpPr>
          <p:spPr>
            <a:xfrm>
              <a:off x="8933826" y="364059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9" name="TextBox 98">
              <a:extLst>
                <a:ext uri="{FF2B5EF4-FFF2-40B4-BE49-F238E27FC236}">
                  <a16:creationId xmlns:a16="http://schemas.microsoft.com/office/drawing/2014/main" id="{6E94238C-2EEC-4240-A95B-A75FC43A415C}"/>
                </a:ext>
              </a:extLst>
            </p:cNvPr>
            <p:cNvSpPr txBox="1"/>
            <p:nvPr/>
          </p:nvSpPr>
          <p:spPr>
            <a:xfrm>
              <a:off x="8933824" y="39402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1" name="TextBox 100">
              <a:extLst>
                <a:ext uri="{FF2B5EF4-FFF2-40B4-BE49-F238E27FC236}">
                  <a16:creationId xmlns:a16="http://schemas.microsoft.com/office/drawing/2014/main" id="{FD889638-B7E1-4D23-A71B-B2ADAD961944}"/>
                </a:ext>
              </a:extLst>
            </p:cNvPr>
            <p:cNvSpPr txBox="1"/>
            <p:nvPr/>
          </p:nvSpPr>
          <p:spPr>
            <a:xfrm>
              <a:off x="8933825" y="424217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4" name="TextBox 103">
              <a:extLst>
                <a:ext uri="{FF2B5EF4-FFF2-40B4-BE49-F238E27FC236}">
                  <a16:creationId xmlns:a16="http://schemas.microsoft.com/office/drawing/2014/main" id="{8719FB0C-B652-468C-AA2C-E2808B7698D4}"/>
                </a:ext>
              </a:extLst>
            </p:cNvPr>
            <p:cNvSpPr txBox="1"/>
            <p:nvPr/>
          </p:nvSpPr>
          <p:spPr>
            <a:xfrm rot="16200000">
              <a:off x="9209743" y="3612052"/>
              <a:ext cx="1444917" cy="246221"/>
            </a:xfrm>
            <a:prstGeom prst="rect">
              <a:avLst/>
            </a:prstGeom>
            <a:noFill/>
            <a:ln>
              <a:solidFill>
                <a:schemeClr val="tx1"/>
              </a:solidFill>
            </a:ln>
          </p:spPr>
          <p:txBody>
            <a:bodyPr wrap="square" rtlCol="0">
              <a:spAutoFit/>
            </a:bodyPr>
            <a:lstStyle/>
            <a:p>
              <a:pPr algn="ctr"/>
              <a:r>
                <a:rPr lang="en-US" sz="1000">
                  <a:cs typeface="Calibri" panose="020F0502020204030204" pitchFamily="34" charset="0"/>
                </a:rPr>
                <a:t>Connectors</a:t>
              </a:r>
            </a:p>
          </p:txBody>
        </p:sp>
        <p:grpSp>
          <p:nvGrpSpPr>
            <p:cNvPr id="125" name="Group 124">
              <a:extLst>
                <a:ext uri="{FF2B5EF4-FFF2-40B4-BE49-F238E27FC236}">
                  <a16:creationId xmlns:a16="http://schemas.microsoft.com/office/drawing/2014/main" id="{C021F81E-55E9-4702-849E-509064BD9388}"/>
                </a:ext>
              </a:extLst>
            </p:cNvPr>
            <p:cNvGrpSpPr/>
            <p:nvPr/>
          </p:nvGrpSpPr>
          <p:grpSpPr>
            <a:xfrm>
              <a:off x="10810875" y="1960600"/>
              <a:ext cx="686457" cy="3308914"/>
              <a:chOff x="10773570" y="1742566"/>
              <a:chExt cx="686457" cy="3308914"/>
            </a:xfrm>
          </p:grpSpPr>
          <p:pic>
            <p:nvPicPr>
              <p:cNvPr id="110" name="Graphic 109">
                <a:extLst>
                  <a:ext uri="{FF2B5EF4-FFF2-40B4-BE49-F238E27FC236}">
                    <a16:creationId xmlns:a16="http://schemas.microsoft.com/office/drawing/2014/main" id="{37171833-D86B-4F29-87C8-FBC3C06A0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71185" y="2633828"/>
                <a:ext cx="491226" cy="491226"/>
              </a:xfrm>
              <a:prstGeom prst="rect">
                <a:avLst/>
              </a:prstGeom>
            </p:spPr>
          </p:pic>
          <p:pic>
            <p:nvPicPr>
              <p:cNvPr id="112" name="Picture 111" descr="Icon&#10;&#10;Description automatically generated">
                <a:extLst>
                  <a:ext uri="{FF2B5EF4-FFF2-40B4-BE49-F238E27FC236}">
                    <a16:creationId xmlns:a16="http://schemas.microsoft.com/office/drawing/2014/main" id="{42D1925E-E2B9-437C-BFC9-9065C95CA9B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892423" y="4438494"/>
                <a:ext cx="448751" cy="420660"/>
              </a:xfrm>
              <a:prstGeom prst="rect">
                <a:avLst/>
              </a:prstGeom>
            </p:spPr>
          </p:pic>
          <p:pic>
            <p:nvPicPr>
              <p:cNvPr id="114" name="Picture 113">
                <a:extLst>
                  <a:ext uri="{FF2B5EF4-FFF2-40B4-BE49-F238E27FC236}">
                    <a16:creationId xmlns:a16="http://schemas.microsoft.com/office/drawing/2014/main" id="{25F6D948-FFAC-445C-A359-680A7E0FEBF6}"/>
                  </a:ext>
                </a:extLst>
              </p:cNvPr>
              <p:cNvPicPr>
                <a:picLocks noChangeAspect="1"/>
              </p:cNvPicPr>
              <p:nvPr/>
            </p:nvPicPr>
            <p:blipFill>
              <a:blip r:embed="rId11"/>
              <a:stretch>
                <a:fillRect/>
              </a:stretch>
            </p:blipFill>
            <p:spPr>
              <a:xfrm>
                <a:off x="10773570" y="3495832"/>
                <a:ext cx="686457" cy="686457"/>
              </a:xfrm>
              <a:prstGeom prst="rect">
                <a:avLst/>
              </a:prstGeom>
            </p:spPr>
          </p:pic>
          <p:sp>
            <p:nvSpPr>
              <p:cNvPr id="116" name="TextBox 115">
                <a:extLst>
                  <a:ext uri="{FF2B5EF4-FFF2-40B4-BE49-F238E27FC236}">
                    <a16:creationId xmlns:a16="http://schemas.microsoft.com/office/drawing/2014/main" id="{7224B781-E831-4595-A57C-FE5F786BAA54}"/>
                  </a:ext>
                </a:extLst>
              </p:cNvPr>
              <p:cNvSpPr txBox="1"/>
              <p:nvPr/>
            </p:nvSpPr>
            <p:spPr>
              <a:xfrm>
                <a:off x="10899090" y="2234860"/>
                <a:ext cx="435416" cy="215444"/>
              </a:xfrm>
              <a:prstGeom prst="rect">
                <a:avLst/>
              </a:prstGeom>
              <a:noFill/>
            </p:spPr>
            <p:txBody>
              <a:bodyPr wrap="square" rtlCol="0">
                <a:spAutoFit/>
              </a:bodyPr>
              <a:lstStyle/>
              <a:p>
                <a:pPr algn="ctr"/>
                <a:r>
                  <a:rPr lang="en-US" sz="800"/>
                  <a:t>SaaS</a:t>
                </a:r>
              </a:p>
            </p:txBody>
          </p:sp>
          <p:sp>
            <p:nvSpPr>
              <p:cNvPr id="118" name="TextBox 117">
                <a:extLst>
                  <a:ext uri="{FF2B5EF4-FFF2-40B4-BE49-F238E27FC236}">
                    <a16:creationId xmlns:a16="http://schemas.microsoft.com/office/drawing/2014/main" id="{B96C71C0-43E1-4AA1-8825-9EFD907B070C}"/>
                  </a:ext>
                </a:extLst>
              </p:cNvPr>
              <p:cNvSpPr txBox="1"/>
              <p:nvPr/>
            </p:nvSpPr>
            <p:spPr>
              <a:xfrm>
                <a:off x="10773570" y="3099051"/>
                <a:ext cx="686457" cy="215444"/>
              </a:xfrm>
              <a:prstGeom prst="rect">
                <a:avLst/>
              </a:prstGeom>
              <a:noFill/>
            </p:spPr>
            <p:txBody>
              <a:bodyPr wrap="square" rtlCol="0">
                <a:spAutoFit/>
              </a:bodyPr>
              <a:lstStyle/>
              <a:p>
                <a:pPr algn="ctr"/>
                <a:r>
                  <a:rPr lang="en-US" sz="800" err="1"/>
                  <a:t>QnA</a:t>
                </a:r>
                <a:r>
                  <a:rPr lang="en-US" sz="800"/>
                  <a:t> Maker</a:t>
                </a:r>
              </a:p>
            </p:txBody>
          </p:sp>
          <p:sp>
            <p:nvSpPr>
              <p:cNvPr id="120" name="TextBox 119">
                <a:extLst>
                  <a:ext uri="{FF2B5EF4-FFF2-40B4-BE49-F238E27FC236}">
                    <a16:creationId xmlns:a16="http://schemas.microsoft.com/office/drawing/2014/main" id="{9E0C7D42-F06D-4C57-97DF-02CD9220D07D}"/>
                  </a:ext>
                </a:extLst>
              </p:cNvPr>
              <p:cNvSpPr txBox="1"/>
              <p:nvPr/>
            </p:nvSpPr>
            <p:spPr>
              <a:xfrm>
                <a:off x="10773570" y="4081357"/>
                <a:ext cx="686457" cy="215444"/>
              </a:xfrm>
              <a:prstGeom prst="rect">
                <a:avLst/>
              </a:prstGeom>
              <a:noFill/>
            </p:spPr>
            <p:txBody>
              <a:bodyPr wrap="square" rtlCol="0">
                <a:spAutoFit/>
              </a:bodyPr>
              <a:lstStyle/>
              <a:p>
                <a:pPr algn="ctr"/>
                <a:r>
                  <a:rPr lang="en-US" sz="800"/>
                  <a:t>AI Builder</a:t>
                </a:r>
              </a:p>
            </p:txBody>
          </p:sp>
          <p:sp>
            <p:nvSpPr>
              <p:cNvPr id="122" name="TextBox 121">
                <a:extLst>
                  <a:ext uri="{FF2B5EF4-FFF2-40B4-BE49-F238E27FC236}">
                    <a16:creationId xmlns:a16="http://schemas.microsoft.com/office/drawing/2014/main" id="{C8AE532A-03D9-47B8-BAF5-46BC17E1FEDC}"/>
                  </a:ext>
                </a:extLst>
              </p:cNvPr>
              <p:cNvSpPr txBox="1"/>
              <p:nvPr/>
            </p:nvSpPr>
            <p:spPr>
              <a:xfrm>
                <a:off x="10831425" y="4836036"/>
                <a:ext cx="570747" cy="215444"/>
              </a:xfrm>
              <a:prstGeom prst="rect">
                <a:avLst/>
              </a:prstGeom>
              <a:noFill/>
            </p:spPr>
            <p:txBody>
              <a:bodyPr wrap="square" rtlCol="0">
                <a:spAutoFit/>
              </a:bodyPr>
              <a:lstStyle/>
              <a:p>
                <a:pPr algn="ctr"/>
                <a:r>
                  <a:rPr lang="en-US" sz="800"/>
                  <a:t>Desktop</a:t>
                </a:r>
              </a:p>
            </p:txBody>
          </p:sp>
          <p:pic>
            <p:nvPicPr>
              <p:cNvPr id="124" name="Graphic 123" descr="Server outline">
                <a:extLst>
                  <a:ext uri="{FF2B5EF4-FFF2-40B4-BE49-F238E27FC236}">
                    <a16:creationId xmlns:a16="http://schemas.microsoft.com/office/drawing/2014/main" id="{FBF82201-EADF-46E3-9DC2-DFA8632AB1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48816" y="1742566"/>
                <a:ext cx="535965" cy="535965"/>
              </a:xfrm>
              <a:prstGeom prst="rect">
                <a:avLst/>
              </a:prstGeom>
            </p:spPr>
          </p:pic>
        </p:grpSp>
        <p:cxnSp>
          <p:nvCxnSpPr>
            <p:cNvPr id="127" name="Straight Arrow Connector 126">
              <a:extLst>
                <a:ext uri="{FF2B5EF4-FFF2-40B4-BE49-F238E27FC236}">
                  <a16:creationId xmlns:a16="http://schemas.microsoft.com/office/drawing/2014/main" id="{647B1FAE-C11A-46C6-8C30-11F60B10BF81}"/>
                </a:ext>
              </a:extLst>
            </p:cNvPr>
            <p:cNvCxnSpPr>
              <a:stCxn id="22" idx="3"/>
              <a:endCxn id="97" idx="1"/>
            </p:cNvCxnSpPr>
            <p:nvPr/>
          </p:nvCxnSpPr>
          <p:spPr>
            <a:xfrm>
              <a:off x="8254766" y="2973650"/>
              <a:ext cx="679060" cy="774671"/>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9" name="Straight Arrow Connector 128">
              <a:extLst>
                <a:ext uri="{FF2B5EF4-FFF2-40B4-BE49-F238E27FC236}">
                  <a16:creationId xmlns:a16="http://schemas.microsoft.com/office/drawing/2014/main" id="{296F74EE-FFD7-49D1-9F71-034FED066AC7}"/>
                </a:ext>
              </a:extLst>
            </p:cNvPr>
            <p:cNvCxnSpPr>
              <a:stCxn id="28" idx="3"/>
              <a:endCxn id="93" idx="1"/>
            </p:cNvCxnSpPr>
            <p:nvPr/>
          </p:nvCxnSpPr>
          <p:spPr>
            <a:xfrm flipV="1">
              <a:off x="8254765" y="3120427"/>
              <a:ext cx="679063" cy="912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BDC01973-029A-4F2B-9C28-F2E2507B5C10}"/>
                </a:ext>
              </a:extLst>
            </p:cNvPr>
            <p:cNvCxnSpPr>
              <a:cxnSpLocks/>
              <a:stCxn id="26" idx="3"/>
              <a:endCxn id="99" idx="1"/>
            </p:cNvCxnSpPr>
            <p:nvPr/>
          </p:nvCxnSpPr>
          <p:spPr>
            <a:xfrm>
              <a:off x="8254765" y="3678648"/>
              <a:ext cx="679059" cy="369279"/>
            </a:xfrm>
            <a:prstGeom prst="straightConnector1">
              <a:avLst/>
            </a:prstGeom>
            <a:ln w="9525" cap="flat" cmpd="sng" algn="ctr">
              <a:solidFill>
                <a:schemeClr val="dk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4" name="Straight Arrow Connector 133">
              <a:extLst>
                <a:ext uri="{FF2B5EF4-FFF2-40B4-BE49-F238E27FC236}">
                  <a16:creationId xmlns:a16="http://schemas.microsoft.com/office/drawing/2014/main" id="{C5C14549-E9EB-4367-9D42-43E120F20F63}"/>
                </a:ext>
              </a:extLst>
            </p:cNvPr>
            <p:cNvCxnSpPr>
              <a:cxnSpLocks/>
              <a:stCxn id="104" idx="2"/>
              <a:endCxn id="124" idx="1"/>
            </p:cNvCxnSpPr>
            <p:nvPr/>
          </p:nvCxnSpPr>
          <p:spPr>
            <a:xfrm flipV="1">
              <a:off x="10055312" y="2228583"/>
              <a:ext cx="830809" cy="1506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5D9F56-CD5C-4365-9625-EC3DFAD1B5C7}"/>
                </a:ext>
              </a:extLst>
            </p:cNvPr>
            <p:cNvCxnSpPr>
              <a:cxnSpLocks/>
              <a:stCxn id="104" idx="2"/>
              <a:endCxn id="118" idx="1"/>
            </p:cNvCxnSpPr>
            <p:nvPr/>
          </p:nvCxnSpPr>
          <p:spPr>
            <a:xfrm flipV="1">
              <a:off x="10055312" y="3424807"/>
              <a:ext cx="755563" cy="310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8F5C4C98-492E-418D-85CC-D2D661F54044}"/>
                </a:ext>
              </a:extLst>
            </p:cNvPr>
            <p:cNvCxnSpPr>
              <a:cxnSpLocks/>
              <a:stCxn id="104" idx="2"/>
              <a:endCxn id="114" idx="1"/>
            </p:cNvCxnSpPr>
            <p:nvPr/>
          </p:nvCxnSpPr>
          <p:spPr>
            <a:xfrm>
              <a:off x="10055312" y="3735162"/>
              <a:ext cx="755563" cy="32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9A11A6DE-36C2-42F4-9282-CF38A79B0420}"/>
                </a:ext>
              </a:extLst>
            </p:cNvPr>
            <p:cNvCxnSpPr>
              <a:cxnSpLocks/>
              <a:stCxn id="104" idx="2"/>
              <a:endCxn id="112" idx="1"/>
            </p:cNvCxnSpPr>
            <p:nvPr/>
          </p:nvCxnSpPr>
          <p:spPr>
            <a:xfrm>
              <a:off x="10055312" y="3735162"/>
              <a:ext cx="874416" cy="1131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1F69893-0733-46B6-93C7-2C5C5682F3F8}"/>
              </a:ext>
            </a:extLst>
          </p:cNvPr>
          <p:cNvGrpSpPr/>
          <p:nvPr/>
        </p:nvGrpSpPr>
        <p:grpSpPr>
          <a:xfrm>
            <a:off x="3409950" y="1305213"/>
            <a:ext cx="7116029" cy="4146791"/>
            <a:chOff x="3409950" y="1305213"/>
            <a:chExt cx="7116029" cy="4146791"/>
          </a:xfrm>
        </p:grpSpPr>
        <p:sp>
          <p:nvSpPr>
            <p:cNvPr id="148" name="Rectangle 147">
              <a:extLst>
                <a:ext uri="{FF2B5EF4-FFF2-40B4-BE49-F238E27FC236}">
                  <a16:creationId xmlns:a16="http://schemas.microsoft.com/office/drawing/2014/main" id="{54A3F285-2490-45C0-8E58-8080C9CD4FC4}"/>
                </a:ext>
              </a:extLst>
            </p:cNvPr>
            <p:cNvSpPr/>
            <p:nvPr/>
          </p:nvSpPr>
          <p:spPr>
            <a:xfrm>
              <a:off x="3409950" y="1305213"/>
              <a:ext cx="7116029" cy="41467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55584174-309E-42E5-9327-603A0498A74E}"/>
                </a:ext>
              </a:extLst>
            </p:cNvPr>
            <p:cNvSpPr txBox="1"/>
            <p:nvPr/>
          </p:nvSpPr>
          <p:spPr>
            <a:xfrm>
              <a:off x="9719039" y="5143298"/>
              <a:ext cx="714054" cy="276999"/>
            </a:xfrm>
            <a:prstGeom prst="rect">
              <a:avLst/>
            </a:prstGeom>
            <a:solidFill>
              <a:schemeClr val="bg1"/>
            </a:solidFill>
            <a:ln>
              <a:noFill/>
              <a:prstDash val="solid"/>
            </a:ln>
          </p:spPr>
          <p:txBody>
            <a:bodyPr wrap="square" rtlCol="0">
              <a:spAutoFit/>
            </a:bodyPr>
            <a:lstStyle/>
            <a:p>
              <a:pPr algn="ctr"/>
              <a:r>
                <a:rPr lang="en-US" sz="1200"/>
                <a:t>Solution</a:t>
              </a:r>
            </a:p>
          </p:txBody>
        </p:sp>
      </p:grpSp>
      <p:grpSp>
        <p:nvGrpSpPr>
          <p:cNvPr id="48" name="Group 47">
            <a:extLst>
              <a:ext uri="{FF2B5EF4-FFF2-40B4-BE49-F238E27FC236}">
                <a16:creationId xmlns:a16="http://schemas.microsoft.com/office/drawing/2014/main" id="{9FA5810A-10B9-4D4E-951B-E17784642756}"/>
              </a:ext>
            </a:extLst>
          </p:cNvPr>
          <p:cNvGrpSpPr/>
          <p:nvPr/>
        </p:nvGrpSpPr>
        <p:grpSpPr>
          <a:xfrm>
            <a:off x="301126" y="1140903"/>
            <a:ext cx="10327454" cy="5541068"/>
            <a:chOff x="301126" y="1140903"/>
            <a:chExt cx="10327454" cy="5541068"/>
          </a:xfrm>
        </p:grpSpPr>
        <p:sp>
          <p:nvSpPr>
            <p:cNvPr id="44" name="Rectangle 43">
              <a:extLst>
                <a:ext uri="{FF2B5EF4-FFF2-40B4-BE49-F238E27FC236}">
                  <a16:creationId xmlns:a16="http://schemas.microsoft.com/office/drawing/2014/main" id="{53D1E6EC-1339-4854-9B73-2A2DD8B8B9FD}"/>
                </a:ext>
              </a:extLst>
            </p:cNvPr>
            <p:cNvSpPr/>
            <p:nvPr/>
          </p:nvSpPr>
          <p:spPr>
            <a:xfrm>
              <a:off x="301126" y="1140903"/>
              <a:ext cx="10327454" cy="554106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F0077E3-5184-42FF-A2F0-6159D9F4933B}"/>
                </a:ext>
              </a:extLst>
            </p:cNvPr>
            <p:cNvSpPr txBox="1"/>
            <p:nvPr/>
          </p:nvSpPr>
          <p:spPr>
            <a:xfrm>
              <a:off x="309847" y="1184709"/>
              <a:ext cx="1102026" cy="276999"/>
            </a:xfrm>
            <a:prstGeom prst="rect">
              <a:avLst/>
            </a:prstGeom>
            <a:noFill/>
            <a:ln>
              <a:noFill/>
            </a:ln>
          </p:spPr>
          <p:txBody>
            <a:bodyPr wrap="square" rtlCol="0">
              <a:spAutoFit/>
            </a:bodyPr>
            <a:lstStyle/>
            <a:p>
              <a:pPr algn="ctr"/>
              <a:r>
                <a:rPr lang="en-US" sz="1200"/>
                <a:t>Environment</a:t>
              </a:r>
            </a:p>
          </p:txBody>
        </p:sp>
      </p:grpSp>
    </p:spTree>
    <p:extLst>
      <p:ext uri="{BB962C8B-B14F-4D97-AF65-F5344CB8AC3E}">
        <p14:creationId xmlns:p14="http://schemas.microsoft.com/office/powerpoint/2010/main" val="594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0"/>
                                        </p:tgtEl>
                                        <p:attrNameLst>
                                          <p:attrName>style.visibility</p:attrName>
                                        </p:attrNameLst>
                                      </p:cBhvr>
                                      <p:to>
                                        <p:strVal val="visible"/>
                                      </p:to>
                                    </p:set>
                                    <p:animEffect transition="in" filter="fade">
                                      <p:cBhvr>
                                        <p:cTn id="20" dur="500"/>
                                        <p:tgtEl>
                                          <p:spTgt spid="2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289D939D-5889-402E-BA3F-C8F55AAF44AE}"/>
              </a:ext>
            </a:extLst>
          </p:cNvPr>
          <p:cNvGrpSpPr/>
          <p:nvPr/>
        </p:nvGrpSpPr>
        <p:grpSpPr>
          <a:xfrm>
            <a:off x="3851945" y="1628775"/>
            <a:ext cx="4488110" cy="3419475"/>
            <a:chOff x="3851945" y="1628775"/>
            <a:chExt cx="4488110" cy="3419475"/>
          </a:xfrm>
        </p:grpSpPr>
        <p:sp>
          <p:nvSpPr>
            <p:cNvPr id="4" name="Rectangle 3">
              <a:extLst>
                <a:ext uri="{FF2B5EF4-FFF2-40B4-BE49-F238E27FC236}">
                  <a16:creationId xmlns:a16="http://schemas.microsoft.com/office/drawing/2014/main" id="{2D3287BE-AFD8-44D2-AF74-CCEEA3668D9B}"/>
                </a:ext>
              </a:extLst>
            </p:cNvPr>
            <p:cNvSpPr/>
            <p:nvPr/>
          </p:nvSpPr>
          <p:spPr>
            <a:xfrm>
              <a:off x="3851945" y="1628775"/>
              <a:ext cx="4488110" cy="3419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C2E1D621-E7E0-4536-906B-A7802956D6A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843999" y="1674495"/>
              <a:ext cx="439429" cy="439901"/>
            </a:xfrm>
            <a:prstGeom prst="rect">
              <a:avLst/>
            </a:prstGeom>
          </p:spPr>
        </p:pic>
        <p:grpSp>
          <p:nvGrpSpPr>
            <p:cNvPr id="32" name="Group 31">
              <a:extLst>
                <a:ext uri="{FF2B5EF4-FFF2-40B4-BE49-F238E27FC236}">
                  <a16:creationId xmlns:a16="http://schemas.microsoft.com/office/drawing/2014/main" id="{849ACD48-5E20-4D6C-A744-81FE5DF48BB6}"/>
                </a:ext>
              </a:extLst>
            </p:cNvPr>
            <p:cNvGrpSpPr/>
            <p:nvPr/>
          </p:nvGrpSpPr>
          <p:grpSpPr>
            <a:xfrm>
              <a:off x="6280555" y="2478859"/>
              <a:ext cx="1974212" cy="2043286"/>
              <a:chOff x="6280555" y="2707459"/>
              <a:chExt cx="1974212" cy="2043286"/>
            </a:xfrm>
          </p:grpSpPr>
          <p:sp>
            <p:nvSpPr>
              <p:cNvPr id="20" name="TextBox 19">
                <a:extLst>
                  <a:ext uri="{FF2B5EF4-FFF2-40B4-BE49-F238E27FC236}">
                    <a16:creationId xmlns:a16="http://schemas.microsoft.com/office/drawing/2014/main" id="{CBBA2B74-5753-410A-B659-D1391FEC5EE5}"/>
                  </a:ext>
                </a:extLst>
              </p:cNvPr>
              <p:cNvSpPr txBox="1"/>
              <p:nvPr/>
            </p:nvSpPr>
            <p:spPr>
              <a:xfrm>
                <a:off x="6280558" y="270745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2" name="TextBox 21">
                <a:extLst>
                  <a:ext uri="{FF2B5EF4-FFF2-40B4-BE49-F238E27FC236}">
                    <a16:creationId xmlns:a16="http://schemas.microsoft.com/office/drawing/2014/main" id="{E937A1EB-18B1-465A-8055-D1039843793F}"/>
                  </a:ext>
                </a:extLst>
              </p:cNvPr>
              <p:cNvSpPr txBox="1"/>
              <p:nvPr/>
            </p:nvSpPr>
            <p:spPr>
              <a:xfrm>
                <a:off x="6280557" y="3063750"/>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4" name="TextBox 23">
                <a:extLst>
                  <a:ext uri="{FF2B5EF4-FFF2-40B4-BE49-F238E27FC236}">
                    <a16:creationId xmlns:a16="http://schemas.microsoft.com/office/drawing/2014/main" id="{121C83F3-3C9D-4873-9E0C-4DB747FBD6BE}"/>
                  </a:ext>
                </a:extLst>
              </p:cNvPr>
              <p:cNvSpPr txBox="1"/>
              <p:nvPr/>
            </p:nvSpPr>
            <p:spPr>
              <a:xfrm>
                <a:off x="6280557" y="341624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6" name="TextBox 25">
                <a:extLst>
                  <a:ext uri="{FF2B5EF4-FFF2-40B4-BE49-F238E27FC236}">
                    <a16:creationId xmlns:a16="http://schemas.microsoft.com/office/drawing/2014/main" id="{FD010445-2593-4F92-8B24-B854D6222559}"/>
                  </a:ext>
                </a:extLst>
              </p:cNvPr>
              <p:cNvSpPr txBox="1"/>
              <p:nvPr/>
            </p:nvSpPr>
            <p:spPr>
              <a:xfrm>
                <a:off x="6280556" y="3768748"/>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8" name="TextBox 27">
                <a:extLst>
                  <a:ext uri="{FF2B5EF4-FFF2-40B4-BE49-F238E27FC236}">
                    <a16:creationId xmlns:a16="http://schemas.microsoft.com/office/drawing/2014/main" id="{8B3BF00C-CEC6-4A8D-A663-552C8B862318}"/>
                  </a:ext>
                </a:extLst>
              </p:cNvPr>
              <p:cNvSpPr txBox="1"/>
              <p:nvPr/>
            </p:nvSpPr>
            <p:spPr>
              <a:xfrm>
                <a:off x="6280556" y="4122725"/>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sp>
            <p:nvSpPr>
              <p:cNvPr id="30" name="TextBox 29">
                <a:extLst>
                  <a:ext uri="{FF2B5EF4-FFF2-40B4-BE49-F238E27FC236}">
                    <a16:creationId xmlns:a16="http://schemas.microsoft.com/office/drawing/2014/main" id="{EE188083-6858-42F0-A31A-BAEC97DFF1FB}"/>
                  </a:ext>
                </a:extLst>
              </p:cNvPr>
              <p:cNvSpPr txBox="1"/>
              <p:nvPr/>
            </p:nvSpPr>
            <p:spPr>
              <a:xfrm>
                <a:off x="6280555" y="4473746"/>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grpSp>
        <p:sp>
          <p:nvSpPr>
            <p:cNvPr id="31" name="TextBox 30">
              <a:extLst>
                <a:ext uri="{FF2B5EF4-FFF2-40B4-BE49-F238E27FC236}">
                  <a16:creationId xmlns:a16="http://schemas.microsoft.com/office/drawing/2014/main" id="{2E0ED79C-12EB-4996-96E5-CD832B61929C}"/>
                </a:ext>
              </a:extLst>
            </p:cNvPr>
            <p:cNvSpPr txBox="1"/>
            <p:nvPr/>
          </p:nvSpPr>
          <p:spPr>
            <a:xfrm>
              <a:off x="3953312"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3" name="TextBox 32">
              <a:extLst>
                <a:ext uri="{FF2B5EF4-FFF2-40B4-BE49-F238E27FC236}">
                  <a16:creationId xmlns:a16="http://schemas.microsoft.com/office/drawing/2014/main" id="{96371FC2-E688-4216-950A-2605A69DD0D7}"/>
                </a:ext>
              </a:extLst>
            </p:cNvPr>
            <p:cNvSpPr txBox="1"/>
            <p:nvPr/>
          </p:nvSpPr>
          <p:spPr>
            <a:xfrm>
              <a:off x="3953311"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4" name="TextBox 33">
              <a:extLst>
                <a:ext uri="{FF2B5EF4-FFF2-40B4-BE49-F238E27FC236}">
                  <a16:creationId xmlns:a16="http://schemas.microsoft.com/office/drawing/2014/main" id="{236AA632-EC56-44A5-B4C7-571C94E6ADF5}"/>
                </a:ext>
              </a:extLst>
            </p:cNvPr>
            <p:cNvSpPr txBox="1"/>
            <p:nvPr/>
          </p:nvSpPr>
          <p:spPr>
            <a:xfrm>
              <a:off x="3953310"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5" name="TextBox 34">
              <a:extLst>
                <a:ext uri="{FF2B5EF4-FFF2-40B4-BE49-F238E27FC236}">
                  <a16:creationId xmlns:a16="http://schemas.microsoft.com/office/drawing/2014/main" id="{EB8CE315-9EAA-4827-AAAD-F506FF86EDCF}"/>
                </a:ext>
              </a:extLst>
            </p:cNvPr>
            <p:cNvSpPr txBox="1"/>
            <p:nvPr/>
          </p:nvSpPr>
          <p:spPr>
            <a:xfrm>
              <a:off x="3953310"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6" name="TextBox 35">
              <a:extLst>
                <a:ext uri="{FF2B5EF4-FFF2-40B4-BE49-F238E27FC236}">
                  <a16:creationId xmlns:a16="http://schemas.microsoft.com/office/drawing/2014/main" id="{7E919C49-98BD-47FE-8187-B85201513DD4}"/>
                </a:ext>
              </a:extLst>
            </p:cNvPr>
            <p:cNvSpPr txBox="1"/>
            <p:nvPr/>
          </p:nvSpPr>
          <p:spPr>
            <a:xfrm>
              <a:off x="3953309"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9" name="TextBox 38">
              <a:extLst>
                <a:ext uri="{FF2B5EF4-FFF2-40B4-BE49-F238E27FC236}">
                  <a16:creationId xmlns:a16="http://schemas.microsoft.com/office/drawing/2014/main" id="{265B9361-9D3E-4BA5-84B3-D3C6C899E882}"/>
                </a:ext>
              </a:extLst>
            </p:cNvPr>
            <p:cNvSpPr txBox="1"/>
            <p:nvPr/>
          </p:nvSpPr>
          <p:spPr>
            <a:xfrm>
              <a:off x="4718803"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0" name="TextBox 39">
              <a:extLst>
                <a:ext uri="{FF2B5EF4-FFF2-40B4-BE49-F238E27FC236}">
                  <a16:creationId xmlns:a16="http://schemas.microsoft.com/office/drawing/2014/main" id="{50D95C50-B863-4B6E-866F-C0EE58A08DA4}"/>
                </a:ext>
              </a:extLst>
            </p:cNvPr>
            <p:cNvSpPr txBox="1"/>
            <p:nvPr/>
          </p:nvSpPr>
          <p:spPr>
            <a:xfrm>
              <a:off x="4718802"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1" name="TextBox 40">
              <a:extLst>
                <a:ext uri="{FF2B5EF4-FFF2-40B4-BE49-F238E27FC236}">
                  <a16:creationId xmlns:a16="http://schemas.microsoft.com/office/drawing/2014/main" id="{1D808DDA-0E1A-4737-9421-F04922DB0B2E}"/>
                </a:ext>
              </a:extLst>
            </p:cNvPr>
            <p:cNvSpPr txBox="1"/>
            <p:nvPr/>
          </p:nvSpPr>
          <p:spPr>
            <a:xfrm>
              <a:off x="4718801"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2" name="TextBox 41">
              <a:extLst>
                <a:ext uri="{FF2B5EF4-FFF2-40B4-BE49-F238E27FC236}">
                  <a16:creationId xmlns:a16="http://schemas.microsoft.com/office/drawing/2014/main" id="{A8FF7846-0A9E-4DD0-AE8A-3184895209DC}"/>
                </a:ext>
              </a:extLst>
            </p:cNvPr>
            <p:cNvSpPr txBox="1"/>
            <p:nvPr/>
          </p:nvSpPr>
          <p:spPr>
            <a:xfrm>
              <a:off x="4718801"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3" name="TextBox 42">
              <a:extLst>
                <a:ext uri="{FF2B5EF4-FFF2-40B4-BE49-F238E27FC236}">
                  <a16:creationId xmlns:a16="http://schemas.microsoft.com/office/drawing/2014/main" id="{3F67DEC7-9338-428B-8D8F-7D187754722B}"/>
                </a:ext>
              </a:extLst>
            </p:cNvPr>
            <p:cNvSpPr txBox="1"/>
            <p:nvPr/>
          </p:nvSpPr>
          <p:spPr>
            <a:xfrm>
              <a:off x="4718800"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cxnSp>
          <p:nvCxnSpPr>
            <p:cNvPr id="45" name="Straight Arrow Connector 44">
              <a:extLst>
                <a:ext uri="{FF2B5EF4-FFF2-40B4-BE49-F238E27FC236}">
                  <a16:creationId xmlns:a16="http://schemas.microsoft.com/office/drawing/2014/main" id="{914342CA-4E2E-482A-87C4-6DE9BDDA7F09}"/>
                </a:ext>
              </a:extLst>
            </p:cNvPr>
            <p:cNvCxnSpPr>
              <a:stCxn id="39" idx="3"/>
              <a:endCxn id="20" idx="1"/>
            </p:cNvCxnSpPr>
            <p:nvPr/>
          </p:nvCxnSpPr>
          <p:spPr>
            <a:xfrm flipV="1">
              <a:off x="5378736" y="2617359"/>
              <a:ext cx="901822" cy="369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B584B53-685E-4496-954A-1FD5C7B8A7C4}"/>
                </a:ext>
              </a:extLst>
            </p:cNvPr>
            <p:cNvCxnSpPr>
              <a:stCxn id="39" idx="3"/>
              <a:endCxn id="26" idx="1"/>
            </p:cNvCxnSpPr>
            <p:nvPr/>
          </p:nvCxnSpPr>
          <p:spPr>
            <a:xfrm>
              <a:off x="5378736" y="2987163"/>
              <a:ext cx="901820" cy="691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AEBFA83-E225-4937-8A3C-E79EF6911571}"/>
                </a:ext>
              </a:extLst>
            </p:cNvPr>
            <p:cNvCxnSpPr>
              <a:stCxn id="39" idx="3"/>
              <a:endCxn id="30" idx="1"/>
            </p:cNvCxnSpPr>
            <p:nvPr/>
          </p:nvCxnSpPr>
          <p:spPr>
            <a:xfrm>
              <a:off x="5378736" y="2987163"/>
              <a:ext cx="901819" cy="1396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071AF23-581A-465C-88BA-A92D1EF830AE}"/>
                </a:ext>
              </a:extLst>
            </p:cNvPr>
            <p:cNvCxnSpPr>
              <a:stCxn id="41" idx="3"/>
              <a:endCxn id="20" idx="1"/>
            </p:cNvCxnSpPr>
            <p:nvPr/>
          </p:nvCxnSpPr>
          <p:spPr>
            <a:xfrm flipV="1">
              <a:off x="5378734" y="2617359"/>
              <a:ext cx="901824" cy="91350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A287C1F1-3A37-4A4B-99D9-9800E581CF83}"/>
                </a:ext>
              </a:extLst>
            </p:cNvPr>
            <p:cNvCxnSpPr>
              <a:stCxn id="41" idx="3"/>
              <a:endCxn id="28" idx="1"/>
            </p:cNvCxnSpPr>
            <p:nvPr/>
          </p:nvCxnSpPr>
          <p:spPr>
            <a:xfrm>
              <a:off x="5378734" y="3530865"/>
              <a:ext cx="901822" cy="50176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9178FBD7-ECB1-4E86-868B-C7D09BB53A3B}"/>
                </a:ext>
              </a:extLst>
            </p:cNvPr>
            <p:cNvSpPr txBox="1"/>
            <p:nvPr/>
          </p:nvSpPr>
          <p:spPr>
            <a:xfrm>
              <a:off x="3953309" y="4690270"/>
              <a:ext cx="4301455"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Analytics</a:t>
              </a:r>
            </a:p>
          </p:txBody>
        </p:sp>
      </p:grpSp>
      <p:grpSp>
        <p:nvGrpSpPr>
          <p:cNvPr id="200" name="Group 199">
            <a:extLst>
              <a:ext uri="{FF2B5EF4-FFF2-40B4-BE49-F238E27FC236}">
                <a16:creationId xmlns:a16="http://schemas.microsoft.com/office/drawing/2014/main" id="{2D0D38D7-4301-47DB-AC97-749E076E47E1}"/>
              </a:ext>
            </a:extLst>
          </p:cNvPr>
          <p:cNvGrpSpPr/>
          <p:nvPr/>
        </p:nvGrpSpPr>
        <p:grpSpPr>
          <a:xfrm>
            <a:off x="2637640" y="176029"/>
            <a:ext cx="3642918" cy="3150120"/>
            <a:chOff x="2637640" y="176029"/>
            <a:chExt cx="3642918" cy="3150120"/>
          </a:xfrm>
        </p:grpSpPr>
        <p:grpSp>
          <p:nvGrpSpPr>
            <p:cNvPr id="162" name="Group 161">
              <a:extLst>
                <a:ext uri="{FF2B5EF4-FFF2-40B4-BE49-F238E27FC236}">
                  <a16:creationId xmlns:a16="http://schemas.microsoft.com/office/drawing/2014/main" id="{69E559CF-60AB-48F8-BF2D-10C118A2F392}"/>
                </a:ext>
              </a:extLst>
            </p:cNvPr>
            <p:cNvGrpSpPr/>
            <p:nvPr/>
          </p:nvGrpSpPr>
          <p:grpSpPr>
            <a:xfrm>
              <a:off x="3986898" y="1758583"/>
              <a:ext cx="1178396" cy="215444"/>
              <a:chOff x="7415898" y="564011"/>
              <a:chExt cx="1178396" cy="215444"/>
            </a:xfrm>
          </p:grpSpPr>
          <p:pic>
            <p:nvPicPr>
              <p:cNvPr id="152" name="Graphic 151">
                <a:extLst>
                  <a:ext uri="{FF2B5EF4-FFF2-40B4-BE49-F238E27FC236}">
                    <a16:creationId xmlns:a16="http://schemas.microsoft.com/office/drawing/2014/main" id="{6B8B193D-DC26-41B4-9239-AB1382319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54" name="TextBox 153">
                <a:extLst>
                  <a:ext uri="{FF2B5EF4-FFF2-40B4-BE49-F238E27FC236}">
                    <a16:creationId xmlns:a16="http://schemas.microsoft.com/office/drawing/2014/main" id="{52FE1F0C-062D-439C-9D31-16D9DF06B16B}"/>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57" name="Straight Arrow Connector 156">
              <a:extLst>
                <a:ext uri="{FF2B5EF4-FFF2-40B4-BE49-F238E27FC236}">
                  <a16:creationId xmlns:a16="http://schemas.microsoft.com/office/drawing/2014/main" id="{E4C4B513-1365-42DD-9B69-70F88B0C3236}"/>
                </a:ext>
              </a:extLst>
            </p:cNvPr>
            <p:cNvCxnSpPr>
              <a:cxnSpLocks/>
              <a:stCxn id="154" idx="3"/>
              <a:endCxn id="20" idx="1"/>
            </p:cNvCxnSpPr>
            <p:nvPr/>
          </p:nvCxnSpPr>
          <p:spPr>
            <a:xfrm>
              <a:off x="5165294" y="1866305"/>
              <a:ext cx="1115264" cy="75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AAA9314-FD3C-4F10-B583-41B0DC596B0F}"/>
                </a:ext>
              </a:extLst>
            </p:cNvPr>
            <p:cNvGrpSpPr/>
            <p:nvPr/>
          </p:nvGrpSpPr>
          <p:grpSpPr>
            <a:xfrm>
              <a:off x="3986898" y="2029495"/>
              <a:ext cx="1178396" cy="215444"/>
              <a:chOff x="7415898" y="564011"/>
              <a:chExt cx="1178396" cy="215444"/>
            </a:xfrm>
          </p:grpSpPr>
          <p:pic>
            <p:nvPicPr>
              <p:cNvPr id="166" name="Graphic 165">
                <a:extLst>
                  <a:ext uri="{FF2B5EF4-FFF2-40B4-BE49-F238E27FC236}">
                    <a16:creationId xmlns:a16="http://schemas.microsoft.com/office/drawing/2014/main" id="{78B7C656-0B0C-4992-91BF-B47F5F5CE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67" name="TextBox 166">
                <a:extLst>
                  <a:ext uri="{FF2B5EF4-FFF2-40B4-BE49-F238E27FC236}">
                    <a16:creationId xmlns:a16="http://schemas.microsoft.com/office/drawing/2014/main" id="{5ECFAC93-AAFD-4C91-BBBE-03D8BCCBE5FF}"/>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70" name="Straight Arrow Connector 169">
              <a:extLst>
                <a:ext uri="{FF2B5EF4-FFF2-40B4-BE49-F238E27FC236}">
                  <a16:creationId xmlns:a16="http://schemas.microsoft.com/office/drawing/2014/main" id="{B9EA97DA-3E7B-4F9D-BE9C-A22E3D9D6842}"/>
                </a:ext>
              </a:extLst>
            </p:cNvPr>
            <p:cNvCxnSpPr>
              <a:cxnSpLocks/>
              <a:stCxn id="167" idx="3"/>
              <a:endCxn id="24" idx="1"/>
            </p:cNvCxnSpPr>
            <p:nvPr/>
          </p:nvCxnSpPr>
          <p:spPr>
            <a:xfrm>
              <a:off x="5165294" y="2137217"/>
              <a:ext cx="1115263" cy="118893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5" name="Rectangle 184">
              <a:extLst>
                <a:ext uri="{FF2B5EF4-FFF2-40B4-BE49-F238E27FC236}">
                  <a16:creationId xmlns:a16="http://schemas.microsoft.com/office/drawing/2014/main" id="{0E721062-3367-418F-9F27-B2D2BB41CFA3}"/>
                </a:ext>
              </a:extLst>
            </p:cNvPr>
            <p:cNvSpPr/>
            <p:nvPr/>
          </p:nvSpPr>
          <p:spPr>
            <a:xfrm>
              <a:off x="2637640" y="176029"/>
              <a:ext cx="2428610" cy="865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a:extLst>
                <a:ext uri="{FF2B5EF4-FFF2-40B4-BE49-F238E27FC236}">
                  <a16:creationId xmlns:a16="http://schemas.microsoft.com/office/drawing/2014/main" id="{E88C135C-580E-454F-8006-74C01B0ED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0154" y="227740"/>
              <a:ext cx="314300" cy="314300"/>
            </a:xfrm>
            <a:prstGeom prst="rect">
              <a:avLst/>
            </a:prstGeom>
          </p:spPr>
        </p:pic>
        <p:sp>
          <p:nvSpPr>
            <p:cNvPr id="188" name="TextBox 187">
              <a:extLst>
                <a:ext uri="{FF2B5EF4-FFF2-40B4-BE49-F238E27FC236}">
                  <a16:creationId xmlns:a16="http://schemas.microsoft.com/office/drawing/2014/main" id="{FC7D9099-CA47-44FB-8BC0-5E69C7426D96}"/>
                </a:ext>
              </a:extLst>
            </p:cNvPr>
            <p:cNvSpPr txBox="1"/>
            <p:nvPr/>
          </p:nvSpPr>
          <p:spPr>
            <a:xfrm>
              <a:off x="2984453" y="245598"/>
              <a:ext cx="1413375" cy="246221"/>
            </a:xfrm>
            <a:prstGeom prst="rect">
              <a:avLst/>
            </a:prstGeom>
            <a:noFill/>
          </p:spPr>
          <p:txBody>
            <a:bodyPr wrap="square" rtlCol="0">
              <a:spAutoFit/>
            </a:bodyPr>
            <a:lstStyle/>
            <a:p>
              <a:r>
                <a:rPr lang="en-US" sz="1000"/>
                <a:t>Azure Bot Service</a:t>
              </a:r>
            </a:p>
          </p:txBody>
        </p:sp>
        <p:grpSp>
          <p:nvGrpSpPr>
            <p:cNvPr id="189" name="Group 188">
              <a:extLst>
                <a:ext uri="{FF2B5EF4-FFF2-40B4-BE49-F238E27FC236}">
                  <a16:creationId xmlns:a16="http://schemas.microsoft.com/office/drawing/2014/main" id="{B88CADFD-A183-4168-AE70-C78A4406A9CF}"/>
                </a:ext>
              </a:extLst>
            </p:cNvPr>
            <p:cNvGrpSpPr/>
            <p:nvPr/>
          </p:nvGrpSpPr>
          <p:grpSpPr>
            <a:xfrm>
              <a:off x="3808630" y="509145"/>
              <a:ext cx="1178396" cy="215444"/>
              <a:chOff x="7415898" y="564011"/>
              <a:chExt cx="1178396" cy="215444"/>
            </a:xfrm>
          </p:grpSpPr>
          <p:pic>
            <p:nvPicPr>
              <p:cNvPr id="190" name="Graphic 189">
                <a:extLst>
                  <a:ext uri="{FF2B5EF4-FFF2-40B4-BE49-F238E27FC236}">
                    <a16:creationId xmlns:a16="http://schemas.microsoft.com/office/drawing/2014/main" id="{35931F54-7F5A-41D4-9182-5C75685F2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1" name="TextBox 190">
                <a:extLst>
                  <a:ext uri="{FF2B5EF4-FFF2-40B4-BE49-F238E27FC236}">
                    <a16:creationId xmlns:a16="http://schemas.microsoft.com/office/drawing/2014/main" id="{59A1DDB7-A958-4B2E-9D5C-EA087E4539DC}"/>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grpSp>
          <p:nvGrpSpPr>
            <p:cNvPr id="194" name="Group 193">
              <a:extLst>
                <a:ext uri="{FF2B5EF4-FFF2-40B4-BE49-F238E27FC236}">
                  <a16:creationId xmlns:a16="http://schemas.microsoft.com/office/drawing/2014/main" id="{B9C41B28-7FCD-4165-8A28-C0546DB6685D}"/>
                </a:ext>
              </a:extLst>
            </p:cNvPr>
            <p:cNvGrpSpPr/>
            <p:nvPr/>
          </p:nvGrpSpPr>
          <p:grpSpPr>
            <a:xfrm>
              <a:off x="3808630" y="766495"/>
              <a:ext cx="1178396" cy="215444"/>
              <a:chOff x="7415898" y="564011"/>
              <a:chExt cx="1178396" cy="215444"/>
            </a:xfrm>
          </p:grpSpPr>
          <p:pic>
            <p:nvPicPr>
              <p:cNvPr id="195" name="Graphic 194">
                <a:extLst>
                  <a:ext uri="{FF2B5EF4-FFF2-40B4-BE49-F238E27FC236}">
                    <a16:creationId xmlns:a16="http://schemas.microsoft.com/office/drawing/2014/main" id="{613F087E-F9B4-4B87-B1ED-620FDB536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6" name="TextBox 195">
                <a:extLst>
                  <a:ext uri="{FF2B5EF4-FFF2-40B4-BE49-F238E27FC236}">
                    <a16:creationId xmlns:a16="http://schemas.microsoft.com/office/drawing/2014/main" id="{2B3F4CC8-4A81-4E45-93FD-BE45B8621689}"/>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cxnSp>
          <p:nvCxnSpPr>
            <p:cNvPr id="198" name="Straight Arrow Connector 197">
              <a:extLst>
                <a:ext uri="{FF2B5EF4-FFF2-40B4-BE49-F238E27FC236}">
                  <a16:creationId xmlns:a16="http://schemas.microsoft.com/office/drawing/2014/main" id="{16B78621-0E4D-4253-9F6C-11DAFB7EC5A4}"/>
                </a:ext>
              </a:extLst>
            </p:cNvPr>
            <p:cNvCxnSpPr>
              <a:cxnSpLocks/>
              <a:stCxn id="196" idx="3"/>
              <a:endCxn id="22" idx="1"/>
            </p:cNvCxnSpPr>
            <p:nvPr/>
          </p:nvCxnSpPr>
          <p:spPr>
            <a:xfrm>
              <a:off x="4987026" y="874217"/>
              <a:ext cx="1293531" cy="2099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DFC21DD1-1974-432F-A253-367CC1A70FBA}"/>
              </a:ext>
            </a:extLst>
          </p:cNvPr>
          <p:cNvGrpSpPr/>
          <p:nvPr/>
        </p:nvGrpSpPr>
        <p:grpSpPr>
          <a:xfrm>
            <a:off x="1381125" y="1628775"/>
            <a:ext cx="2470820" cy="3419476"/>
            <a:chOff x="1381125" y="1628775"/>
            <a:chExt cx="2470820" cy="3419476"/>
          </a:xfrm>
        </p:grpSpPr>
        <p:sp>
          <p:nvSpPr>
            <p:cNvPr id="54" name="Rectangle 53">
              <a:extLst>
                <a:ext uri="{FF2B5EF4-FFF2-40B4-BE49-F238E27FC236}">
                  <a16:creationId xmlns:a16="http://schemas.microsoft.com/office/drawing/2014/main" id="{470B4525-92BC-4A5E-B57B-90625799ECC6}"/>
                </a:ext>
              </a:extLst>
            </p:cNvPr>
            <p:cNvSpPr/>
            <p:nvPr/>
          </p:nvSpPr>
          <p:spPr>
            <a:xfrm>
              <a:off x="1563421" y="1628775"/>
              <a:ext cx="1251141" cy="3419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Web design outline">
              <a:extLst>
                <a:ext uri="{FF2B5EF4-FFF2-40B4-BE49-F238E27FC236}">
                  <a16:creationId xmlns:a16="http://schemas.microsoft.com/office/drawing/2014/main" id="{CC7DD3B1-D81B-4893-AC9F-53B1244C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8432" y="2068638"/>
              <a:ext cx="638911" cy="638911"/>
            </a:xfrm>
            <a:prstGeom prst="rect">
              <a:avLst/>
            </a:prstGeom>
          </p:spPr>
        </p:pic>
        <p:pic>
          <p:nvPicPr>
            <p:cNvPr id="58" name="Graphic 57" descr="Smart Phone outline">
              <a:extLst>
                <a:ext uri="{FF2B5EF4-FFF2-40B4-BE49-F238E27FC236}">
                  <a16:creationId xmlns:a16="http://schemas.microsoft.com/office/drawing/2014/main" id="{88754982-C8E7-43D5-849B-9E90F2FAD8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8883" y="4087709"/>
              <a:ext cx="646360" cy="646360"/>
            </a:xfrm>
            <a:prstGeom prst="rect">
              <a:avLst/>
            </a:prstGeom>
          </p:spPr>
        </p:pic>
        <p:pic>
          <p:nvPicPr>
            <p:cNvPr id="60" name="Picture 59">
              <a:extLst>
                <a:ext uri="{FF2B5EF4-FFF2-40B4-BE49-F238E27FC236}">
                  <a16:creationId xmlns:a16="http://schemas.microsoft.com/office/drawing/2014/main" id="{F8442E55-27E6-4C5E-8276-E4D5BF5F2DBE}"/>
                </a:ext>
              </a:extLst>
            </p:cNvPr>
            <p:cNvPicPr>
              <a:picLocks noChangeAspect="1"/>
            </p:cNvPicPr>
            <p:nvPr/>
          </p:nvPicPr>
          <p:blipFill rotWithShape="1">
            <a:blip r:embed="rId9"/>
            <a:srcRect l="13536" r="21176"/>
            <a:stretch/>
          </p:blipFill>
          <p:spPr>
            <a:xfrm>
              <a:off x="1836236" y="3077141"/>
              <a:ext cx="611654" cy="526977"/>
            </a:xfrm>
            <a:prstGeom prst="rect">
              <a:avLst/>
            </a:prstGeom>
          </p:spPr>
        </p:pic>
        <p:sp>
          <p:nvSpPr>
            <p:cNvPr id="61" name="TextBox 60">
              <a:extLst>
                <a:ext uri="{FF2B5EF4-FFF2-40B4-BE49-F238E27FC236}">
                  <a16:creationId xmlns:a16="http://schemas.microsoft.com/office/drawing/2014/main" id="{6DE2E074-0472-43E6-8C28-FF7609FB26D6}"/>
                </a:ext>
              </a:extLst>
            </p:cNvPr>
            <p:cNvSpPr txBox="1"/>
            <p:nvPr/>
          </p:nvSpPr>
          <p:spPr>
            <a:xfrm>
              <a:off x="1381125" y="1733550"/>
              <a:ext cx="1552575" cy="276999"/>
            </a:xfrm>
            <a:prstGeom prst="rect">
              <a:avLst/>
            </a:prstGeom>
            <a:noFill/>
          </p:spPr>
          <p:txBody>
            <a:bodyPr wrap="square" rtlCol="0">
              <a:spAutoFit/>
            </a:bodyPr>
            <a:lstStyle/>
            <a:p>
              <a:pPr algn="ctr"/>
              <a:r>
                <a:rPr lang="en-US" sz="1200"/>
                <a:t>Channels</a:t>
              </a:r>
            </a:p>
          </p:txBody>
        </p:sp>
        <p:cxnSp>
          <p:nvCxnSpPr>
            <p:cNvPr id="63" name="Straight Arrow Connector 62">
              <a:extLst>
                <a:ext uri="{FF2B5EF4-FFF2-40B4-BE49-F238E27FC236}">
                  <a16:creationId xmlns:a16="http://schemas.microsoft.com/office/drawing/2014/main" id="{5E9D71E6-5165-4E05-8B32-129E691E1B3E}"/>
                </a:ext>
              </a:extLst>
            </p:cNvPr>
            <p:cNvCxnSpPr>
              <a:cxnSpLocks/>
              <a:stCxn id="4" idx="1"/>
              <a:endCxn id="56" idx="3"/>
            </p:cNvCxnSpPr>
            <p:nvPr/>
          </p:nvCxnSpPr>
          <p:spPr>
            <a:xfrm flipH="1" flipV="1">
              <a:off x="2467343" y="2388094"/>
              <a:ext cx="1384602" cy="950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6E01BFA-AEA0-4FC7-BC48-435926ABBFEF}"/>
                </a:ext>
              </a:extLst>
            </p:cNvPr>
            <p:cNvCxnSpPr>
              <a:cxnSpLocks/>
              <a:stCxn id="4" idx="1"/>
              <a:endCxn id="60" idx="3"/>
            </p:cNvCxnSpPr>
            <p:nvPr/>
          </p:nvCxnSpPr>
          <p:spPr>
            <a:xfrm flipH="1">
              <a:off x="2447890" y="3338513"/>
              <a:ext cx="1404055" cy="2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B0DCE5-A57A-4A94-895B-671D8303686E}"/>
                </a:ext>
              </a:extLst>
            </p:cNvPr>
            <p:cNvCxnSpPr>
              <a:cxnSpLocks/>
              <a:stCxn id="4" idx="1"/>
              <a:endCxn id="58" idx="3"/>
            </p:cNvCxnSpPr>
            <p:nvPr/>
          </p:nvCxnSpPr>
          <p:spPr>
            <a:xfrm flipH="1">
              <a:off x="2465243" y="3338513"/>
              <a:ext cx="1386702" cy="1072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5F81D45-5D6A-4ACE-86BA-B9CC59870DF0}"/>
                </a:ext>
              </a:extLst>
            </p:cNvPr>
            <p:cNvSpPr txBox="1"/>
            <p:nvPr/>
          </p:nvSpPr>
          <p:spPr>
            <a:xfrm>
              <a:off x="1930179" y="4741500"/>
              <a:ext cx="435416" cy="215444"/>
            </a:xfrm>
            <a:prstGeom prst="rect">
              <a:avLst/>
            </a:prstGeom>
            <a:noFill/>
          </p:spPr>
          <p:txBody>
            <a:bodyPr wrap="square" rtlCol="0">
              <a:spAutoFit/>
            </a:bodyPr>
            <a:lstStyle/>
            <a:p>
              <a:pPr algn="ctr"/>
              <a:r>
                <a:rPr lang="en-US" sz="800"/>
                <a:t>App</a:t>
              </a:r>
            </a:p>
          </p:txBody>
        </p:sp>
        <p:sp>
          <p:nvSpPr>
            <p:cNvPr id="71" name="TextBox 70">
              <a:extLst>
                <a:ext uri="{FF2B5EF4-FFF2-40B4-BE49-F238E27FC236}">
                  <a16:creationId xmlns:a16="http://schemas.microsoft.com/office/drawing/2014/main" id="{D2FA979E-DAA0-4B6D-B26E-6A0D073C160F}"/>
                </a:ext>
              </a:extLst>
            </p:cNvPr>
            <p:cNvSpPr txBox="1"/>
            <p:nvPr/>
          </p:nvSpPr>
          <p:spPr>
            <a:xfrm>
              <a:off x="1884961" y="3627602"/>
              <a:ext cx="525852" cy="215444"/>
            </a:xfrm>
            <a:prstGeom prst="rect">
              <a:avLst/>
            </a:prstGeom>
            <a:noFill/>
          </p:spPr>
          <p:txBody>
            <a:bodyPr wrap="square" rtlCol="0">
              <a:spAutoFit/>
            </a:bodyPr>
            <a:lstStyle/>
            <a:p>
              <a:pPr algn="ctr"/>
              <a:r>
                <a:rPr lang="en-US" sz="800"/>
                <a:t>Teams</a:t>
              </a:r>
            </a:p>
          </p:txBody>
        </p:sp>
        <p:sp>
          <p:nvSpPr>
            <p:cNvPr id="73" name="TextBox 72">
              <a:extLst>
                <a:ext uri="{FF2B5EF4-FFF2-40B4-BE49-F238E27FC236}">
                  <a16:creationId xmlns:a16="http://schemas.microsoft.com/office/drawing/2014/main" id="{8BC1C210-E215-44CE-BBD0-3A5D6AAEC085}"/>
                </a:ext>
              </a:extLst>
            </p:cNvPr>
            <p:cNvSpPr txBox="1"/>
            <p:nvPr/>
          </p:nvSpPr>
          <p:spPr>
            <a:xfrm>
              <a:off x="1930179" y="2645290"/>
              <a:ext cx="435416" cy="215444"/>
            </a:xfrm>
            <a:prstGeom prst="rect">
              <a:avLst/>
            </a:prstGeom>
            <a:noFill/>
          </p:spPr>
          <p:txBody>
            <a:bodyPr wrap="square" rtlCol="0">
              <a:spAutoFit/>
            </a:bodyPr>
            <a:lstStyle/>
            <a:p>
              <a:pPr algn="ctr"/>
              <a:r>
                <a:rPr lang="en-US" sz="800"/>
                <a:t>Web</a:t>
              </a:r>
            </a:p>
          </p:txBody>
        </p:sp>
      </p:grpSp>
      <p:grpSp>
        <p:nvGrpSpPr>
          <p:cNvPr id="141" name="Group 140">
            <a:extLst>
              <a:ext uri="{FF2B5EF4-FFF2-40B4-BE49-F238E27FC236}">
                <a16:creationId xmlns:a16="http://schemas.microsoft.com/office/drawing/2014/main" id="{2AEF936D-1859-44F2-9CF1-CC3E2328AE8E}"/>
              </a:ext>
            </a:extLst>
          </p:cNvPr>
          <p:cNvGrpSpPr/>
          <p:nvPr/>
        </p:nvGrpSpPr>
        <p:grpSpPr>
          <a:xfrm>
            <a:off x="8254765" y="1960600"/>
            <a:ext cx="3242567" cy="3308914"/>
            <a:chOff x="8254765" y="1960600"/>
            <a:chExt cx="3242567" cy="3308914"/>
          </a:xfrm>
        </p:grpSpPr>
        <p:pic>
          <p:nvPicPr>
            <p:cNvPr id="10" name="Picture 9" descr="Icon&#10;&#10;Description automatically generated">
              <a:extLst>
                <a:ext uri="{FF2B5EF4-FFF2-40B4-BE49-F238E27FC236}">
                  <a16:creationId xmlns:a16="http://schemas.microsoft.com/office/drawing/2014/main" id="{1D2CA6D9-4069-475E-A286-90FBD7F1CB2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592812" y="2349295"/>
              <a:ext cx="448751" cy="420660"/>
            </a:xfrm>
            <a:prstGeom prst="rect">
              <a:avLst/>
            </a:prstGeom>
          </p:spPr>
        </p:pic>
        <p:sp>
          <p:nvSpPr>
            <p:cNvPr id="91" name="Rectangle 90">
              <a:extLst>
                <a:ext uri="{FF2B5EF4-FFF2-40B4-BE49-F238E27FC236}">
                  <a16:creationId xmlns:a16="http://schemas.microsoft.com/office/drawing/2014/main" id="{BDBCE699-57EF-4063-AA2E-7365620E7633}"/>
                </a:ext>
              </a:extLst>
            </p:cNvPr>
            <p:cNvSpPr/>
            <p:nvPr/>
          </p:nvSpPr>
          <p:spPr>
            <a:xfrm>
              <a:off x="8829967" y="2293422"/>
              <a:ext cx="1312614" cy="225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81647816-F6CA-4631-B7D3-88DFA8A167CE}"/>
                </a:ext>
              </a:extLst>
            </p:cNvPr>
            <p:cNvSpPr txBox="1"/>
            <p:nvPr/>
          </p:nvSpPr>
          <p:spPr>
            <a:xfrm>
              <a:off x="8933828" y="30127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5" name="TextBox 94">
              <a:extLst>
                <a:ext uri="{FF2B5EF4-FFF2-40B4-BE49-F238E27FC236}">
                  <a16:creationId xmlns:a16="http://schemas.microsoft.com/office/drawing/2014/main" id="{C3D21EE6-5CF5-48F1-B019-A54665D67978}"/>
                </a:ext>
              </a:extLst>
            </p:cNvPr>
            <p:cNvSpPr txBox="1"/>
            <p:nvPr/>
          </p:nvSpPr>
          <p:spPr>
            <a:xfrm>
              <a:off x="8933827" y="3327387"/>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7" name="TextBox 96">
              <a:extLst>
                <a:ext uri="{FF2B5EF4-FFF2-40B4-BE49-F238E27FC236}">
                  <a16:creationId xmlns:a16="http://schemas.microsoft.com/office/drawing/2014/main" id="{81734100-AC19-4BD5-BCCE-3806604A94B0}"/>
                </a:ext>
              </a:extLst>
            </p:cNvPr>
            <p:cNvSpPr txBox="1"/>
            <p:nvPr/>
          </p:nvSpPr>
          <p:spPr>
            <a:xfrm>
              <a:off x="8933826" y="364059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9" name="TextBox 98">
              <a:extLst>
                <a:ext uri="{FF2B5EF4-FFF2-40B4-BE49-F238E27FC236}">
                  <a16:creationId xmlns:a16="http://schemas.microsoft.com/office/drawing/2014/main" id="{6E94238C-2EEC-4240-A95B-A75FC43A415C}"/>
                </a:ext>
              </a:extLst>
            </p:cNvPr>
            <p:cNvSpPr txBox="1"/>
            <p:nvPr/>
          </p:nvSpPr>
          <p:spPr>
            <a:xfrm>
              <a:off x="8933824" y="39402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1" name="TextBox 100">
              <a:extLst>
                <a:ext uri="{FF2B5EF4-FFF2-40B4-BE49-F238E27FC236}">
                  <a16:creationId xmlns:a16="http://schemas.microsoft.com/office/drawing/2014/main" id="{FD889638-B7E1-4D23-A71B-B2ADAD961944}"/>
                </a:ext>
              </a:extLst>
            </p:cNvPr>
            <p:cNvSpPr txBox="1"/>
            <p:nvPr/>
          </p:nvSpPr>
          <p:spPr>
            <a:xfrm>
              <a:off x="8933825" y="424217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4" name="TextBox 103">
              <a:extLst>
                <a:ext uri="{FF2B5EF4-FFF2-40B4-BE49-F238E27FC236}">
                  <a16:creationId xmlns:a16="http://schemas.microsoft.com/office/drawing/2014/main" id="{8719FB0C-B652-468C-AA2C-E2808B7698D4}"/>
                </a:ext>
              </a:extLst>
            </p:cNvPr>
            <p:cNvSpPr txBox="1"/>
            <p:nvPr/>
          </p:nvSpPr>
          <p:spPr>
            <a:xfrm rot="16200000">
              <a:off x="9209743" y="3612052"/>
              <a:ext cx="1444917" cy="246221"/>
            </a:xfrm>
            <a:prstGeom prst="rect">
              <a:avLst/>
            </a:prstGeom>
            <a:noFill/>
            <a:ln>
              <a:solidFill>
                <a:schemeClr val="tx1"/>
              </a:solidFill>
            </a:ln>
          </p:spPr>
          <p:txBody>
            <a:bodyPr wrap="square" rtlCol="0">
              <a:spAutoFit/>
            </a:bodyPr>
            <a:lstStyle/>
            <a:p>
              <a:pPr algn="ctr"/>
              <a:r>
                <a:rPr lang="en-US" sz="1000">
                  <a:cs typeface="Calibri" panose="020F0502020204030204" pitchFamily="34" charset="0"/>
                </a:rPr>
                <a:t>Connectors</a:t>
              </a:r>
            </a:p>
          </p:txBody>
        </p:sp>
        <p:grpSp>
          <p:nvGrpSpPr>
            <p:cNvPr id="125" name="Group 124">
              <a:extLst>
                <a:ext uri="{FF2B5EF4-FFF2-40B4-BE49-F238E27FC236}">
                  <a16:creationId xmlns:a16="http://schemas.microsoft.com/office/drawing/2014/main" id="{C021F81E-55E9-4702-849E-509064BD9388}"/>
                </a:ext>
              </a:extLst>
            </p:cNvPr>
            <p:cNvGrpSpPr/>
            <p:nvPr/>
          </p:nvGrpSpPr>
          <p:grpSpPr>
            <a:xfrm>
              <a:off x="10810875" y="1960600"/>
              <a:ext cx="686457" cy="3308914"/>
              <a:chOff x="10773570" y="1742566"/>
              <a:chExt cx="686457" cy="3308914"/>
            </a:xfrm>
          </p:grpSpPr>
          <p:pic>
            <p:nvPicPr>
              <p:cNvPr id="110" name="Graphic 109">
                <a:extLst>
                  <a:ext uri="{FF2B5EF4-FFF2-40B4-BE49-F238E27FC236}">
                    <a16:creationId xmlns:a16="http://schemas.microsoft.com/office/drawing/2014/main" id="{37171833-D86B-4F29-87C8-FBC3C06A0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71185" y="2633828"/>
                <a:ext cx="491226" cy="491226"/>
              </a:xfrm>
              <a:prstGeom prst="rect">
                <a:avLst/>
              </a:prstGeom>
            </p:spPr>
          </p:pic>
          <p:pic>
            <p:nvPicPr>
              <p:cNvPr id="112" name="Picture 111" descr="Icon&#10;&#10;Description automatically generated">
                <a:extLst>
                  <a:ext uri="{FF2B5EF4-FFF2-40B4-BE49-F238E27FC236}">
                    <a16:creationId xmlns:a16="http://schemas.microsoft.com/office/drawing/2014/main" id="{42D1925E-E2B9-437C-BFC9-9065C95CA9B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892423" y="4438494"/>
                <a:ext cx="448751" cy="420660"/>
              </a:xfrm>
              <a:prstGeom prst="rect">
                <a:avLst/>
              </a:prstGeom>
            </p:spPr>
          </p:pic>
          <p:pic>
            <p:nvPicPr>
              <p:cNvPr id="114" name="Picture 113">
                <a:extLst>
                  <a:ext uri="{FF2B5EF4-FFF2-40B4-BE49-F238E27FC236}">
                    <a16:creationId xmlns:a16="http://schemas.microsoft.com/office/drawing/2014/main" id="{25F6D948-FFAC-445C-A359-680A7E0FEBF6}"/>
                  </a:ext>
                </a:extLst>
              </p:cNvPr>
              <p:cNvPicPr>
                <a:picLocks noChangeAspect="1"/>
              </p:cNvPicPr>
              <p:nvPr/>
            </p:nvPicPr>
            <p:blipFill>
              <a:blip r:embed="rId11"/>
              <a:stretch>
                <a:fillRect/>
              </a:stretch>
            </p:blipFill>
            <p:spPr>
              <a:xfrm>
                <a:off x="10773570" y="3495832"/>
                <a:ext cx="686457" cy="686457"/>
              </a:xfrm>
              <a:prstGeom prst="rect">
                <a:avLst/>
              </a:prstGeom>
            </p:spPr>
          </p:pic>
          <p:sp>
            <p:nvSpPr>
              <p:cNvPr id="116" name="TextBox 115">
                <a:extLst>
                  <a:ext uri="{FF2B5EF4-FFF2-40B4-BE49-F238E27FC236}">
                    <a16:creationId xmlns:a16="http://schemas.microsoft.com/office/drawing/2014/main" id="{7224B781-E831-4595-A57C-FE5F786BAA54}"/>
                  </a:ext>
                </a:extLst>
              </p:cNvPr>
              <p:cNvSpPr txBox="1"/>
              <p:nvPr/>
            </p:nvSpPr>
            <p:spPr>
              <a:xfrm>
                <a:off x="10899090" y="2234860"/>
                <a:ext cx="435416" cy="215444"/>
              </a:xfrm>
              <a:prstGeom prst="rect">
                <a:avLst/>
              </a:prstGeom>
              <a:noFill/>
            </p:spPr>
            <p:txBody>
              <a:bodyPr wrap="square" rtlCol="0">
                <a:spAutoFit/>
              </a:bodyPr>
              <a:lstStyle/>
              <a:p>
                <a:pPr algn="ctr"/>
                <a:r>
                  <a:rPr lang="en-US" sz="800"/>
                  <a:t>SaaS</a:t>
                </a:r>
              </a:p>
            </p:txBody>
          </p:sp>
          <p:sp>
            <p:nvSpPr>
              <p:cNvPr id="118" name="TextBox 117">
                <a:extLst>
                  <a:ext uri="{FF2B5EF4-FFF2-40B4-BE49-F238E27FC236}">
                    <a16:creationId xmlns:a16="http://schemas.microsoft.com/office/drawing/2014/main" id="{B96C71C0-43E1-4AA1-8825-9EFD907B070C}"/>
                  </a:ext>
                </a:extLst>
              </p:cNvPr>
              <p:cNvSpPr txBox="1"/>
              <p:nvPr/>
            </p:nvSpPr>
            <p:spPr>
              <a:xfrm>
                <a:off x="10773570" y="3099051"/>
                <a:ext cx="686457" cy="215444"/>
              </a:xfrm>
              <a:prstGeom prst="rect">
                <a:avLst/>
              </a:prstGeom>
              <a:noFill/>
            </p:spPr>
            <p:txBody>
              <a:bodyPr wrap="square" rtlCol="0">
                <a:spAutoFit/>
              </a:bodyPr>
              <a:lstStyle/>
              <a:p>
                <a:pPr algn="ctr"/>
                <a:r>
                  <a:rPr lang="en-US" sz="800" err="1"/>
                  <a:t>QnA</a:t>
                </a:r>
                <a:r>
                  <a:rPr lang="en-US" sz="800"/>
                  <a:t> Maker</a:t>
                </a:r>
              </a:p>
            </p:txBody>
          </p:sp>
          <p:sp>
            <p:nvSpPr>
              <p:cNvPr id="120" name="TextBox 119">
                <a:extLst>
                  <a:ext uri="{FF2B5EF4-FFF2-40B4-BE49-F238E27FC236}">
                    <a16:creationId xmlns:a16="http://schemas.microsoft.com/office/drawing/2014/main" id="{9E0C7D42-F06D-4C57-97DF-02CD9220D07D}"/>
                  </a:ext>
                </a:extLst>
              </p:cNvPr>
              <p:cNvSpPr txBox="1"/>
              <p:nvPr/>
            </p:nvSpPr>
            <p:spPr>
              <a:xfrm>
                <a:off x="10773570" y="4081357"/>
                <a:ext cx="686457" cy="215444"/>
              </a:xfrm>
              <a:prstGeom prst="rect">
                <a:avLst/>
              </a:prstGeom>
              <a:noFill/>
            </p:spPr>
            <p:txBody>
              <a:bodyPr wrap="square" rtlCol="0">
                <a:spAutoFit/>
              </a:bodyPr>
              <a:lstStyle/>
              <a:p>
                <a:pPr algn="ctr"/>
                <a:r>
                  <a:rPr lang="en-US" sz="800"/>
                  <a:t>AI Builder</a:t>
                </a:r>
              </a:p>
            </p:txBody>
          </p:sp>
          <p:sp>
            <p:nvSpPr>
              <p:cNvPr id="122" name="TextBox 121">
                <a:extLst>
                  <a:ext uri="{FF2B5EF4-FFF2-40B4-BE49-F238E27FC236}">
                    <a16:creationId xmlns:a16="http://schemas.microsoft.com/office/drawing/2014/main" id="{C8AE532A-03D9-47B8-BAF5-46BC17E1FEDC}"/>
                  </a:ext>
                </a:extLst>
              </p:cNvPr>
              <p:cNvSpPr txBox="1"/>
              <p:nvPr/>
            </p:nvSpPr>
            <p:spPr>
              <a:xfrm>
                <a:off x="10831425" y="4836036"/>
                <a:ext cx="570747" cy="215444"/>
              </a:xfrm>
              <a:prstGeom prst="rect">
                <a:avLst/>
              </a:prstGeom>
              <a:noFill/>
            </p:spPr>
            <p:txBody>
              <a:bodyPr wrap="square" rtlCol="0">
                <a:spAutoFit/>
              </a:bodyPr>
              <a:lstStyle/>
              <a:p>
                <a:pPr algn="ctr"/>
                <a:r>
                  <a:rPr lang="en-US" sz="800"/>
                  <a:t>Desktop</a:t>
                </a:r>
              </a:p>
            </p:txBody>
          </p:sp>
          <p:pic>
            <p:nvPicPr>
              <p:cNvPr id="124" name="Graphic 123" descr="Server outline">
                <a:extLst>
                  <a:ext uri="{FF2B5EF4-FFF2-40B4-BE49-F238E27FC236}">
                    <a16:creationId xmlns:a16="http://schemas.microsoft.com/office/drawing/2014/main" id="{FBF82201-EADF-46E3-9DC2-DFA8632AB1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48816" y="1742566"/>
                <a:ext cx="535965" cy="535965"/>
              </a:xfrm>
              <a:prstGeom prst="rect">
                <a:avLst/>
              </a:prstGeom>
            </p:spPr>
          </p:pic>
        </p:grpSp>
        <p:cxnSp>
          <p:nvCxnSpPr>
            <p:cNvPr id="127" name="Straight Arrow Connector 126">
              <a:extLst>
                <a:ext uri="{FF2B5EF4-FFF2-40B4-BE49-F238E27FC236}">
                  <a16:creationId xmlns:a16="http://schemas.microsoft.com/office/drawing/2014/main" id="{647B1FAE-C11A-46C6-8C30-11F60B10BF81}"/>
                </a:ext>
              </a:extLst>
            </p:cNvPr>
            <p:cNvCxnSpPr>
              <a:stCxn id="22" idx="3"/>
              <a:endCxn id="97" idx="1"/>
            </p:cNvCxnSpPr>
            <p:nvPr/>
          </p:nvCxnSpPr>
          <p:spPr>
            <a:xfrm>
              <a:off x="8254766" y="2973650"/>
              <a:ext cx="679060" cy="774671"/>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9" name="Straight Arrow Connector 128">
              <a:extLst>
                <a:ext uri="{FF2B5EF4-FFF2-40B4-BE49-F238E27FC236}">
                  <a16:creationId xmlns:a16="http://schemas.microsoft.com/office/drawing/2014/main" id="{296F74EE-FFD7-49D1-9F71-034FED066AC7}"/>
                </a:ext>
              </a:extLst>
            </p:cNvPr>
            <p:cNvCxnSpPr>
              <a:stCxn id="28" idx="3"/>
              <a:endCxn id="93" idx="1"/>
            </p:cNvCxnSpPr>
            <p:nvPr/>
          </p:nvCxnSpPr>
          <p:spPr>
            <a:xfrm flipV="1">
              <a:off x="8254765" y="3120427"/>
              <a:ext cx="679063" cy="912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BDC01973-029A-4F2B-9C28-F2E2507B5C10}"/>
                </a:ext>
              </a:extLst>
            </p:cNvPr>
            <p:cNvCxnSpPr>
              <a:cxnSpLocks/>
              <a:stCxn id="26" idx="3"/>
              <a:endCxn id="99" idx="1"/>
            </p:cNvCxnSpPr>
            <p:nvPr/>
          </p:nvCxnSpPr>
          <p:spPr>
            <a:xfrm>
              <a:off x="8254765" y="3678648"/>
              <a:ext cx="679059" cy="369279"/>
            </a:xfrm>
            <a:prstGeom prst="straightConnector1">
              <a:avLst/>
            </a:prstGeom>
            <a:ln w="9525" cap="flat" cmpd="sng" algn="ctr">
              <a:solidFill>
                <a:schemeClr val="dk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4" name="Straight Arrow Connector 133">
              <a:extLst>
                <a:ext uri="{FF2B5EF4-FFF2-40B4-BE49-F238E27FC236}">
                  <a16:creationId xmlns:a16="http://schemas.microsoft.com/office/drawing/2014/main" id="{C5C14549-E9EB-4367-9D42-43E120F20F63}"/>
                </a:ext>
              </a:extLst>
            </p:cNvPr>
            <p:cNvCxnSpPr>
              <a:cxnSpLocks/>
              <a:stCxn id="104" idx="2"/>
              <a:endCxn id="124" idx="1"/>
            </p:cNvCxnSpPr>
            <p:nvPr/>
          </p:nvCxnSpPr>
          <p:spPr>
            <a:xfrm flipV="1">
              <a:off x="10055312" y="2228583"/>
              <a:ext cx="830809" cy="1506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5D9F56-CD5C-4365-9625-EC3DFAD1B5C7}"/>
                </a:ext>
              </a:extLst>
            </p:cNvPr>
            <p:cNvCxnSpPr>
              <a:cxnSpLocks/>
              <a:stCxn id="104" idx="2"/>
              <a:endCxn id="118" idx="1"/>
            </p:cNvCxnSpPr>
            <p:nvPr/>
          </p:nvCxnSpPr>
          <p:spPr>
            <a:xfrm flipV="1">
              <a:off x="10055312" y="3424807"/>
              <a:ext cx="755563" cy="310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8F5C4C98-492E-418D-85CC-D2D661F54044}"/>
                </a:ext>
              </a:extLst>
            </p:cNvPr>
            <p:cNvCxnSpPr>
              <a:cxnSpLocks/>
              <a:stCxn id="104" idx="2"/>
              <a:endCxn id="114" idx="1"/>
            </p:cNvCxnSpPr>
            <p:nvPr/>
          </p:nvCxnSpPr>
          <p:spPr>
            <a:xfrm>
              <a:off x="10055312" y="3735162"/>
              <a:ext cx="755563" cy="32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9A11A6DE-36C2-42F4-9282-CF38A79B0420}"/>
                </a:ext>
              </a:extLst>
            </p:cNvPr>
            <p:cNvCxnSpPr>
              <a:cxnSpLocks/>
              <a:stCxn id="104" idx="2"/>
              <a:endCxn id="112" idx="1"/>
            </p:cNvCxnSpPr>
            <p:nvPr/>
          </p:nvCxnSpPr>
          <p:spPr>
            <a:xfrm>
              <a:off x="10055312" y="3735162"/>
              <a:ext cx="874416" cy="1131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1F69893-0733-46B6-93C7-2C5C5682F3F8}"/>
              </a:ext>
            </a:extLst>
          </p:cNvPr>
          <p:cNvGrpSpPr/>
          <p:nvPr/>
        </p:nvGrpSpPr>
        <p:grpSpPr>
          <a:xfrm>
            <a:off x="3409950" y="1305213"/>
            <a:ext cx="7116029" cy="4146791"/>
            <a:chOff x="3409950" y="1305213"/>
            <a:chExt cx="7116029" cy="4146791"/>
          </a:xfrm>
        </p:grpSpPr>
        <p:sp>
          <p:nvSpPr>
            <p:cNvPr id="148" name="Rectangle 147">
              <a:extLst>
                <a:ext uri="{FF2B5EF4-FFF2-40B4-BE49-F238E27FC236}">
                  <a16:creationId xmlns:a16="http://schemas.microsoft.com/office/drawing/2014/main" id="{54A3F285-2490-45C0-8E58-8080C9CD4FC4}"/>
                </a:ext>
              </a:extLst>
            </p:cNvPr>
            <p:cNvSpPr/>
            <p:nvPr/>
          </p:nvSpPr>
          <p:spPr>
            <a:xfrm>
              <a:off x="3409950" y="1305213"/>
              <a:ext cx="7116029" cy="41467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55584174-309E-42E5-9327-603A0498A74E}"/>
                </a:ext>
              </a:extLst>
            </p:cNvPr>
            <p:cNvSpPr txBox="1"/>
            <p:nvPr/>
          </p:nvSpPr>
          <p:spPr>
            <a:xfrm>
              <a:off x="9719039" y="5143298"/>
              <a:ext cx="714054" cy="276999"/>
            </a:xfrm>
            <a:prstGeom prst="rect">
              <a:avLst/>
            </a:prstGeom>
            <a:solidFill>
              <a:schemeClr val="bg1"/>
            </a:solidFill>
            <a:ln>
              <a:noFill/>
              <a:prstDash val="solid"/>
            </a:ln>
          </p:spPr>
          <p:txBody>
            <a:bodyPr wrap="square" rtlCol="0">
              <a:spAutoFit/>
            </a:bodyPr>
            <a:lstStyle/>
            <a:p>
              <a:pPr algn="ctr"/>
              <a:r>
                <a:rPr lang="en-US" sz="1200"/>
                <a:t>Solution</a:t>
              </a:r>
            </a:p>
          </p:txBody>
        </p:sp>
      </p:grpSp>
      <p:grpSp>
        <p:nvGrpSpPr>
          <p:cNvPr id="52" name="Group 51">
            <a:extLst>
              <a:ext uri="{FF2B5EF4-FFF2-40B4-BE49-F238E27FC236}">
                <a16:creationId xmlns:a16="http://schemas.microsoft.com/office/drawing/2014/main" id="{B45004C3-52C0-4197-AE52-37228EE9CFAA}"/>
              </a:ext>
            </a:extLst>
          </p:cNvPr>
          <p:cNvGrpSpPr/>
          <p:nvPr/>
        </p:nvGrpSpPr>
        <p:grpSpPr>
          <a:xfrm>
            <a:off x="6280555" y="172902"/>
            <a:ext cx="4245424" cy="2228959"/>
            <a:chOff x="6280555" y="172902"/>
            <a:chExt cx="4245424" cy="2228959"/>
          </a:xfrm>
        </p:grpSpPr>
        <p:grpSp>
          <p:nvGrpSpPr>
            <p:cNvPr id="6" name="Group 5">
              <a:extLst>
                <a:ext uri="{FF2B5EF4-FFF2-40B4-BE49-F238E27FC236}">
                  <a16:creationId xmlns:a16="http://schemas.microsoft.com/office/drawing/2014/main" id="{656076EE-3968-49BF-9A6A-5143CFC689CC}"/>
                </a:ext>
              </a:extLst>
            </p:cNvPr>
            <p:cNvGrpSpPr/>
            <p:nvPr/>
          </p:nvGrpSpPr>
          <p:grpSpPr>
            <a:xfrm>
              <a:off x="7800517" y="172902"/>
              <a:ext cx="2725462" cy="865696"/>
              <a:chOff x="8092682" y="163037"/>
              <a:chExt cx="2725462" cy="865696"/>
            </a:xfrm>
          </p:grpSpPr>
          <p:pic>
            <p:nvPicPr>
              <p:cNvPr id="2050" name="Picture 2" descr="See the source image">
                <a:extLst>
                  <a:ext uri="{FF2B5EF4-FFF2-40B4-BE49-F238E27FC236}">
                    <a16:creationId xmlns:a16="http://schemas.microsoft.com/office/drawing/2014/main" id="{FF604F38-A281-4940-B5DA-964ED359A2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29648" y="221451"/>
                <a:ext cx="841967" cy="319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1E244-9397-4C92-BF0E-9E74AA7794CF}"/>
                  </a:ext>
                </a:extLst>
              </p:cNvPr>
              <p:cNvSpPr/>
              <p:nvPr/>
            </p:nvSpPr>
            <p:spPr>
              <a:xfrm>
                <a:off x="8092682" y="163037"/>
                <a:ext cx="2725462" cy="865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CF141C-7249-4875-A843-12C902CA7EFA}"/>
                  </a:ext>
                </a:extLst>
              </p:cNvPr>
              <p:cNvSpPr txBox="1"/>
              <p:nvPr/>
            </p:nvSpPr>
            <p:spPr>
              <a:xfrm>
                <a:off x="8221827" y="655782"/>
                <a:ext cx="2470157" cy="276999"/>
              </a:xfrm>
              <a:prstGeom prst="rect">
                <a:avLst/>
              </a:prstGeom>
              <a:noFill/>
            </p:spPr>
            <p:txBody>
              <a:bodyPr wrap="square" rtlCol="0">
                <a:spAutoFit/>
              </a:bodyPr>
              <a:lstStyle/>
              <a:p>
                <a:pPr algn="ctr"/>
                <a:r>
                  <a:rPr lang="en-US" sz="1200"/>
                  <a:t>Omnichannel for Customer Service</a:t>
                </a:r>
              </a:p>
            </p:txBody>
          </p:sp>
        </p:grpSp>
        <p:sp>
          <p:nvSpPr>
            <p:cNvPr id="7" name="TextBox 6">
              <a:extLst>
                <a:ext uri="{FF2B5EF4-FFF2-40B4-BE49-F238E27FC236}">
                  <a16:creationId xmlns:a16="http://schemas.microsoft.com/office/drawing/2014/main" id="{7DFB2B29-D155-4BFB-A1D7-2C5F76EB1988}"/>
                </a:ext>
              </a:extLst>
            </p:cNvPr>
            <p:cNvSpPr txBox="1"/>
            <p:nvPr/>
          </p:nvSpPr>
          <p:spPr>
            <a:xfrm>
              <a:off x="6280555" y="2124862"/>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Escalate</a:t>
              </a:r>
            </a:p>
          </p:txBody>
        </p:sp>
        <p:cxnSp>
          <p:nvCxnSpPr>
            <p:cNvPr id="9" name="Straight Arrow Connector 8">
              <a:extLst>
                <a:ext uri="{FF2B5EF4-FFF2-40B4-BE49-F238E27FC236}">
                  <a16:creationId xmlns:a16="http://schemas.microsoft.com/office/drawing/2014/main" id="{F3D664A3-0A4C-4727-A4A6-05EFFEA7ED2B}"/>
                </a:ext>
              </a:extLst>
            </p:cNvPr>
            <p:cNvCxnSpPr>
              <a:cxnSpLocks/>
              <a:stCxn id="7" idx="3"/>
              <a:endCxn id="2" idx="2"/>
            </p:cNvCxnSpPr>
            <p:nvPr/>
          </p:nvCxnSpPr>
          <p:spPr>
            <a:xfrm flipV="1">
              <a:off x="8254764" y="1038598"/>
              <a:ext cx="908484" cy="1224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090FD497-6E9B-477E-AB84-58879C419546}"/>
              </a:ext>
            </a:extLst>
          </p:cNvPr>
          <p:cNvCxnSpPr>
            <a:cxnSpLocks/>
            <a:stCxn id="148" idx="2"/>
            <a:endCxn id="15" idx="0"/>
          </p:cNvCxnSpPr>
          <p:nvPr/>
        </p:nvCxnSpPr>
        <p:spPr>
          <a:xfrm>
            <a:off x="6967965" y="5452004"/>
            <a:ext cx="0" cy="437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Group 54">
            <a:extLst>
              <a:ext uri="{FF2B5EF4-FFF2-40B4-BE49-F238E27FC236}">
                <a16:creationId xmlns:a16="http://schemas.microsoft.com/office/drawing/2014/main" id="{4DFCF12B-2E02-449C-A395-7077B0E84187}"/>
              </a:ext>
            </a:extLst>
          </p:cNvPr>
          <p:cNvGrpSpPr/>
          <p:nvPr/>
        </p:nvGrpSpPr>
        <p:grpSpPr>
          <a:xfrm>
            <a:off x="1778629" y="4967269"/>
            <a:ext cx="8747350" cy="1550648"/>
            <a:chOff x="1778629" y="4967269"/>
            <a:chExt cx="8747350" cy="1550648"/>
          </a:xfrm>
        </p:grpSpPr>
        <p:grpSp>
          <p:nvGrpSpPr>
            <p:cNvPr id="16" name="Group 15">
              <a:extLst>
                <a:ext uri="{FF2B5EF4-FFF2-40B4-BE49-F238E27FC236}">
                  <a16:creationId xmlns:a16="http://schemas.microsoft.com/office/drawing/2014/main" id="{E5C44167-FC9A-4BFD-B7A9-24B1E6BCBB11}"/>
                </a:ext>
              </a:extLst>
            </p:cNvPr>
            <p:cNvGrpSpPr/>
            <p:nvPr/>
          </p:nvGrpSpPr>
          <p:grpSpPr>
            <a:xfrm>
              <a:off x="3409950" y="5889835"/>
              <a:ext cx="7116029" cy="544913"/>
              <a:chOff x="3409950" y="6225243"/>
              <a:chExt cx="7116029" cy="544913"/>
            </a:xfrm>
          </p:grpSpPr>
          <p:sp>
            <p:nvSpPr>
              <p:cNvPr id="15" name="Rectangle 14">
                <a:extLst>
                  <a:ext uri="{FF2B5EF4-FFF2-40B4-BE49-F238E27FC236}">
                    <a16:creationId xmlns:a16="http://schemas.microsoft.com/office/drawing/2014/main" id="{E891A659-DE69-4312-A865-CB0A67F14B77}"/>
                  </a:ext>
                </a:extLst>
              </p:cNvPr>
              <p:cNvSpPr/>
              <p:nvPr/>
            </p:nvSpPr>
            <p:spPr>
              <a:xfrm>
                <a:off x="3409950" y="6225243"/>
                <a:ext cx="7116029" cy="544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0030643-2D32-4001-AD07-E37D8C32B72E}"/>
                  </a:ext>
                </a:extLst>
              </p:cNvPr>
              <p:cNvSpPr txBox="1"/>
              <p:nvPr/>
            </p:nvSpPr>
            <p:spPr>
              <a:xfrm>
                <a:off x="3409950" y="6349685"/>
                <a:ext cx="7116029" cy="276999"/>
              </a:xfrm>
              <a:prstGeom prst="rect">
                <a:avLst/>
              </a:prstGeom>
              <a:noFill/>
              <a:ln>
                <a:noFill/>
              </a:ln>
            </p:spPr>
            <p:txBody>
              <a:bodyPr wrap="square" rtlCol="0">
                <a:spAutoFit/>
              </a:bodyPr>
              <a:lstStyle/>
              <a:p>
                <a:pPr algn="ctr"/>
                <a:r>
                  <a:rPr lang="en-US" sz="1200"/>
                  <a:t>Microsoft </a:t>
                </a:r>
                <a:r>
                  <a:rPr lang="en-US" sz="1200" err="1"/>
                  <a:t>Dataverse</a:t>
                </a:r>
                <a:endParaRPr lang="en-US" sz="1200"/>
              </a:p>
            </p:txBody>
          </p:sp>
        </p:grpSp>
        <p:pic>
          <p:nvPicPr>
            <p:cNvPr id="3074" name="Picture 2" descr="See the source image">
              <a:extLst>
                <a:ext uri="{FF2B5EF4-FFF2-40B4-BE49-F238E27FC236}">
                  <a16:creationId xmlns:a16="http://schemas.microsoft.com/office/drawing/2014/main" id="{95E79D44-E5E4-4DA8-980A-4EDB689696C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8629" y="5791049"/>
              <a:ext cx="726868" cy="72686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C22F8E4-F078-4654-84EF-D4D2E3FF1195}"/>
                </a:ext>
              </a:extLst>
            </p:cNvPr>
            <p:cNvCxnSpPr>
              <a:stCxn id="14" idx="1"/>
              <a:endCxn id="3074" idx="3"/>
            </p:cNvCxnSpPr>
            <p:nvPr/>
          </p:nvCxnSpPr>
          <p:spPr>
            <a:xfrm flipH="1">
              <a:off x="2505497" y="6152777"/>
              <a:ext cx="904453" cy="1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C69A3FE-3564-4C86-A425-547CBB297BA3}"/>
                </a:ext>
              </a:extLst>
            </p:cNvPr>
            <p:cNvCxnSpPr>
              <a:stCxn id="89" idx="2"/>
            </p:cNvCxnSpPr>
            <p:nvPr/>
          </p:nvCxnSpPr>
          <p:spPr>
            <a:xfrm flipH="1">
              <a:off x="6096000" y="4967269"/>
              <a:ext cx="8037" cy="922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BF770270-6E0B-4821-820D-123324F7E8BD}"/>
              </a:ext>
            </a:extLst>
          </p:cNvPr>
          <p:cNvGrpSpPr/>
          <p:nvPr/>
        </p:nvGrpSpPr>
        <p:grpSpPr>
          <a:xfrm>
            <a:off x="301125" y="174807"/>
            <a:ext cx="1668093" cy="874789"/>
            <a:chOff x="301125" y="174807"/>
            <a:chExt cx="1668093" cy="874789"/>
          </a:xfrm>
        </p:grpSpPr>
        <p:sp>
          <p:nvSpPr>
            <p:cNvPr id="21" name="Rectangle 20">
              <a:extLst>
                <a:ext uri="{FF2B5EF4-FFF2-40B4-BE49-F238E27FC236}">
                  <a16:creationId xmlns:a16="http://schemas.microsoft.com/office/drawing/2014/main" id="{F888E5BE-13C9-454F-81F8-35D1713A6EBD}"/>
                </a:ext>
              </a:extLst>
            </p:cNvPr>
            <p:cNvSpPr/>
            <p:nvPr/>
          </p:nvSpPr>
          <p:spPr>
            <a:xfrm>
              <a:off x="301125" y="174807"/>
              <a:ext cx="1668093" cy="87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AE61A7D1-7D0E-47A0-8663-CA88976565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63691" y="213454"/>
              <a:ext cx="289530" cy="289530"/>
            </a:xfrm>
            <a:prstGeom prst="rect">
              <a:avLst/>
            </a:prstGeom>
          </p:spPr>
        </p:pic>
        <p:sp>
          <p:nvSpPr>
            <p:cNvPr id="37" name="TextBox 36">
              <a:extLst>
                <a:ext uri="{FF2B5EF4-FFF2-40B4-BE49-F238E27FC236}">
                  <a16:creationId xmlns:a16="http://schemas.microsoft.com/office/drawing/2014/main" id="{45ED2A12-5FAE-4840-B8A5-13915782387C}"/>
                </a:ext>
              </a:extLst>
            </p:cNvPr>
            <p:cNvSpPr txBox="1"/>
            <p:nvPr/>
          </p:nvSpPr>
          <p:spPr>
            <a:xfrm>
              <a:off x="309847" y="670717"/>
              <a:ext cx="1657038" cy="276999"/>
            </a:xfrm>
            <a:prstGeom prst="rect">
              <a:avLst/>
            </a:prstGeom>
            <a:noFill/>
          </p:spPr>
          <p:txBody>
            <a:bodyPr wrap="square" rtlCol="0">
              <a:spAutoFit/>
            </a:bodyPr>
            <a:lstStyle/>
            <a:p>
              <a:pPr algn="ctr"/>
              <a:r>
                <a:rPr lang="en-US" sz="1200"/>
                <a:t>Azure Active Directory</a:t>
              </a:r>
            </a:p>
          </p:txBody>
        </p:sp>
      </p:grpSp>
      <p:grpSp>
        <p:nvGrpSpPr>
          <p:cNvPr id="48" name="Group 47">
            <a:extLst>
              <a:ext uri="{FF2B5EF4-FFF2-40B4-BE49-F238E27FC236}">
                <a16:creationId xmlns:a16="http://schemas.microsoft.com/office/drawing/2014/main" id="{9FA5810A-10B9-4D4E-951B-E17784642756}"/>
              </a:ext>
            </a:extLst>
          </p:cNvPr>
          <p:cNvGrpSpPr/>
          <p:nvPr/>
        </p:nvGrpSpPr>
        <p:grpSpPr>
          <a:xfrm>
            <a:off x="301126" y="1140903"/>
            <a:ext cx="10327454" cy="5541068"/>
            <a:chOff x="301126" y="1140903"/>
            <a:chExt cx="10327454" cy="5541068"/>
          </a:xfrm>
        </p:grpSpPr>
        <p:sp>
          <p:nvSpPr>
            <p:cNvPr id="44" name="Rectangle 43">
              <a:extLst>
                <a:ext uri="{FF2B5EF4-FFF2-40B4-BE49-F238E27FC236}">
                  <a16:creationId xmlns:a16="http://schemas.microsoft.com/office/drawing/2014/main" id="{53D1E6EC-1339-4854-9B73-2A2DD8B8B9FD}"/>
                </a:ext>
              </a:extLst>
            </p:cNvPr>
            <p:cNvSpPr/>
            <p:nvPr/>
          </p:nvSpPr>
          <p:spPr>
            <a:xfrm>
              <a:off x="301126" y="1140903"/>
              <a:ext cx="10327454" cy="554106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F0077E3-5184-42FF-A2F0-6159D9F4933B}"/>
                </a:ext>
              </a:extLst>
            </p:cNvPr>
            <p:cNvSpPr txBox="1"/>
            <p:nvPr/>
          </p:nvSpPr>
          <p:spPr>
            <a:xfrm>
              <a:off x="309847" y="1184709"/>
              <a:ext cx="1102026" cy="276999"/>
            </a:xfrm>
            <a:prstGeom prst="rect">
              <a:avLst/>
            </a:prstGeom>
            <a:noFill/>
            <a:ln>
              <a:noFill/>
            </a:ln>
          </p:spPr>
          <p:txBody>
            <a:bodyPr wrap="square" rtlCol="0">
              <a:spAutoFit/>
            </a:bodyPr>
            <a:lstStyle/>
            <a:p>
              <a:pPr algn="ctr"/>
              <a:r>
                <a:rPr lang="en-US" sz="1200"/>
                <a:t>Environment</a:t>
              </a:r>
            </a:p>
          </p:txBody>
        </p:sp>
      </p:grpSp>
      <p:sp>
        <p:nvSpPr>
          <p:cNvPr id="59" name="Rectangle 58">
            <a:extLst>
              <a:ext uri="{FF2B5EF4-FFF2-40B4-BE49-F238E27FC236}">
                <a16:creationId xmlns:a16="http://schemas.microsoft.com/office/drawing/2014/main" id="{5821EB25-BC24-4F80-AC6B-1CBE54049BA6}"/>
              </a:ext>
            </a:extLst>
          </p:cNvPr>
          <p:cNvSpPr/>
          <p:nvPr/>
        </p:nvSpPr>
        <p:spPr>
          <a:xfrm>
            <a:off x="3518532" y="5998669"/>
            <a:ext cx="1236571" cy="3170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RBAC</a:t>
            </a:r>
          </a:p>
        </p:txBody>
      </p:sp>
      <p:sp>
        <p:nvSpPr>
          <p:cNvPr id="62" name="Rectangle 61">
            <a:extLst>
              <a:ext uri="{FF2B5EF4-FFF2-40B4-BE49-F238E27FC236}">
                <a16:creationId xmlns:a16="http://schemas.microsoft.com/office/drawing/2014/main" id="{30BCD224-5B00-487D-9E2C-62304FAD07F2}"/>
              </a:ext>
            </a:extLst>
          </p:cNvPr>
          <p:cNvSpPr/>
          <p:nvPr/>
        </p:nvSpPr>
        <p:spPr>
          <a:xfrm>
            <a:off x="9163247" y="6014277"/>
            <a:ext cx="1236571"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ALM</a:t>
            </a:r>
          </a:p>
        </p:txBody>
      </p:sp>
    </p:spTree>
    <p:extLst>
      <p:ext uri="{BB962C8B-B14F-4D97-AF65-F5344CB8AC3E}">
        <p14:creationId xmlns:p14="http://schemas.microsoft.com/office/powerpoint/2010/main" val="333238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0"/>
                                        </p:tgtEl>
                                        <p:attrNameLst>
                                          <p:attrName>style.visibility</p:attrName>
                                        </p:attrNameLst>
                                      </p:cBhvr>
                                      <p:to>
                                        <p:strVal val="visible"/>
                                      </p:to>
                                    </p:set>
                                    <p:animEffect transition="in" filter="fade">
                                      <p:cBhvr>
                                        <p:cTn id="20" dur="500"/>
                                        <p:tgtEl>
                                          <p:spTgt spid="2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a:xfrm>
            <a:off x="745581" y="527448"/>
            <a:ext cx="10168128" cy="1179576"/>
          </a:xfrm>
        </p:spPr>
        <p:txBody>
          <a:bodyPr/>
          <a:lstStyle/>
          <a:p>
            <a:r>
              <a:rPr lang="en-US"/>
              <a:t>Power Automate Help Desk Scenario</a:t>
            </a:r>
          </a:p>
        </p:txBody>
      </p:sp>
      <p:grpSp>
        <p:nvGrpSpPr>
          <p:cNvPr id="6" name="Group 5">
            <a:extLst>
              <a:ext uri="{FF2B5EF4-FFF2-40B4-BE49-F238E27FC236}">
                <a16:creationId xmlns:a16="http://schemas.microsoft.com/office/drawing/2014/main" id="{5BC35F3D-CBBD-47AC-9F18-65BC776AED74}"/>
              </a:ext>
            </a:extLst>
          </p:cNvPr>
          <p:cNvGrpSpPr/>
          <p:nvPr/>
        </p:nvGrpSpPr>
        <p:grpSpPr>
          <a:xfrm>
            <a:off x="3851945" y="2177421"/>
            <a:ext cx="4488110" cy="3419475"/>
            <a:chOff x="3851945" y="1628775"/>
            <a:chExt cx="4488110" cy="3419475"/>
          </a:xfrm>
        </p:grpSpPr>
        <p:sp>
          <p:nvSpPr>
            <p:cNvPr id="7" name="Rectangle 6">
              <a:extLst>
                <a:ext uri="{FF2B5EF4-FFF2-40B4-BE49-F238E27FC236}">
                  <a16:creationId xmlns:a16="http://schemas.microsoft.com/office/drawing/2014/main" id="{92110344-D838-410B-946F-2693FCBB5244}"/>
                </a:ext>
              </a:extLst>
            </p:cNvPr>
            <p:cNvSpPr/>
            <p:nvPr/>
          </p:nvSpPr>
          <p:spPr>
            <a:xfrm>
              <a:off x="3851945" y="1628775"/>
              <a:ext cx="4488110" cy="3419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Icon&#10;&#10;Description automatically generated">
              <a:extLst>
                <a:ext uri="{FF2B5EF4-FFF2-40B4-BE49-F238E27FC236}">
                  <a16:creationId xmlns:a16="http://schemas.microsoft.com/office/drawing/2014/main" id="{E6E21FB2-E6C3-4C53-9D3D-4E879514FC3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843999" y="1674495"/>
              <a:ext cx="439429" cy="439901"/>
            </a:xfrm>
            <a:prstGeom prst="rect">
              <a:avLst/>
            </a:prstGeom>
          </p:spPr>
        </p:pic>
        <p:grpSp>
          <p:nvGrpSpPr>
            <p:cNvPr id="9" name="Group 8">
              <a:extLst>
                <a:ext uri="{FF2B5EF4-FFF2-40B4-BE49-F238E27FC236}">
                  <a16:creationId xmlns:a16="http://schemas.microsoft.com/office/drawing/2014/main" id="{1B0F3D27-332D-4CF7-AFF2-CF4172038F1B}"/>
                </a:ext>
              </a:extLst>
            </p:cNvPr>
            <p:cNvGrpSpPr/>
            <p:nvPr/>
          </p:nvGrpSpPr>
          <p:grpSpPr>
            <a:xfrm>
              <a:off x="6280555" y="2478859"/>
              <a:ext cx="1974212" cy="2043286"/>
              <a:chOff x="6280555" y="2707459"/>
              <a:chExt cx="1974212" cy="2043286"/>
            </a:xfrm>
          </p:grpSpPr>
          <p:sp>
            <p:nvSpPr>
              <p:cNvPr id="26" name="TextBox 25">
                <a:extLst>
                  <a:ext uri="{FF2B5EF4-FFF2-40B4-BE49-F238E27FC236}">
                    <a16:creationId xmlns:a16="http://schemas.microsoft.com/office/drawing/2014/main" id="{AABE9E7D-4703-4E4F-BC26-479488D55513}"/>
                  </a:ext>
                </a:extLst>
              </p:cNvPr>
              <p:cNvSpPr txBox="1"/>
              <p:nvPr/>
            </p:nvSpPr>
            <p:spPr>
              <a:xfrm>
                <a:off x="6280558" y="270745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7" name="TextBox 26">
                <a:extLst>
                  <a:ext uri="{FF2B5EF4-FFF2-40B4-BE49-F238E27FC236}">
                    <a16:creationId xmlns:a16="http://schemas.microsoft.com/office/drawing/2014/main" id="{AFD73FA6-90C4-4173-92E7-6391F6071B9A}"/>
                  </a:ext>
                </a:extLst>
              </p:cNvPr>
              <p:cNvSpPr txBox="1"/>
              <p:nvPr/>
            </p:nvSpPr>
            <p:spPr>
              <a:xfrm>
                <a:off x="6280557" y="3063750"/>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8" name="TextBox 27">
                <a:extLst>
                  <a:ext uri="{FF2B5EF4-FFF2-40B4-BE49-F238E27FC236}">
                    <a16:creationId xmlns:a16="http://schemas.microsoft.com/office/drawing/2014/main" id="{91ECA2A6-6EDF-44FC-97F5-A55E44515B63}"/>
                  </a:ext>
                </a:extLst>
              </p:cNvPr>
              <p:cNvSpPr txBox="1"/>
              <p:nvPr/>
            </p:nvSpPr>
            <p:spPr>
              <a:xfrm>
                <a:off x="6280557" y="341624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9" name="TextBox 28">
                <a:extLst>
                  <a:ext uri="{FF2B5EF4-FFF2-40B4-BE49-F238E27FC236}">
                    <a16:creationId xmlns:a16="http://schemas.microsoft.com/office/drawing/2014/main" id="{8708A9A9-E1A3-4F04-9D73-306EF3850D94}"/>
                  </a:ext>
                </a:extLst>
              </p:cNvPr>
              <p:cNvSpPr txBox="1"/>
              <p:nvPr/>
            </p:nvSpPr>
            <p:spPr>
              <a:xfrm>
                <a:off x="6280556" y="3768748"/>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30" name="TextBox 29">
                <a:extLst>
                  <a:ext uri="{FF2B5EF4-FFF2-40B4-BE49-F238E27FC236}">
                    <a16:creationId xmlns:a16="http://schemas.microsoft.com/office/drawing/2014/main" id="{985C0E1D-D7AE-4BF1-8EA2-DFFD5B8DB695}"/>
                  </a:ext>
                </a:extLst>
              </p:cNvPr>
              <p:cNvSpPr txBox="1"/>
              <p:nvPr/>
            </p:nvSpPr>
            <p:spPr>
              <a:xfrm>
                <a:off x="6280556" y="4122725"/>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sp>
            <p:nvSpPr>
              <p:cNvPr id="31" name="TextBox 30">
                <a:extLst>
                  <a:ext uri="{FF2B5EF4-FFF2-40B4-BE49-F238E27FC236}">
                    <a16:creationId xmlns:a16="http://schemas.microsoft.com/office/drawing/2014/main" id="{3512EA31-5D16-4CC7-8D49-532A2F5B81A2}"/>
                  </a:ext>
                </a:extLst>
              </p:cNvPr>
              <p:cNvSpPr txBox="1"/>
              <p:nvPr/>
            </p:nvSpPr>
            <p:spPr>
              <a:xfrm>
                <a:off x="6280555" y="4473746"/>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grpSp>
        <p:sp>
          <p:nvSpPr>
            <p:cNvPr id="10" name="TextBox 9">
              <a:extLst>
                <a:ext uri="{FF2B5EF4-FFF2-40B4-BE49-F238E27FC236}">
                  <a16:creationId xmlns:a16="http://schemas.microsoft.com/office/drawing/2014/main" id="{7B641C8E-0910-423A-9625-001DD23F92ED}"/>
                </a:ext>
              </a:extLst>
            </p:cNvPr>
            <p:cNvSpPr txBox="1"/>
            <p:nvPr/>
          </p:nvSpPr>
          <p:spPr>
            <a:xfrm>
              <a:off x="3953312"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11" name="TextBox 10">
              <a:extLst>
                <a:ext uri="{FF2B5EF4-FFF2-40B4-BE49-F238E27FC236}">
                  <a16:creationId xmlns:a16="http://schemas.microsoft.com/office/drawing/2014/main" id="{EC1B81AF-868E-47D6-BB66-273BC074B3ED}"/>
                </a:ext>
              </a:extLst>
            </p:cNvPr>
            <p:cNvSpPr txBox="1"/>
            <p:nvPr/>
          </p:nvSpPr>
          <p:spPr>
            <a:xfrm>
              <a:off x="3953311"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12" name="TextBox 11">
              <a:extLst>
                <a:ext uri="{FF2B5EF4-FFF2-40B4-BE49-F238E27FC236}">
                  <a16:creationId xmlns:a16="http://schemas.microsoft.com/office/drawing/2014/main" id="{EA7437F7-AE41-4E21-8350-03C6CA96391D}"/>
                </a:ext>
              </a:extLst>
            </p:cNvPr>
            <p:cNvSpPr txBox="1"/>
            <p:nvPr/>
          </p:nvSpPr>
          <p:spPr>
            <a:xfrm>
              <a:off x="3953310"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13" name="TextBox 12">
              <a:extLst>
                <a:ext uri="{FF2B5EF4-FFF2-40B4-BE49-F238E27FC236}">
                  <a16:creationId xmlns:a16="http://schemas.microsoft.com/office/drawing/2014/main" id="{39FFF4A6-3984-4C58-AA2B-3EA1CCA550BC}"/>
                </a:ext>
              </a:extLst>
            </p:cNvPr>
            <p:cNvSpPr txBox="1"/>
            <p:nvPr/>
          </p:nvSpPr>
          <p:spPr>
            <a:xfrm>
              <a:off x="3953310"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14" name="TextBox 13">
              <a:extLst>
                <a:ext uri="{FF2B5EF4-FFF2-40B4-BE49-F238E27FC236}">
                  <a16:creationId xmlns:a16="http://schemas.microsoft.com/office/drawing/2014/main" id="{491A2C58-D959-4E04-9842-1710B5D9DB92}"/>
                </a:ext>
              </a:extLst>
            </p:cNvPr>
            <p:cNvSpPr txBox="1"/>
            <p:nvPr/>
          </p:nvSpPr>
          <p:spPr>
            <a:xfrm>
              <a:off x="3953309"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15" name="TextBox 14">
              <a:extLst>
                <a:ext uri="{FF2B5EF4-FFF2-40B4-BE49-F238E27FC236}">
                  <a16:creationId xmlns:a16="http://schemas.microsoft.com/office/drawing/2014/main" id="{8A01043C-69A9-4002-AD47-467623DC1D5C}"/>
                </a:ext>
              </a:extLst>
            </p:cNvPr>
            <p:cNvSpPr txBox="1"/>
            <p:nvPr/>
          </p:nvSpPr>
          <p:spPr>
            <a:xfrm>
              <a:off x="4718803"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16" name="TextBox 15">
              <a:extLst>
                <a:ext uri="{FF2B5EF4-FFF2-40B4-BE49-F238E27FC236}">
                  <a16:creationId xmlns:a16="http://schemas.microsoft.com/office/drawing/2014/main" id="{A5D6A1FB-B3F6-4476-87FB-DBF767393D93}"/>
                </a:ext>
              </a:extLst>
            </p:cNvPr>
            <p:cNvSpPr txBox="1"/>
            <p:nvPr/>
          </p:nvSpPr>
          <p:spPr>
            <a:xfrm>
              <a:off x="4718802"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17" name="TextBox 16">
              <a:extLst>
                <a:ext uri="{FF2B5EF4-FFF2-40B4-BE49-F238E27FC236}">
                  <a16:creationId xmlns:a16="http://schemas.microsoft.com/office/drawing/2014/main" id="{64175912-8D2D-428C-AA4E-229976133D24}"/>
                </a:ext>
              </a:extLst>
            </p:cNvPr>
            <p:cNvSpPr txBox="1"/>
            <p:nvPr/>
          </p:nvSpPr>
          <p:spPr>
            <a:xfrm>
              <a:off x="4718801"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18" name="TextBox 17">
              <a:extLst>
                <a:ext uri="{FF2B5EF4-FFF2-40B4-BE49-F238E27FC236}">
                  <a16:creationId xmlns:a16="http://schemas.microsoft.com/office/drawing/2014/main" id="{FA38EEA9-C8EF-483F-AB46-13C71D484778}"/>
                </a:ext>
              </a:extLst>
            </p:cNvPr>
            <p:cNvSpPr txBox="1"/>
            <p:nvPr/>
          </p:nvSpPr>
          <p:spPr>
            <a:xfrm>
              <a:off x="4718801"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19" name="TextBox 18">
              <a:extLst>
                <a:ext uri="{FF2B5EF4-FFF2-40B4-BE49-F238E27FC236}">
                  <a16:creationId xmlns:a16="http://schemas.microsoft.com/office/drawing/2014/main" id="{6FDFD045-6AE9-4ECB-8CAF-3C8E9E94F1BC}"/>
                </a:ext>
              </a:extLst>
            </p:cNvPr>
            <p:cNvSpPr txBox="1"/>
            <p:nvPr/>
          </p:nvSpPr>
          <p:spPr>
            <a:xfrm>
              <a:off x="4718800"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cxnSp>
          <p:nvCxnSpPr>
            <p:cNvPr id="20" name="Straight Arrow Connector 19">
              <a:extLst>
                <a:ext uri="{FF2B5EF4-FFF2-40B4-BE49-F238E27FC236}">
                  <a16:creationId xmlns:a16="http://schemas.microsoft.com/office/drawing/2014/main" id="{0835FF7F-1F79-4C0D-8391-1A7124260DAB}"/>
                </a:ext>
              </a:extLst>
            </p:cNvPr>
            <p:cNvCxnSpPr>
              <a:stCxn id="15" idx="3"/>
              <a:endCxn id="26" idx="1"/>
            </p:cNvCxnSpPr>
            <p:nvPr/>
          </p:nvCxnSpPr>
          <p:spPr>
            <a:xfrm flipV="1">
              <a:off x="5378736" y="2617359"/>
              <a:ext cx="901822" cy="369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8504FD6-B62B-46BC-9611-60191BF42274}"/>
                </a:ext>
              </a:extLst>
            </p:cNvPr>
            <p:cNvCxnSpPr>
              <a:stCxn id="15" idx="3"/>
              <a:endCxn id="29" idx="1"/>
            </p:cNvCxnSpPr>
            <p:nvPr/>
          </p:nvCxnSpPr>
          <p:spPr>
            <a:xfrm>
              <a:off x="5378736" y="2987163"/>
              <a:ext cx="901820" cy="691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EA3EC84-57EA-4EC5-BBCE-99CD9A2CE5B8}"/>
                </a:ext>
              </a:extLst>
            </p:cNvPr>
            <p:cNvCxnSpPr>
              <a:stCxn id="15" idx="3"/>
              <a:endCxn id="31" idx="1"/>
            </p:cNvCxnSpPr>
            <p:nvPr/>
          </p:nvCxnSpPr>
          <p:spPr>
            <a:xfrm>
              <a:off x="5378736" y="2987163"/>
              <a:ext cx="901819" cy="1396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52E9B6C-BCD2-443C-9515-0BC06CC9ED06}"/>
                </a:ext>
              </a:extLst>
            </p:cNvPr>
            <p:cNvCxnSpPr>
              <a:stCxn id="17" idx="3"/>
              <a:endCxn id="26" idx="1"/>
            </p:cNvCxnSpPr>
            <p:nvPr/>
          </p:nvCxnSpPr>
          <p:spPr>
            <a:xfrm flipV="1">
              <a:off x="5378734" y="2617359"/>
              <a:ext cx="901824" cy="91350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FEDF5D5E-6B6D-4EA0-A5ED-DD15EF30106E}"/>
                </a:ext>
              </a:extLst>
            </p:cNvPr>
            <p:cNvCxnSpPr>
              <a:stCxn id="17" idx="3"/>
              <a:endCxn id="30" idx="1"/>
            </p:cNvCxnSpPr>
            <p:nvPr/>
          </p:nvCxnSpPr>
          <p:spPr>
            <a:xfrm>
              <a:off x="5378734" y="3530865"/>
              <a:ext cx="901822" cy="50176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4D7B7832-8257-40CB-B2F6-8F6CA165D567}"/>
                </a:ext>
              </a:extLst>
            </p:cNvPr>
            <p:cNvSpPr txBox="1"/>
            <p:nvPr/>
          </p:nvSpPr>
          <p:spPr>
            <a:xfrm>
              <a:off x="3953309" y="4690270"/>
              <a:ext cx="4301455"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Analytics</a:t>
              </a:r>
            </a:p>
          </p:txBody>
        </p:sp>
      </p:grpSp>
      <p:grpSp>
        <p:nvGrpSpPr>
          <p:cNvPr id="51" name="Group 50">
            <a:extLst>
              <a:ext uri="{FF2B5EF4-FFF2-40B4-BE49-F238E27FC236}">
                <a16:creationId xmlns:a16="http://schemas.microsoft.com/office/drawing/2014/main" id="{9DAB8B4D-89BF-413E-904A-75CC2294A589}"/>
              </a:ext>
            </a:extLst>
          </p:cNvPr>
          <p:cNvGrpSpPr/>
          <p:nvPr/>
        </p:nvGrpSpPr>
        <p:grpSpPr>
          <a:xfrm>
            <a:off x="1746885" y="2177421"/>
            <a:ext cx="2206420" cy="3419476"/>
            <a:chOff x="1381125" y="1628775"/>
            <a:chExt cx="2470820" cy="3419476"/>
          </a:xfrm>
        </p:grpSpPr>
        <p:sp>
          <p:nvSpPr>
            <p:cNvPr id="52" name="Rectangle 51">
              <a:extLst>
                <a:ext uri="{FF2B5EF4-FFF2-40B4-BE49-F238E27FC236}">
                  <a16:creationId xmlns:a16="http://schemas.microsoft.com/office/drawing/2014/main" id="{962F8153-FC7D-4F11-8ACA-A25B75620A7B}"/>
                </a:ext>
              </a:extLst>
            </p:cNvPr>
            <p:cNvSpPr/>
            <p:nvPr/>
          </p:nvSpPr>
          <p:spPr>
            <a:xfrm>
              <a:off x="1563421" y="1628775"/>
              <a:ext cx="1251141" cy="3419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descr="Web design outline">
              <a:extLst>
                <a:ext uri="{FF2B5EF4-FFF2-40B4-BE49-F238E27FC236}">
                  <a16:creationId xmlns:a16="http://schemas.microsoft.com/office/drawing/2014/main" id="{8CED0664-6175-4768-B55B-7AE9176BEA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8432" y="2068638"/>
              <a:ext cx="638911" cy="638911"/>
            </a:xfrm>
            <a:prstGeom prst="rect">
              <a:avLst/>
            </a:prstGeom>
          </p:spPr>
        </p:pic>
        <p:pic>
          <p:nvPicPr>
            <p:cNvPr id="54" name="Graphic 53" descr="Smart Phone outline">
              <a:extLst>
                <a:ext uri="{FF2B5EF4-FFF2-40B4-BE49-F238E27FC236}">
                  <a16:creationId xmlns:a16="http://schemas.microsoft.com/office/drawing/2014/main" id="{FA80B30D-6B1E-4456-B79F-B5DDEAE63C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8883" y="4087709"/>
              <a:ext cx="646360" cy="646360"/>
            </a:xfrm>
            <a:prstGeom prst="rect">
              <a:avLst/>
            </a:prstGeom>
          </p:spPr>
        </p:pic>
        <p:pic>
          <p:nvPicPr>
            <p:cNvPr id="55" name="Picture 54">
              <a:extLst>
                <a:ext uri="{FF2B5EF4-FFF2-40B4-BE49-F238E27FC236}">
                  <a16:creationId xmlns:a16="http://schemas.microsoft.com/office/drawing/2014/main" id="{3CCE43D3-3EC1-402D-8271-8B555122D546}"/>
                </a:ext>
              </a:extLst>
            </p:cNvPr>
            <p:cNvPicPr>
              <a:picLocks noChangeAspect="1"/>
            </p:cNvPicPr>
            <p:nvPr/>
          </p:nvPicPr>
          <p:blipFill rotWithShape="1">
            <a:blip r:embed="rId7"/>
            <a:srcRect l="13536" r="21176"/>
            <a:stretch/>
          </p:blipFill>
          <p:spPr>
            <a:xfrm>
              <a:off x="1836236" y="3077141"/>
              <a:ext cx="611654" cy="526977"/>
            </a:xfrm>
            <a:prstGeom prst="rect">
              <a:avLst/>
            </a:prstGeom>
          </p:spPr>
        </p:pic>
        <p:sp>
          <p:nvSpPr>
            <p:cNvPr id="56" name="TextBox 55">
              <a:extLst>
                <a:ext uri="{FF2B5EF4-FFF2-40B4-BE49-F238E27FC236}">
                  <a16:creationId xmlns:a16="http://schemas.microsoft.com/office/drawing/2014/main" id="{ED659CA2-2C54-43E6-812B-1FC7EA5B7376}"/>
                </a:ext>
              </a:extLst>
            </p:cNvPr>
            <p:cNvSpPr txBox="1"/>
            <p:nvPr/>
          </p:nvSpPr>
          <p:spPr>
            <a:xfrm>
              <a:off x="1381125" y="1733550"/>
              <a:ext cx="1552575" cy="276999"/>
            </a:xfrm>
            <a:prstGeom prst="rect">
              <a:avLst/>
            </a:prstGeom>
            <a:noFill/>
          </p:spPr>
          <p:txBody>
            <a:bodyPr wrap="square" rtlCol="0">
              <a:spAutoFit/>
            </a:bodyPr>
            <a:lstStyle/>
            <a:p>
              <a:pPr algn="ctr"/>
              <a:r>
                <a:rPr lang="en-US" sz="1200"/>
                <a:t>Channels</a:t>
              </a:r>
            </a:p>
          </p:txBody>
        </p:sp>
        <p:cxnSp>
          <p:nvCxnSpPr>
            <p:cNvPr id="57" name="Straight Arrow Connector 56">
              <a:extLst>
                <a:ext uri="{FF2B5EF4-FFF2-40B4-BE49-F238E27FC236}">
                  <a16:creationId xmlns:a16="http://schemas.microsoft.com/office/drawing/2014/main" id="{30121254-F53B-47F4-BA3E-F312571CFCDA}"/>
                </a:ext>
              </a:extLst>
            </p:cNvPr>
            <p:cNvCxnSpPr>
              <a:cxnSpLocks/>
              <a:stCxn id="7" idx="1"/>
              <a:endCxn id="53" idx="3"/>
            </p:cNvCxnSpPr>
            <p:nvPr/>
          </p:nvCxnSpPr>
          <p:spPr>
            <a:xfrm flipH="1" flipV="1">
              <a:off x="2467343" y="2388094"/>
              <a:ext cx="1384602" cy="9407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5D754374-DA76-4794-B867-47E4AC8B26AF}"/>
                </a:ext>
              </a:extLst>
            </p:cNvPr>
            <p:cNvCxnSpPr>
              <a:cxnSpLocks/>
              <a:stCxn id="7" idx="1"/>
              <a:endCxn id="55" idx="3"/>
            </p:cNvCxnSpPr>
            <p:nvPr/>
          </p:nvCxnSpPr>
          <p:spPr>
            <a:xfrm flipH="1">
              <a:off x="2447890" y="3328888"/>
              <a:ext cx="1404055" cy="11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007F623-059F-4AD1-B447-103A72FE181A}"/>
                </a:ext>
              </a:extLst>
            </p:cNvPr>
            <p:cNvCxnSpPr>
              <a:cxnSpLocks/>
              <a:stCxn id="7" idx="1"/>
              <a:endCxn id="54" idx="3"/>
            </p:cNvCxnSpPr>
            <p:nvPr/>
          </p:nvCxnSpPr>
          <p:spPr>
            <a:xfrm flipH="1">
              <a:off x="2465243" y="3328888"/>
              <a:ext cx="1386702" cy="1082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7AE5C92-9341-4C27-9154-18E219FC5D88}"/>
                </a:ext>
              </a:extLst>
            </p:cNvPr>
            <p:cNvSpPr txBox="1"/>
            <p:nvPr/>
          </p:nvSpPr>
          <p:spPr>
            <a:xfrm>
              <a:off x="1930179" y="4741500"/>
              <a:ext cx="435416" cy="215444"/>
            </a:xfrm>
            <a:prstGeom prst="rect">
              <a:avLst/>
            </a:prstGeom>
            <a:noFill/>
          </p:spPr>
          <p:txBody>
            <a:bodyPr wrap="square" rtlCol="0">
              <a:spAutoFit/>
            </a:bodyPr>
            <a:lstStyle/>
            <a:p>
              <a:pPr algn="ctr"/>
              <a:r>
                <a:rPr lang="en-US" sz="800"/>
                <a:t>App</a:t>
              </a:r>
            </a:p>
          </p:txBody>
        </p:sp>
        <p:sp>
          <p:nvSpPr>
            <p:cNvPr id="61" name="TextBox 60">
              <a:extLst>
                <a:ext uri="{FF2B5EF4-FFF2-40B4-BE49-F238E27FC236}">
                  <a16:creationId xmlns:a16="http://schemas.microsoft.com/office/drawing/2014/main" id="{DB2EBA0A-8EE4-4434-92A5-2315C3D5B3BE}"/>
                </a:ext>
              </a:extLst>
            </p:cNvPr>
            <p:cNvSpPr txBox="1"/>
            <p:nvPr/>
          </p:nvSpPr>
          <p:spPr>
            <a:xfrm>
              <a:off x="1884961" y="3627602"/>
              <a:ext cx="525852" cy="215444"/>
            </a:xfrm>
            <a:prstGeom prst="rect">
              <a:avLst/>
            </a:prstGeom>
            <a:noFill/>
          </p:spPr>
          <p:txBody>
            <a:bodyPr wrap="square" rtlCol="0">
              <a:spAutoFit/>
            </a:bodyPr>
            <a:lstStyle/>
            <a:p>
              <a:pPr algn="ctr"/>
              <a:r>
                <a:rPr lang="en-US" sz="800"/>
                <a:t>Teams</a:t>
              </a:r>
            </a:p>
          </p:txBody>
        </p:sp>
        <p:sp>
          <p:nvSpPr>
            <p:cNvPr id="62" name="TextBox 61">
              <a:extLst>
                <a:ext uri="{FF2B5EF4-FFF2-40B4-BE49-F238E27FC236}">
                  <a16:creationId xmlns:a16="http://schemas.microsoft.com/office/drawing/2014/main" id="{65BF86CD-FBB5-4344-BD47-23A4874B2519}"/>
                </a:ext>
              </a:extLst>
            </p:cNvPr>
            <p:cNvSpPr txBox="1"/>
            <p:nvPr/>
          </p:nvSpPr>
          <p:spPr>
            <a:xfrm>
              <a:off x="1930179" y="2645290"/>
              <a:ext cx="435416" cy="215444"/>
            </a:xfrm>
            <a:prstGeom prst="rect">
              <a:avLst/>
            </a:prstGeom>
            <a:noFill/>
          </p:spPr>
          <p:txBody>
            <a:bodyPr wrap="square" rtlCol="0">
              <a:spAutoFit/>
            </a:bodyPr>
            <a:lstStyle/>
            <a:p>
              <a:pPr algn="ctr"/>
              <a:r>
                <a:rPr lang="en-US" sz="800"/>
                <a:t>Web</a:t>
              </a:r>
            </a:p>
          </p:txBody>
        </p:sp>
      </p:grpSp>
      <p:grpSp>
        <p:nvGrpSpPr>
          <p:cNvPr id="63" name="Group 62">
            <a:extLst>
              <a:ext uri="{FF2B5EF4-FFF2-40B4-BE49-F238E27FC236}">
                <a16:creationId xmlns:a16="http://schemas.microsoft.com/office/drawing/2014/main" id="{0FE5AB07-6ACD-49AA-8F37-7DA5982E3AFE}"/>
              </a:ext>
            </a:extLst>
          </p:cNvPr>
          <p:cNvGrpSpPr/>
          <p:nvPr/>
        </p:nvGrpSpPr>
        <p:grpSpPr>
          <a:xfrm>
            <a:off x="8245137" y="2842068"/>
            <a:ext cx="3729319" cy="2259442"/>
            <a:chOff x="8254765" y="2293422"/>
            <a:chExt cx="3729319" cy="2259442"/>
          </a:xfrm>
        </p:grpSpPr>
        <p:pic>
          <p:nvPicPr>
            <p:cNvPr id="64" name="Picture 63" descr="Icon&#10;&#10;Description automatically generated">
              <a:extLst>
                <a:ext uri="{FF2B5EF4-FFF2-40B4-BE49-F238E27FC236}">
                  <a16:creationId xmlns:a16="http://schemas.microsoft.com/office/drawing/2014/main" id="{903C4E2C-EBB9-4C27-8C91-991888F350AE}"/>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9592812" y="2349295"/>
              <a:ext cx="448751" cy="420660"/>
            </a:xfrm>
            <a:prstGeom prst="rect">
              <a:avLst/>
            </a:prstGeom>
          </p:spPr>
        </p:pic>
        <p:sp>
          <p:nvSpPr>
            <p:cNvPr id="65" name="Rectangle 64">
              <a:extLst>
                <a:ext uri="{FF2B5EF4-FFF2-40B4-BE49-F238E27FC236}">
                  <a16:creationId xmlns:a16="http://schemas.microsoft.com/office/drawing/2014/main" id="{2F1DBA6F-7097-46B1-ABB4-05F750BA0321}"/>
                </a:ext>
              </a:extLst>
            </p:cNvPr>
            <p:cNvSpPr/>
            <p:nvPr/>
          </p:nvSpPr>
          <p:spPr>
            <a:xfrm>
              <a:off x="8829967" y="2293422"/>
              <a:ext cx="1312614" cy="225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10829982-2FF7-4772-B0FB-3BC69FBD5EBA}"/>
                </a:ext>
              </a:extLst>
            </p:cNvPr>
            <p:cNvSpPr txBox="1"/>
            <p:nvPr/>
          </p:nvSpPr>
          <p:spPr>
            <a:xfrm>
              <a:off x="8933828" y="30127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67" name="TextBox 66">
              <a:extLst>
                <a:ext uri="{FF2B5EF4-FFF2-40B4-BE49-F238E27FC236}">
                  <a16:creationId xmlns:a16="http://schemas.microsoft.com/office/drawing/2014/main" id="{5036D086-BFD0-4C21-8A50-8DF749A5D1A7}"/>
                </a:ext>
              </a:extLst>
            </p:cNvPr>
            <p:cNvSpPr txBox="1"/>
            <p:nvPr/>
          </p:nvSpPr>
          <p:spPr>
            <a:xfrm>
              <a:off x="8933827" y="3327387"/>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68" name="TextBox 67">
              <a:extLst>
                <a:ext uri="{FF2B5EF4-FFF2-40B4-BE49-F238E27FC236}">
                  <a16:creationId xmlns:a16="http://schemas.microsoft.com/office/drawing/2014/main" id="{47ABAFCB-E0A1-417A-A7F1-2C5E242F500F}"/>
                </a:ext>
              </a:extLst>
            </p:cNvPr>
            <p:cNvSpPr txBox="1"/>
            <p:nvPr/>
          </p:nvSpPr>
          <p:spPr>
            <a:xfrm>
              <a:off x="8933826" y="364059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69" name="TextBox 68">
              <a:extLst>
                <a:ext uri="{FF2B5EF4-FFF2-40B4-BE49-F238E27FC236}">
                  <a16:creationId xmlns:a16="http://schemas.microsoft.com/office/drawing/2014/main" id="{EEB46213-197C-4F1F-BEEC-20EC3051BFC0}"/>
                </a:ext>
              </a:extLst>
            </p:cNvPr>
            <p:cNvSpPr txBox="1"/>
            <p:nvPr/>
          </p:nvSpPr>
          <p:spPr>
            <a:xfrm>
              <a:off x="8933824" y="39402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70" name="TextBox 69">
              <a:extLst>
                <a:ext uri="{FF2B5EF4-FFF2-40B4-BE49-F238E27FC236}">
                  <a16:creationId xmlns:a16="http://schemas.microsoft.com/office/drawing/2014/main" id="{08DE1308-009F-4048-A943-94C84A2A331D}"/>
                </a:ext>
              </a:extLst>
            </p:cNvPr>
            <p:cNvSpPr txBox="1"/>
            <p:nvPr/>
          </p:nvSpPr>
          <p:spPr>
            <a:xfrm>
              <a:off x="8933825" y="424217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71" name="TextBox 70">
              <a:extLst>
                <a:ext uri="{FF2B5EF4-FFF2-40B4-BE49-F238E27FC236}">
                  <a16:creationId xmlns:a16="http://schemas.microsoft.com/office/drawing/2014/main" id="{89428B03-61EC-42FB-9D2A-DD752EBA2C67}"/>
                </a:ext>
              </a:extLst>
            </p:cNvPr>
            <p:cNvSpPr txBox="1"/>
            <p:nvPr/>
          </p:nvSpPr>
          <p:spPr>
            <a:xfrm rot="16200000">
              <a:off x="9209743" y="3612052"/>
              <a:ext cx="1444917" cy="246221"/>
            </a:xfrm>
            <a:prstGeom prst="rect">
              <a:avLst/>
            </a:prstGeom>
            <a:noFill/>
            <a:ln>
              <a:solidFill>
                <a:schemeClr val="tx1"/>
              </a:solidFill>
            </a:ln>
          </p:spPr>
          <p:txBody>
            <a:bodyPr wrap="square" rtlCol="0">
              <a:spAutoFit/>
            </a:bodyPr>
            <a:lstStyle/>
            <a:p>
              <a:pPr algn="ctr"/>
              <a:r>
                <a:rPr lang="en-US" sz="1000">
                  <a:cs typeface="Calibri" panose="020F0502020204030204" pitchFamily="34" charset="0"/>
                </a:rPr>
                <a:t>Connectors</a:t>
              </a:r>
            </a:p>
          </p:txBody>
        </p:sp>
        <p:sp>
          <p:nvSpPr>
            <p:cNvPr id="83" name="TextBox 82">
              <a:extLst>
                <a:ext uri="{FF2B5EF4-FFF2-40B4-BE49-F238E27FC236}">
                  <a16:creationId xmlns:a16="http://schemas.microsoft.com/office/drawing/2014/main" id="{D104FEAE-FE15-462C-AD50-039BA7A21109}"/>
                </a:ext>
              </a:extLst>
            </p:cNvPr>
            <p:cNvSpPr txBox="1"/>
            <p:nvPr/>
          </p:nvSpPr>
          <p:spPr>
            <a:xfrm>
              <a:off x="11066555" y="4023000"/>
              <a:ext cx="917529" cy="215444"/>
            </a:xfrm>
            <a:prstGeom prst="rect">
              <a:avLst/>
            </a:prstGeom>
            <a:noFill/>
          </p:spPr>
          <p:txBody>
            <a:bodyPr wrap="square" rtlCol="0">
              <a:spAutoFit/>
            </a:bodyPr>
            <a:lstStyle/>
            <a:p>
              <a:pPr algn="ctr"/>
              <a:r>
                <a:rPr lang="en-US" sz="800"/>
                <a:t>ServiceNow</a:t>
              </a:r>
            </a:p>
          </p:txBody>
        </p:sp>
        <p:cxnSp>
          <p:nvCxnSpPr>
            <p:cNvPr id="73" name="Straight Arrow Connector 72">
              <a:extLst>
                <a:ext uri="{FF2B5EF4-FFF2-40B4-BE49-F238E27FC236}">
                  <a16:creationId xmlns:a16="http://schemas.microsoft.com/office/drawing/2014/main" id="{F67A56AE-82ED-4AE9-B073-B9B91161B7AF}"/>
                </a:ext>
              </a:extLst>
            </p:cNvPr>
            <p:cNvCxnSpPr>
              <a:stCxn id="27" idx="3"/>
              <a:endCxn id="68" idx="1"/>
            </p:cNvCxnSpPr>
            <p:nvPr/>
          </p:nvCxnSpPr>
          <p:spPr>
            <a:xfrm>
              <a:off x="8254766" y="2964025"/>
              <a:ext cx="679060" cy="78429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3E1EC93D-551A-4F62-9FFA-7CB452464342}"/>
                </a:ext>
              </a:extLst>
            </p:cNvPr>
            <p:cNvCxnSpPr>
              <a:stCxn id="30" idx="3"/>
              <a:endCxn id="66" idx="1"/>
            </p:cNvCxnSpPr>
            <p:nvPr/>
          </p:nvCxnSpPr>
          <p:spPr>
            <a:xfrm flipV="1">
              <a:off x="8254765" y="3120427"/>
              <a:ext cx="679063" cy="902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EA14193D-4416-4AB2-86D1-C72AB5E00F3F}"/>
                </a:ext>
              </a:extLst>
            </p:cNvPr>
            <p:cNvCxnSpPr>
              <a:cxnSpLocks/>
              <a:stCxn id="29" idx="3"/>
              <a:endCxn id="69" idx="1"/>
            </p:cNvCxnSpPr>
            <p:nvPr/>
          </p:nvCxnSpPr>
          <p:spPr>
            <a:xfrm>
              <a:off x="8254765" y="3669023"/>
              <a:ext cx="679059" cy="378904"/>
            </a:xfrm>
            <a:prstGeom prst="straightConnector1">
              <a:avLst/>
            </a:prstGeom>
            <a:ln w="9525" cap="flat" cmpd="sng" algn="ctr">
              <a:solidFill>
                <a:schemeClr val="dk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A7087B43-8B7C-4165-9F72-F45F249F27C3}"/>
                </a:ext>
              </a:extLst>
            </p:cNvPr>
            <p:cNvCxnSpPr>
              <a:cxnSpLocks/>
              <a:stCxn id="71" idx="2"/>
              <a:endCxn id="1026" idx="1"/>
            </p:cNvCxnSpPr>
            <p:nvPr/>
          </p:nvCxnSpPr>
          <p:spPr>
            <a:xfrm>
              <a:off x="10055312" y="3735162"/>
              <a:ext cx="121962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88" name="Group 87">
            <a:extLst>
              <a:ext uri="{FF2B5EF4-FFF2-40B4-BE49-F238E27FC236}">
                <a16:creationId xmlns:a16="http://schemas.microsoft.com/office/drawing/2014/main" id="{41D3F8A9-B8E9-42DC-8B79-0F7340D96A62}"/>
              </a:ext>
            </a:extLst>
          </p:cNvPr>
          <p:cNvGrpSpPr/>
          <p:nvPr/>
        </p:nvGrpSpPr>
        <p:grpSpPr>
          <a:xfrm>
            <a:off x="3852712" y="1853859"/>
            <a:ext cx="7116029" cy="4146791"/>
            <a:chOff x="3409950" y="1305213"/>
            <a:chExt cx="7116029" cy="4146791"/>
          </a:xfrm>
        </p:grpSpPr>
        <p:sp>
          <p:nvSpPr>
            <p:cNvPr id="89" name="Rectangle 88">
              <a:extLst>
                <a:ext uri="{FF2B5EF4-FFF2-40B4-BE49-F238E27FC236}">
                  <a16:creationId xmlns:a16="http://schemas.microsoft.com/office/drawing/2014/main" id="{FA973212-0FC8-4338-93D8-C99EA41CCC30}"/>
                </a:ext>
              </a:extLst>
            </p:cNvPr>
            <p:cNvSpPr/>
            <p:nvPr/>
          </p:nvSpPr>
          <p:spPr>
            <a:xfrm>
              <a:off x="3409950" y="1305213"/>
              <a:ext cx="7116029" cy="41467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DEA10F6D-CEE0-4BEE-85BF-3AAE87DA2BF7}"/>
                </a:ext>
              </a:extLst>
            </p:cNvPr>
            <p:cNvSpPr txBox="1"/>
            <p:nvPr/>
          </p:nvSpPr>
          <p:spPr>
            <a:xfrm>
              <a:off x="9719039" y="5143298"/>
              <a:ext cx="714054" cy="276999"/>
            </a:xfrm>
            <a:prstGeom prst="rect">
              <a:avLst/>
            </a:prstGeom>
            <a:solidFill>
              <a:schemeClr val="bg1"/>
            </a:solidFill>
            <a:ln>
              <a:noFill/>
              <a:prstDash val="solid"/>
            </a:ln>
          </p:spPr>
          <p:txBody>
            <a:bodyPr wrap="square" rtlCol="0">
              <a:spAutoFit/>
            </a:bodyPr>
            <a:lstStyle/>
            <a:p>
              <a:pPr algn="ctr"/>
              <a:r>
                <a:rPr lang="en-US" sz="1200"/>
                <a:t>Solution</a:t>
              </a:r>
            </a:p>
          </p:txBody>
        </p:sp>
      </p:grpSp>
      <p:grpSp>
        <p:nvGrpSpPr>
          <p:cNvPr id="91" name="Group 90">
            <a:extLst>
              <a:ext uri="{FF2B5EF4-FFF2-40B4-BE49-F238E27FC236}">
                <a16:creationId xmlns:a16="http://schemas.microsoft.com/office/drawing/2014/main" id="{AB864879-4E27-462D-904B-EC2961AEF5BB}"/>
              </a:ext>
            </a:extLst>
          </p:cNvPr>
          <p:cNvGrpSpPr/>
          <p:nvPr/>
        </p:nvGrpSpPr>
        <p:grpSpPr>
          <a:xfrm>
            <a:off x="1862386" y="1689549"/>
            <a:ext cx="9247455" cy="4653505"/>
            <a:chOff x="301126" y="1140903"/>
            <a:chExt cx="10327454" cy="5541068"/>
          </a:xfrm>
        </p:grpSpPr>
        <p:sp>
          <p:nvSpPr>
            <p:cNvPr id="92" name="Rectangle 91">
              <a:extLst>
                <a:ext uri="{FF2B5EF4-FFF2-40B4-BE49-F238E27FC236}">
                  <a16:creationId xmlns:a16="http://schemas.microsoft.com/office/drawing/2014/main" id="{2DA817C1-0017-4511-A9A6-C45731C58576}"/>
                </a:ext>
              </a:extLst>
            </p:cNvPr>
            <p:cNvSpPr/>
            <p:nvPr/>
          </p:nvSpPr>
          <p:spPr>
            <a:xfrm>
              <a:off x="301126" y="1140903"/>
              <a:ext cx="10327454" cy="554106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0D5AD5B9-818E-45A6-A782-93A808FD35F3}"/>
                </a:ext>
              </a:extLst>
            </p:cNvPr>
            <p:cNvSpPr txBox="1"/>
            <p:nvPr/>
          </p:nvSpPr>
          <p:spPr>
            <a:xfrm>
              <a:off x="309847" y="1184709"/>
              <a:ext cx="1102026" cy="276999"/>
            </a:xfrm>
            <a:prstGeom prst="rect">
              <a:avLst/>
            </a:prstGeom>
            <a:noFill/>
            <a:ln>
              <a:noFill/>
            </a:ln>
          </p:spPr>
          <p:txBody>
            <a:bodyPr wrap="square" rtlCol="0">
              <a:spAutoFit/>
            </a:bodyPr>
            <a:lstStyle/>
            <a:p>
              <a:pPr algn="ctr"/>
              <a:r>
                <a:rPr lang="en-US" sz="1200"/>
                <a:t>Environment</a:t>
              </a:r>
            </a:p>
          </p:txBody>
        </p:sp>
      </p:grpSp>
      <p:pic>
        <p:nvPicPr>
          <p:cNvPr id="1026" name="Picture 2" descr="ServiceNow">
            <a:extLst>
              <a:ext uri="{FF2B5EF4-FFF2-40B4-BE49-F238E27FC236}">
                <a16:creationId xmlns:a16="http://schemas.microsoft.com/office/drawing/2014/main" id="{D8830550-5B15-4469-8D32-F343276E5D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74939" y="4028584"/>
            <a:ext cx="510447" cy="510447"/>
          </a:xfrm>
          <a:prstGeom prst="rect">
            <a:avLst/>
          </a:prstGeom>
          <a:noFill/>
          <a:extLst>
            <a:ext uri="{909E8E84-426E-40DD-AFC4-6F175D3DCCD1}">
              <a14:hiddenFill xmlns:a14="http://schemas.microsoft.com/office/drawing/2010/main">
                <a:solidFill>
                  <a:srgbClr val="FFFFFF"/>
                </a:solidFill>
              </a14:hiddenFill>
            </a:ext>
          </a:extLst>
        </p:spPr>
      </p:pic>
      <p:sp>
        <p:nvSpPr>
          <p:cNvPr id="33" name="Speech Bubble: Rectangle with Corners Rounded 32">
            <a:extLst>
              <a:ext uri="{FF2B5EF4-FFF2-40B4-BE49-F238E27FC236}">
                <a16:creationId xmlns:a16="http://schemas.microsoft.com/office/drawing/2014/main" id="{6DB7475A-089B-4AC4-B6EC-E6AC236CCE5A}"/>
              </a:ext>
            </a:extLst>
          </p:cNvPr>
          <p:cNvSpPr/>
          <p:nvPr/>
        </p:nvSpPr>
        <p:spPr>
          <a:xfrm>
            <a:off x="93795" y="2282196"/>
            <a:ext cx="1679048" cy="1378599"/>
          </a:xfrm>
          <a:prstGeom prst="wedgeRoundRectCallout">
            <a:avLst>
              <a:gd name="adj1" fmla="val 81533"/>
              <a:gd name="adj2" fmla="val 88078"/>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a:t>What is the status of my ticket?</a:t>
            </a:r>
          </a:p>
          <a:p>
            <a:pPr algn="ctr"/>
            <a:endParaRPr lang="en-US" sz="1100"/>
          </a:p>
          <a:p>
            <a:pPr algn="ctr"/>
            <a:r>
              <a:rPr lang="en-US" sz="1100"/>
              <a:t>My Wi-Fi doesn’t work?</a:t>
            </a:r>
          </a:p>
          <a:p>
            <a:pPr algn="ctr"/>
            <a:endParaRPr lang="en-US" sz="1100"/>
          </a:p>
          <a:p>
            <a:pPr algn="ctr"/>
            <a:r>
              <a:rPr lang="en-US" sz="1100"/>
              <a:t>How do I…?</a:t>
            </a:r>
            <a:endParaRPr lang="en-CA" sz="1100"/>
          </a:p>
        </p:txBody>
      </p:sp>
    </p:spTree>
    <p:extLst>
      <p:ext uri="{BB962C8B-B14F-4D97-AF65-F5344CB8AC3E}">
        <p14:creationId xmlns:p14="http://schemas.microsoft.com/office/powerpoint/2010/main" val="59112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500"/>
                                        <p:tgtEl>
                                          <p:spTgt spid="88"/>
                                        </p:tgtEl>
                                      </p:cBhvr>
                                    </p:animEffect>
                                  </p:childTnLst>
                                </p:cTn>
                              </p:par>
                              <p:par>
                                <p:cTn id="21" presetID="10"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F7665-5B82-41B8-83D1-25BA9679643C}"/>
              </a:ext>
            </a:extLst>
          </p:cNvPr>
          <p:cNvSpPr>
            <a:spLocks noGrp="1"/>
          </p:cNvSpPr>
          <p:nvPr>
            <p:ph type="title"/>
          </p:nvPr>
        </p:nvSpPr>
        <p:spPr/>
        <p:txBody>
          <a:bodyPr/>
          <a:lstStyle/>
          <a:p>
            <a:r>
              <a:rPr lang="en-US"/>
              <a:t>Tips</a:t>
            </a:r>
            <a:endParaRPr lang="en-CA"/>
          </a:p>
        </p:txBody>
      </p:sp>
      <p:sp>
        <p:nvSpPr>
          <p:cNvPr id="3" name="Content Placeholder 2">
            <a:extLst>
              <a:ext uri="{FF2B5EF4-FFF2-40B4-BE49-F238E27FC236}">
                <a16:creationId xmlns:a16="http://schemas.microsoft.com/office/drawing/2014/main" id="{91BDF65C-DB9E-49F9-BB66-58D97096C695}"/>
              </a:ext>
            </a:extLst>
          </p:cNvPr>
          <p:cNvSpPr>
            <a:spLocks noGrp="1"/>
          </p:cNvSpPr>
          <p:nvPr>
            <p:ph idx="1"/>
          </p:nvPr>
        </p:nvSpPr>
        <p:spPr>
          <a:xfrm>
            <a:off x="558800" y="2478024"/>
            <a:ext cx="10724896" cy="3694176"/>
          </a:xfrm>
        </p:spPr>
        <p:txBody>
          <a:bodyPr/>
          <a:lstStyle/>
          <a:p>
            <a:r>
              <a:rPr lang="en-US"/>
              <a:t>By nature, Power Automate works in both synchronous and asynchronous manners</a:t>
            </a:r>
          </a:p>
          <a:p>
            <a:r>
              <a:rPr lang="en-US"/>
              <a:t>As a result, there may be some features or behaviors that need to be tuned to better address chatbot scenarios</a:t>
            </a:r>
          </a:p>
          <a:p>
            <a:r>
              <a:rPr lang="en-US"/>
              <a:t>Always important to remember the experience of the chatbot user who is waiting for an action to take place.</a:t>
            </a:r>
            <a:endParaRPr lang="en-CA"/>
          </a:p>
        </p:txBody>
      </p:sp>
    </p:spTree>
    <p:extLst>
      <p:ext uri="{BB962C8B-B14F-4D97-AF65-F5344CB8AC3E}">
        <p14:creationId xmlns:p14="http://schemas.microsoft.com/office/powerpoint/2010/main" val="11211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05D2-6220-49BD-8C45-211D43FB118B}"/>
              </a:ext>
            </a:extLst>
          </p:cNvPr>
          <p:cNvSpPr>
            <a:spLocks noGrp="1"/>
          </p:cNvSpPr>
          <p:nvPr>
            <p:ph type="title"/>
          </p:nvPr>
        </p:nvSpPr>
        <p:spPr>
          <a:xfrm>
            <a:off x="761660" y="520593"/>
            <a:ext cx="3569886" cy="1106424"/>
          </a:xfrm>
        </p:spPr>
        <p:txBody>
          <a:bodyPr>
            <a:normAutofit/>
          </a:bodyPr>
          <a:lstStyle/>
          <a:p>
            <a:r>
              <a:rPr lang="en-US" sz="2800"/>
              <a:t>Avoid Looping</a:t>
            </a:r>
            <a:endParaRPr lang="en-CA" sz="2800"/>
          </a:p>
        </p:txBody>
      </p:sp>
      <p:sp>
        <p:nvSpPr>
          <p:cNvPr id="3" name="Content Placeholder 2">
            <a:extLst>
              <a:ext uri="{FF2B5EF4-FFF2-40B4-BE49-F238E27FC236}">
                <a16:creationId xmlns:a16="http://schemas.microsoft.com/office/drawing/2014/main" id="{FE5A0074-EAB3-4C80-AAC8-E1D86BDC03F2}"/>
              </a:ext>
            </a:extLst>
          </p:cNvPr>
          <p:cNvSpPr>
            <a:spLocks noGrp="1"/>
          </p:cNvSpPr>
          <p:nvPr>
            <p:ph idx="1"/>
          </p:nvPr>
        </p:nvSpPr>
        <p:spPr>
          <a:xfrm>
            <a:off x="841247" y="2359152"/>
            <a:ext cx="3410712" cy="3425043"/>
          </a:xfrm>
        </p:spPr>
        <p:txBody>
          <a:bodyPr>
            <a:normAutofit/>
          </a:bodyPr>
          <a:lstStyle/>
          <a:p>
            <a:r>
              <a:rPr lang="en-US" sz="1700"/>
              <a:t>Use Filters</a:t>
            </a:r>
          </a:p>
          <a:p>
            <a:r>
              <a:rPr lang="en-US" sz="1700"/>
              <a:t>First() expression</a:t>
            </a:r>
          </a:p>
          <a:p>
            <a:pPr marL="0" indent="0">
              <a:buNone/>
            </a:pPr>
            <a:endParaRPr lang="en-CA" sz="1700"/>
          </a:p>
        </p:txBody>
      </p:sp>
      <p:pic>
        <p:nvPicPr>
          <p:cNvPr id="5" name="Picture 4">
            <a:extLst>
              <a:ext uri="{FF2B5EF4-FFF2-40B4-BE49-F238E27FC236}">
                <a16:creationId xmlns:a16="http://schemas.microsoft.com/office/drawing/2014/main" id="{099797D8-9418-4C7B-B0D9-1A2358ED7310}"/>
              </a:ext>
            </a:extLst>
          </p:cNvPr>
          <p:cNvPicPr>
            <a:picLocks noChangeAspect="1"/>
          </p:cNvPicPr>
          <p:nvPr/>
        </p:nvPicPr>
        <p:blipFill rotWithShape="1">
          <a:blip r:embed="rId2"/>
          <a:srcRect b="4573"/>
          <a:stretch/>
        </p:blipFill>
        <p:spPr>
          <a:xfrm>
            <a:off x="5124450" y="634382"/>
            <a:ext cx="6657213" cy="5495162"/>
          </a:xfrm>
          <a:prstGeom prst="rect">
            <a:avLst/>
          </a:prstGeom>
          <a:effectLst>
            <a:outerShdw blurRad="50800" dist="38100" dir="2700000" algn="tl" rotWithShape="0">
              <a:prstClr val="black">
                <a:alpha val="40000"/>
              </a:prstClr>
            </a:outerShdw>
          </a:effectLst>
        </p:spPr>
      </p:pic>
      <p:sp>
        <p:nvSpPr>
          <p:cNvPr id="6" name="Multiplication Sign 5">
            <a:extLst>
              <a:ext uri="{FF2B5EF4-FFF2-40B4-BE49-F238E27FC236}">
                <a16:creationId xmlns:a16="http://schemas.microsoft.com/office/drawing/2014/main" id="{3D972300-0BDF-4067-8978-EBADED2F75AA}"/>
              </a:ext>
            </a:extLst>
          </p:cNvPr>
          <p:cNvSpPr/>
          <p:nvPr/>
        </p:nvSpPr>
        <p:spPr>
          <a:xfrm>
            <a:off x="7264400" y="2904067"/>
            <a:ext cx="1786467" cy="14732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1556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89FA-56D6-4788-AB90-AF781854A234}"/>
              </a:ext>
            </a:extLst>
          </p:cNvPr>
          <p:cNvSpPr>
            <a:spLocks noGrp="1"/>
          </p:cNvSpPr>
          <p:nvPr>
            <p:ph type="title"/>
          </p:nvPr>
        </p:nvSpPr>
        <p:spPr>
          <a:xfrm>
            <a:off x="838199" y="553454"/>
            <a:ext cx="10515599" cy="932688"/>
          </a:xfrm>
        </p:spPr>
        <p:txBody>
          <a:bodyPr vert="horz" lIns="91440" tIns="45720" rIns="91440" bIns="45720" rtlCol="0" anchor="b">
            <a:normAutofit fontScale="90000"/>
          </a:bodyPr>
          <a:lstStyle/>
          <a:p>
            <a:r>
              <a:rPr lang="en-US" sz="5400" kern="1200">
                <a:solidFill>
                  <a:schemeClr val="tx1"/>
                </a:solidFill>
                <a:latin typeface="+mj-lt"/>
                <a:ea typeface="+mj-ea"/>
                <a:cs typeface="+mj-cs"/>
              </a:rPr>
              <a:t>Don’t Unnecessarily Block Caller</a:t>
            </a:r>
          </a:p>
        </p:txBody>
      </p:sp>
      <p:sp>
        <p:nvSpPr>
          <p:cNvPr id="8" name="TextBox 7">
            <a:extLst>
              <a:ext uri="{FF2B5EF4-FFF2-40B4-BE49-F238E27FC236}">
                <a16:creationId xmlns:a16="http://schemas.microsoft.com/office/drawing/2014/main" id="{A22FEA4D-1776-440E-97D3-61346558B4EE}"/>
              </a:ext>
            </a:extLst>
          </p:cNvPr>
          <p:cNvSpPr txBox="1"/>
          <p:nvPr/>
        </p:nvSpPr>
        <p:spPr>
          <a:xfrm>
            <a:off x="838200" y="2268414"/>
            <a:ext cx="10515599" cy="420624"/>
          </a:xfrm>
          <a:prstGeom prst="rect">
            <a:avLst/>
          </a:prstGeom>
        </p:spPr>
        <p:txBody>
          <a:bodyPr vert="horz" lIns="91440" tIns="45720" rIns="91440" bIns="45720" rtlCol="0">
            <a:normAutofit fontScale="92500"/>
          </a:bodyPr>
          <a:lstStyle/>
          <a:p>
            <a:pPr>
              <a:lnSpc>
                <a:spcPct val="90000"/>
              </a:lnSpc>
              <a:spcBef>
                <a:spcPts val="1000"/>
              </a:spcBef>
            </a:pPr>
            <a:r>
              <a:rPr lang="en-US" sz="1900" kern="1200">
                <a:solidFill>
                  <a:schemeClr val="tx1"/>
                </a:solidFill>
                <a:latin typeface="+mn-lt"/>
                <a:ea typeface="+mn-ea"/>
                <a:cs typeface="+mn-cs"/>
              </a:rPr>
              <a:t>When possible, return control back to PVA and process additional flow actions after Return Value action</a:t>
            </a:r>
          </a:p>
        </p:txBody>
      </p:sp>
      <p:pic>
        <p:nvPicPr>
          <p:cNvPr id="7" name="Picture 6">
            <a:extLst>
              <a:ext uri="{FF2B5EF4-FFF2-40B4-BE49-F238E27FC236}">
                <a16:creationId xmlns:a16="http://schemas.microsoft.com/office/drawing/2014/main" id="{D6AC6DEB-130B-4CD6-B74D-D79DBAE89D4E}"/>
              </a:ext>
            </a:extLst>
          </p:cNvPr>
          <p:cNvPicPr>
            <a:picLocks noChangeAspect="1"/>
          </p:cNvPicPr>
          <p:nvPr/>
        </p:nvPicPr>
        <p:blipFill>
          <a:blip r:embed="rId2"/>
          <a:stretch>
            <a:fillRect/>
          </a:stretch>
        </p:blipFill>
        <p:spPr>
          <a:xfrm>
            <a:off x="3773426" y="2800951"/>
            <a:ext cx="6341348" cy="3503595"/>
          </a:xfrm>
          <a:prstGeom prst="rect">
            <a:avLst/>
          </a:prstGeom>
        </p:spPr>
      </p:pic>
    </p:spTree>
    <p:extLst>
      <p:ext uri="{BB962C8B-B14F-4D97-AF65-F5344CB8AC3E}">
        <p14:creationId xmlns:p14="http://schemas.microsoft.com/office/powerpoint/2010/main" val="66376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D6E1-A035-4766-BC10-606193B3A158}"/>
              </a:ext>
            </a:extLst>
          </p:cNvPr>
          <p:cNvSpPr>
            <a:spLocks noGrp="1"/>
          </p:cNvSpPr>
          <p:nvPr>
            <p:ph type="title"/>
          </p:nvPr>
        </p:nvSpPr>
        <p:spPr>
          <a:xfrm>
            <a:off x="1051560" y="586822"/>
            <a:ext cx="3657600" cy="1645920"/>
          </a:xfrm>
        </p:spPr>
        <p:txBody>
          <a:bodyPr vert="horz" lIns="91440" tIns="45720" rIns="91440" bIns="45720" rtlCol="0" anchor="ctr">
            <a:normAutofit fontScale="90000"/>
          </a:bodyPr>
          <a:lstStyle/>
          <a:p>
            <a:r>
              <a:rPr lang="en-US" sz="3200"/>
              <a:t>Always Create Flows from Power Virtual Agent Template</a:t>
            </a:r>
          </a:p>
        </p:txBody>
      </p:sp>
      <p:sp>
        <p:nvSpPr>
          <p:cNvPr id="9" name="TextBox 8">
            <a:extLst>
              <a:ext uri="{FF2B5EF4-FFF2-40B4-BE49-F238E27FC236}">
                <a16:creationId xmlns:a16="http://schemas.microsoft.com/office/drawing/2014/main" id="{F139EEBB-E945-45E8-815D-742437671E23}"/>
              </a:ext>
            </a:extLst>
          </p:cNvPr>
          <p:cNvSpPr txBox="1"/>
          <p:nvPr/>
        </p:nvSpPr>
        <p:spPr>
          <a:xfrm>
            <a:off x="1051559" y="5718680"/>
            <a:ext cx="8405707" cy="1645920"/>
          </a:xfrm>
          <a:prstGeom prst="rect">
            <a:avLst/>
          </a:prstGeom>
        </p:spPr>
        <p:txBody>
          <a:bodyPr vert="horz" lIns="91440" tIns="45720" rIns="91440" bIns="45720" rtlCol="0" anchor="ctr">
            <a:normAutofit/>
          </a:bodyPr>
          <a:lstStyle/>
          <a:p>
            <a:pPr>
              <a:lnSpc>
                <a:spcPct val="90000"/>
              </a:lnSpc>
              <a:spcAft>
                <a:spcPts val="600"/>
              </a:spcAft>
            </a:pPr>
            <a:r>
              <a:rPr lang="en-US"/>
              <a:t>https://docs.microsoft.com/en-us/power-virtual-agents/requirements-quotas</a:t>
            </a:r>
          </a:p>
        </p:txBody>
      </p:sp>
      <p:pic>
        <p:nvPicPr>
          <p:cNvPr id="7" name="Picture 6">
            <a:extLst>
              <a:ext uri="{FF2B5EF4-FFF2-40B4-BE49-F238E27FC236}">
                <a16:creationId xmlns:a16="http://schemas.microsoft.com/office/drawing/2014/main" id="{ADE551DF-6333-428F-8354-AC7FE18B14C8}"/>
              </a:ext>
            </a:extLst>
          </p:cNvPr>
          <p:cNvPicPr>
            <a:picLocks noChangeAspect="1"/>
          </p:cNvPicPr>
          <p:nvPr/>
        </p:nvPicPr>
        <p:blipFill>
          <a:blip r:embed="rId2"/>
          <a:stretch>
            <a:fillRect/>
          </a:stretch>
        </p:blipFill>
        <p:spPr>
          <a:xfrm>
            <a:off x="887559" y="2729397"/>
            <a:ext cx="4821957" cy="3483864"/>
          </a:xfrm>
          <a:prstGeom prst="rect">
            <a:avLst/>
          </a:prstGeom>
        </p:spPr>
      </p:pic>
      <p:pic>
        <p:nvPicPr>
          <p:cNvPr id="11" name="Picture 10">
            <a:extLst>
              <a:ext uri="{FF2B5EF4-FFF2-40B4-BE49-F238E27FC236}">
                <a16:creationId xmlns:a16="http://schemas.microsoft.com/office/drawing/2014/main" id="{23AC5AE8-31B0-4BC7-9638-BBA9C9A82FB0}"/>
              </a:ext>
            </a:extLst>
          </p:cNvPr>
          <p:cNvPicPr>
            <a:picLocks noChangeAspect="1"/>
          </p:cNvPicPr>
          <p:nvPr/>
        </p:nvPicPr>
        <p:blipFill>
          <a:blip r:embed="rId3"/>
          <a:stretch>
            <a:fillRect/>
          </a:stretch>
        </p:blipFill>
        <p:spPr>
          <a:xfrm>
            <a:off x="6198781" y="3180308"/>
            <a:ext cx="5523082" cy="2582041"/>
          </a:xfrm>
          <a:prstGeom prst="rect">
            <a:avLst/>
          </a:prstGeom>
        </p:spPr>
      </p:pic>
    </p:spTree>
    <p:extLst>
      <p:ext uri="{BB962C8B-B14F-4D97-AF65-F5344CB8AC3E}">
        <p14:creationId xmlns:p14="http://schemas.microsoft.com/office/powerpoint/2010/main" val="373001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5F642-483E-4E60-8AB6-C862A886B792}"/>
              </a:ext>
            </a:extLst>
          </p:cNvPr>
          <p:cNvSpPr>
            <a:spLocks noGrp="1"/>
          </p:cNvSpPr>
          <p:nvPr>
            <p:ph type="title"/>
          </p:nvPr>
        </p:nvSpPr>
        <p:spPr>
          <a:xfrm>
            <a:off x="1303850" y="891541"/>
            <a:ext cx="4567007" cy="1043137"/>
          </a:xfrm>
        </p:spPr>
        <p:txBody>
          <a:bodyPr vert="horz" lIns="91440" tIns="45720" rIns="91440" bIns="45720" rtlCol="0" anchor="b">
            <a:noAutofit/>
          </a:bodyPr>
          <a:lstStyle/>
          <a:p>
            <a:r>
              <a:rPr lang="en-US" sz="4800"/>
              <a:t>Fail Fast - Disable Retries</a:t>
            </a:r>
          </a:p>
        </p:txBody>
      </p:sp>
      <p:pic>
        <p:nvPicPr>
          <p:cNvPr id="7" name="Picture 6" descr="Graphical user interface, text, application&#10;&#10;Description automatically generated">
            <a:extLst>
              <a:ext uri="{FF2B5EF4-FFF2-40B4-BE49-F238E27FC236}">
                <a16:creationId xmlns:a16="http://schemas.microsoft.com/office/drawing/2014/main" id="{F2D1C37B-A9D2-44D9-80AF-63BDA5FCB6CB}"/>
              </a:ext>
            </a:extLst>
          </p:cNvPr>
          <p:cNvPicPr>
            <a:picLocks noChangeAspect="1"/>
          </p:cNvPicPr>
          <p:nvPr/>
        </p:nvPicPr>
        <p:blipFill>
          <a:blip r:embed="rId2"/>
          <a:stretch>
            <a:fillRect/>
          </a:stretch>
        </p:blipFill>
        <p:spPr>
          <a:xfrm>
            <a:off x="5870858" y="4460292"/>
            <a:ext cx="5682113" cy="894932"/>
          </a:xfrm>
          <a:prstGeom prst="rect">
            <a:avLst/>
          </a:prstGeom>
          <a:effectLst>
            <a:outerShdw blurRad="406400" dist="317500" dir="5400000" sx="89000" sy="89000" rotWithShape="0">
              <a:prstClr val="black">
                <a:alpha val="15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EFEE967E-8E3C-4CF6-97BB-3447B3E806B8}"/>
              </a:ext>
            </a:extLst>
          </p:cNvPr>
          <p:cNvPicPr>
            <a:picLocks noChangeAspect="1"/>
          </p:cNvPicPr>
          <p:nvPr/>
        </p:nvPicPr>
        <p:blipFill>
          <a:blip r:embed="rId3"/>
          <a:stretch>
            <a:fillRect/>
          </a:stretch>
        </p:blipFill>
        <p:spPr>
          <a:xfrm>
            <a:off x="5870858" y="1754852"/>
            <a:ext cx="5682113" cy="937548"/>
          </a:xfrm>
          <a:prstGeom prst="rect">
            <a:avLst/>
          </a:prstGeom>
          <a:effectLst>
            <a:outerShdw blurRad="406400" dist="317500" dir="5400000" sx="89000" sy="89000" rotWithShape="0">
              <a:prstClr val="black">
                <a:alpha val="15000"/>
              </a:prstClr>
            </a:outerShdw>
          </a:effectLst>
        </p:spPr>
      </p:pic>
      <p:sp>
        <p:nvSpPr>
          <p:cNvPr id="8" name="Arrow: Down 7">
            <a:extLst>
              <a:ext uri="{FF2B5EF4-FFF2-40B4-BE49-F238E27FC236}">
                <a16:creationId xmlns:a16="http://schemas.microsoft.com/office/drawing/2014/main" id="{6448375C-7D6F-4CC0-B99E-443B2DFB2728}"/>
              </a:ext>
            </a:extLst>
          </p:cNvPr>
          <p:cNvSpPr/>
          <p:nvPr/>
        </p:nvSpPr>
        <p:spPr>
          <a:xfrm>
            <a:off x="8195733" y="2895600"/>
            <a:ext cx="626534" cy="142240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9277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EE16-BAB5-4A36-B594-FCD5489D2833}"/>
              </a:ext>
            </a:extLst>
          </p:cNvPr>
          <p:cNvSpPr>
            <a:spLocks noGrp="1"/>
          </p:cNvSpPr>
          <p:nvPr>
            <p:ph type="title"/>
          </p:nvPr>
        </p:nvSpPr>
        <p:spPr>
          <a:xfrm>
            <a:off x="648929" y="629266"/>
            <a:ext cx="3505495" cy="1622321"/>
          </a:xfrm>
        </p:spPr>
        <p:txBody>
          <a:bodyPr>
            <a:normAutofit/>
          </a:bodyPr>
          <a:lstStyle/>
          <a:p>
            <a:r>
              <a:rPr lang="en-US" sz="3700"/>
              <a:t>Exception Handling</a:t>
            </a:r>
            <a:endParaRPr lang="en-CA" sz="3700"/>
          </a:p>
        </p:txBody>
      </p:sp>
      <p:sp>
        <p:nvSpPr>
          <p:cNvPr id="3" name="Content Placeholder 2">
            <a:extLst>
              <a:ext uri="{FF2B5EF4-FFF2-40B4-BE49-F238E27FC236}">
                <a16:creationId xmlns:a16="http://schemas.microsoft.com/office/drawing/2014/main" id="{B628098C-6DF6-40D4-8526-B47E0D1628A8}"/>
              </a:ext>
            </a:extLst>
          </p:cNvPr>
          <p:cNvSpPr>
            <a:spLocks noGrp="1"/>
          </p:cNvSpPr>
          <p:nvPr>
            <p:ph idx="1"/>
          </p:nvPr>
        </p:nvSpPr>
        <p:spPr>
          <a:xfrm>
            <a:off x="344130" y="2251587"/>
            <a:ext cx="3990125" cy="3785419"/>
          </a:xfrm>
        </p:spPr>
        <p:txBody>
          <a:bodyPr>
            <a:normAutofit/>
          </a:bodyPr>
          <a:lstStyle/>
          <a:p>
            <a:r>
              <a:rPr lang="en-US" sz="2400"/>
              <a:t>Don’t throw unhandled exceptions back to PVA</a:t>
            </a:r>
          </a:p>
          <a:p>
            <a:r>
              <a:rPr lang="en-US" sz="2400"/>
              <a:t>PVA will display unfriendly error message</a:t>
            </a:r>
          </a:p>
          <a:p>
            <a:r>
              <a:rPr lang="en-US" sz="2400"/>
              <a:t>Use Scopes and Configure Run After Settings to implement ‘Try-Catch’ semantics.</a:t>
            </a:r>
            <a:endParaRPr lang="en-CA" sz="2400"/>
          </a:p>
        </p:txBody>
      </p:sp>
      <p:pic>
        <p:nvPicPr>
          <p:cNvPr id="5" name="Picture 4">
            <a:extLst>
              <a:ext uri="{FF2B5EF4-FFF2-40B4-BE49-F238E27FC236}">
                <a16:creationId xmlns:a16="http://schemas.microsoft.com/office/drawing/2014/main" id="{EB76D83B-D7EE-4E30-9D6D-E60E9A48A3AA}"/>
              </a:ext>
            </a:extLst>
          </p:cNvPr>
          <p:cNvPicPr>
            <a:picLocks noChangeAspect="1"/>
          </p:cNvPicPr>
          <p:nvPr/>
        </p:nvPicPr>
        <p:blipFill>
          <a:blip r:embed="rId2"/>
          <a:stretch>
            <a:fillRect/>
          </a:stretch>
        </p:blipFill>
        <p:spPr>
          <a:xfrm>
            <a:off x="5606108" y="807593"/>
            <a:ext cx="5618839" cy="5239568"/>
          </a:xfrm>
          <a:prstGeom prst="rect">
            <a:avLst/>
          </a:prstGeom>
          <a:effectLst/>
        </p:spPr>
      </p:pic>
    </p:spTree>
    <p:extLst>
      <p:ext uri="{BB962C8B-B14F-4D97-AF65-F5344CB8AC3E}">
        <p14:creationId xmlns:p14="http://schemas.microsoft.com/office/powerpoint/2010/main" val="428338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AI Builder</a:t>
            </a: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p:txBody>
          <a:bodyPr/>
          <a:lstStyle/>
          <a:p>
            <a:r>
              <a:rPr lang="en-US"/>
              <a:t>Power Virtual Agents includes AI through the Natural Language Understanding (NLU) capabilities</a:t>
            </a:r>
          </a:p>
          <a:p>
            <a:r>
              <a:rPr lang="en-US"/>
              <a:t>Additional AI use cases can be unlocked using AI Builder</a:t>
            </a:r>
          </a:p>
          <a:p>
            <a:r>
              <a:rPr lang="en-US"/>
              <a:t>Much like the Power Platform democratizes many functions (app building), AI Builder democratizes AI for makers</a:t>
            </a:r>
          </a:p>
          <a:p>
            <a:r>
              <a:rPr lang="en-US"/>
              <a:t>AI Builder’s functionality is exposed through connectors in Power Automate</a:t>
            </a:r>
          </a:p>
        </p:txBody>
      </p:sp>
    </p:spTree>
    <p:extLst>
      <p:ext uri="{BB962C8B-B14F-4D97-AF65-F5344CB8AC3E}">
        <p14:creationId xmlns:p14="http://schemas.microsoft.com/office/powerpoint/2010/main" val="124635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7330-6481-42FD-AEF7-A38511EA2B76}"/>
              </a:ext>
            </a:extLst>
          </p:cNvPr>
          <p:cNvSpPr>
            <a:spLocks noGrp="1"/>
          </p:cNvSpPr>
          <p:nvPr>
            <p:ph type="title"/>
          </p:nvPr>
        </p:nvSpPr>
        <p:spPr>
          <a:xfrm>
            <a:off x="548737" y="326028"/>
            <a:ext cx="10515600" cy="1325563"/>
          </a:xfrm>
        </p:spPr>
        <p:txBody>
          <a:bodyPr/>
          <a:lstStyle/>
          <a:p>
            <a:r>
              <a:rPr lang="en-US"/>
              <a:t>Enhance Automation with the Power of AI</a:t>
            </a:r>
            <a:endParaRPr lang="en-IN"/>
          </a:p>
        </p:txBody>
      </p:sp>
      <p:sp>
        <p:nvSpPr>
          <p:cNvPr id="6" name="Text Placeholder 5">
            <a:extLst>
              <a:ext uri="{FF2B5EF4-FFF2-40B4-BE49-F238E27FC236}">
                <a16:creationId xmlns:a16="http://schemas.microsoft.com/office/drawing/2014/main" id="{20D7A739-C1A7-4C7D-85E3-89EB3BE2F190}"/>
              </a:ext>
            </a:extLst>
          </p:cNvPr>
          <p:cNvSpPr>
            <a:spLocks noGrp="1"/>
          </p:cNvSpPr>
          <p:nvPr>
            <p:ph type="body" sz="quarter" idx="10"/>
          </p:nvPr>
        </p:nvSpPr>
        <p:spPr/>
        <p:txBody>
          <a:bodyPr/>
          <a:lstStyle/>
          <a:p>
            <a:pPr lvl="0"/>
            <a:r>
              <a:rPr lang="en-US" noProof="0"/>
              <a:t>Leveraging AI Builder</a:t>
            </a:r>
          </a:p>
        </p:txBody>
      </p:sp>
      <p:grpSp>
        <p:nvGrpSpPr>
          <p:cNvPr id="5" name="Group 4">
            <a:extLst>
              <a:ext uri="{FF2B5EF4-FFF2-40B4-BE49-F238E27FC236}">
                <a16:creationId xmlns:a16="http://schemas.microsoft.com/office/drawing/2014/main" id="{7FBE80B6-CF3B-479F-8D8B-CC037BFD8F8F}"/>
              </a:ext>
            </a:extLst>
          </p:cNvPr>
          <p:cNvGrpSpPr/>
          <p:nvPr/>
        </p:nvGrpSpPr>
        <p:grpSpPr>
          <a:xfrm>
            <a:off x="624767" y="2489986"/>
            <a:ext cx="4172057" cy="488797"/>
            <a:chOff x="624767" y="2489986"/>
            <a:chExt cx="4172057" cy="488797"/>
          </a:xfrm>
        </p:grpSpPr>
        <p:cxnSp>
          <p:nvCxnSpPr>
            <p:cNvPr id="73" name="Straight Connector 72">
              <a:extLst>
                <a:ext uri="{FF2B5EF4-FFF2-40B4-BE49-F238E27FC236}">
                  <a16:creationId xmlns:a16="http://schemas.microsoft.com/office/drawing/2014/main" id="{3914BAB3-E3B4-4DE6-B582-DAF070BACEB8}"/>
                </a:ext>
              </a:extLst>
            </p:cNvPr>
            <p:cNvCxnSpPr/>
            <p:nvPr/>
          </p:nvCxnSpPr>
          <p:spPr>
            <a:xfrm>
              <a:off x="1239579" y="2582153"/>
              <a:ext cx="0" cy="304463"/>
            </a:xfrm>
            <a:prstGeom prst="line">
              <a:avLst/>
            </a:prstGeom>
            <a:ln w="38100">
              <a:solidFill>
                <a:srgbClr val="A4A3A4"/>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2C9D7EC-27BB-493D-8B36-44AC40D3C1B2}"/>
                </a:ext>
              </a:extLst>
            </p:cNvPr>
            <p:cNvSpPr txBox="1"/>
            <p:nvPr/>
          </p:nvSpPr>
          <p:spPr>
            <a:xfrm>
              <a:off x="1301272" y="2489986"/>
              <a:ext cx="3495552" cy="488797"/>
            </a:xfrm>
            <a:prstGeom prst="rect">
              <a:avLst/>
            </a:prstGeom>
            <a:noFill/>
          </p:spPr>
          <p:txBody>
            <a:bodyPr wrap="square" lIns="179285" tIns="0" rIns="0" bIns="0"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No-code AI</a:t>
              </a:r>
            </a:p>
          </p:txBody>
        </p:sp>
        <p:sp>
          <p:nvSpPr>
            <p:cNvPr id="75" name="Freeform: Shape 74">
              <a:extLst>
                <a:ext uri="{FF2B5EF4-FFF2-40B4-BE49-F238E27FC236}">
                  <a16:creationId xmlns:a16="http://schemas.microsoft.com/office/drawing/2014/main" id="{F46F96F1-5652-4D72-863D-C1D7EEF28581}"/>
                </a:ext>
              </a:extLst>
            </p:cNvPr>
            <p:cNvSpPr/>
            <p:nvPr/>
          </p:nvSpPr>
          <p:spPr>
            <a:xfrm>
              <a:off x="624767" y="2533935"/>
              <a:ext cx="425198" cy="400898"/>
            </a:xfrm>
            <a:custGeom>
              <a:avLst/>
              <a:gdLst>
                <a:gd name="connsiteX0" fmla="*/ 142610 w 333375"/>
                <a:gd name="connsiteY0" fmla="*/ 7355 h 314325"/>
                <a:gd name="connsiteX1" fmla="*/ 215952 w 333375"/>
                <a:gd name="connsiteY1" fmla="*/ 54980 h 314325"/>
                <a:gd name="connsiteX2" fmla="*/ 215952 w 333375"/>
                <a:gd name="connsiteY2" fmla="*/ 55933 h 314325"/>
                <a:gd name="connsiteX3" fmla="*/ 216905 w 333375"/>
                <a:gd name="connsiteY3" fmla="*/ 58790 h 314325"/>
                <a:gd name="connsiteX4" fmla="*/ 234050 w 333375"/>
                <a:gd name="connsiteY4" fmla="*/ 55933 h 314325"/>
                <a:gd name="connsiteX5" fmla="*/ 295010 w 333375"/>
                <a:gd name="connsiteY5" fmla="*/ 104510 h 314325"/>
                <a:gd name="connsiteX6" fmla="*/ 295010 w 333375"/>
                <a:gd name="connsiteY6" fmla="*/ 105463 h 314325"/>
                <a:gd name="connsiteX7" fmla="*/ 328347 w 333375"/>
                <a:gd name="connsiteY7" fmla="*/ 146420 h 314325"/>
                <a:gd name="connsiteX8" fmla="*/ 294057 w 333375"/>
                <a:gd name="connsiteY8" fmla="*/ 187378 h 314325"/>
                <a:gd name="connsiteX9" fmla="*/ 293105 w 333375"/>
                <a:gd name="connsiteY9" fmla="*/ 187378 h 314325"/>
                <a:gd name="connsiteX10" fmla="*/ 289295 w 333375"/>
                <a:gd name="connsiteY10" fmla="*/ 189283 h 314325"/>
                <a:gd name="connsiteX11" fmla="*/ 287390 w 333375"/>
                <a:gd name="connsiteY11" fmla="*/ 189283 h 314325"/>
                <a:gd name="connsiteX12" fmla="*/ 68315 w 333375"/>
                <a:gd name="connsiteY12" fmla="*/ 189283 h 314325"/>
                <a:gd name="connsiteX13" fmla="*/ 67363 w 333375"/>
                <a:gd name="connsiteY13" fmla="*/ 189283 h 314325"/>
                <a:gd name="connsiteX14" fmla="*/ 63552 w 333375"/>
                <a:gd name="connsiteY14" fmla="*/ 189283 h 314325"/>
                <a:gd name="connsiteX15" fmla="*/ 63552 w 333375"/>
                <a:gd name="connsiteY15" fmla="*/ 189283 h 314325"/>
                <a:gd name="connsiteX16" fmla="*/ 7355 w 333375"/>
                <a:gd name="connsiteY16" fmla="*/ 127370 h 314325"/>
                <a:gd name="connsiteX17" fmla="*/ 67363 w 333375"/>
                <a:gd name="connsiteY17" fmla="*/ 65458 h 314325"/>
                <a:gd name="connsiteX18" fmla="*/ 70220 w 333375"/>
                <a:gd name="connsiteY18" fmla="*/ 56885 h 314325"/>
                <a:gd name="connsiteX19" fmla="*/ 70220 w 333375"/>
                <a:gd name="connsiteY19" fmla="*/ 55933 h 314325"/>
                <a:gd name="connsiteX20" fmla="*/ 142610 w 333375"/>
                <a:gd name="connsiteY20" fmla="*/ 7355 h 314325"/>
                <a:gd name="connsiteX21" fmla="*/ 142610 w 333375"/>
                <a:gd name="connsiteY21" fmla="*/ 7355 h 314325"/>
                <a:gd name="connsiteX22" fmla="*/ 117845 w 333375"/>
                <a:gd name="connsiteY22" fmla="*/ 205475 h 314325"/>
                <a:gd name="connsiteX23" fmla="*/ 117845 w 333375"/>
                <a:gd name="connsiteY23" fmla="*/ 244528 h 314325"/>
                <a:gd name="connsiteX24" fmla="*/ 101652 w 333375"/>
                <a:gd name="connsiteY24" fmla="*/ 260720 h 314325"/>
                <a:gd name="connsiteX25" fmla="*/ 74982 w 333375"/>
                <a:gd name="connsiteY25" fmla="*/ 260720 h 314325"/>
                <a:gd name="connsiteX26" fmla="*/ 255005 w 333375"/>
                <a:gd name="connsiteY26" fmla="*/ 259768 h 314325"/>
                <a:gd name="connsiteX27" fmla="*/ 228335 w 333375"/>
                <a:gd name="connsiteY27" fmla="*/ 259768 h 314325"/>
                <a:gd name="connsiteX28" fmla="*/ 212143 w 333375"/>
                <a:gd name="connsiteY28" fmla="*/ 243575 h 314325"/>
                <a:gd name="connsiteX29" fmla="*/ 212143 w 333375"/>
                <a:gd name="connsiteY29" fmla="*/ 204523 h 314325"/>
                <a:gd name="connsiteX30" fmla="*/ 168327 w 333375"/>
                <a:gd name="connsiteY30" fmla="*/ 203570 h 314325"/>
                <a:gd name="connsiteX31" fmla="*/ 168327 w 333375"/>
                <a:gd name="connsiteY31" fmla="*/ 279770 h 314325"/>
                <a:gd name="connsiteX32" fmla="*/ 74030 w 333375"/>
                <a:gd name="connsiteY32" fmla="*/ 260720 h 314325"/>
                <a:gd name="connsiteX33" fmla="*/ 57838 w 333375"/>
                <a:gd name="connsiteY33" fmla="*/ 276913 h 314325"/>
                <a:gd name="connsiteX34" fmla="*/ 41645 w 333375"/>
                <a:gd name="connsiteY34" fmla="*/ 260720 h 314325"/>
                <a:gd name="connsiteX35" fmla="*/ 57838 w 333375"/>
                <a:gd name="connsiteY35" fmla="*/ 244528 h 314325"/>
                <a:gd name="connsiteX36" fmla="*/ 74030 w 333375"/>
                <a:gd name="connsiteY36" fmla="*/ 260720 h 314325"/>
                <a:gd name="connsiteX37" fmla="*/ 290247 w 333375"/>
                <a:gd name="connsiteY37" fmla="*/ 260720 h 314325"/>
                <a:gd name="connsiteX38" fmla="*/ 274055 w 333375"/>
                <a:gd name="connsiteY38" fmla="*/ 276913 h 314325"/>
                <a:gd name="connsiteX39" fmla="*/ 257863 w 333375"/>
                <a:gd name="connsiteY39" fmla="*/ 260720 h 314325"/>
                <a:gd name="connsiteX40" fmla="*/ 274055 w 333375"/>
                <a:gd name="connsiteY40" fmla="*/ 244528 h 314325"/>
                <a:gd name="connsiteX41" fmla="*/ 290247 w 333375"/>
                <a:gd name="connsiteY41" fmla="*/ 260720 h 314325"/>
                <a:gd name="connsiteX42" fmla="*/ 186425 w 333375"/>
                <a:gd name="connsiteY42" fmla="*/ 297868 h 314325"/>
                <a:gd name="connsiteX43" fmla="*/ 170232 w 333375"/>
                <a:gd name="connsiteY43" fmla="*/ 314060 h 314325"/>
                <a:gd name="connsiteX44" fmla="*/ 154040 w 333375"/>
                <a:gd name="connsiteY44" fmla="*/ 297868 h 314325"/>
                <a:gd name="connsiteX45" fmla="*/ 170232 w 333375"/>
                <a:gd name="connsiteY45" fmla="*/ 281675 h 314325"/>
                <a:gd name="connsiteX46" fmla="*/ 186425 w 333375"/>
                <a:gd name="connsiteY46" fmla="*/ 29786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3375" h="314325">
                  <a:moveTo>
                    <a:pt x="142610" y="7355"/>
                  </a:moveTo>
                  <a:cubicBezTo>
                    <a:pt x="174995" y="7355"/>
                    <a:pt x="203570" y="26405"/>
                    <a:pt x="215952" y="54980"/>
                  </a:cubicBezTo>
                  <a:cubicBezTo>
                    <a:pt x="215952" y="54980"/>
                    <a:pt x="215952" y="54980"/>
                    <a:pt x="215952" y="55933"/>
                  </a:cubicBezTo>
                  <a:cubicBezTo>
                    <a:pt x="216905" y="58790"/>
                    <a:pt x="216905" y="58790"/>
                    <a:pt x="216905" y="58790"/>
                  </a:cubicBezTo>
                  <a:cubicBezTo>
                    <a:pt x="222620" y="56885"/>
                    <a:pt x="228335" y="55933"/>
                    <a:pt x="234050" y="55933"/>
                  </a:cubicBezTo>
                  <a:cubicBezTo>
                    <a:pt x="263577" y="55933"/>
                    <a:pt x="288343" y="76888"/>
                    <a:pt x="295010" y="104510"/>
                  </a:cubicBezTo>
                  <a:cubicBezTo>
                    <a:pt x="295010" y="104510"/>
                    <a:pt x="295010" y="104510"/>
                    <a:pt x="295010" y="105463"/>
                  </a:cubicBezTo>
                  <a:cubicBezTo>
                    <a:pt x="314060" y="109273"/>
                    <a:pt x="328347" y="126418"/>
                    <a:pt x="328347" y="146420"/>
                  </a:cubicBezTo>
                  <a:cubicBezTo>
                    <a:pt x="328347" y="166423"/>
                    <a:pt x="314060" y="183568"/>
                    <a:pt x="294057" y="187378"/>
                  </a:cubicBezTo>
                  <a:cubicBezTo>
                    <a:pt x="294057" y="187378"/>
                    <a:pt x="294057" y="187378"/>
                    <a:pt x="293105" y="187378"/>
                  </a:cubicBezTo>
                  <a:cubicBezTo>
                    <a:pt x="289295" y="189283"/>
                    <a:pt x="289295" y="189283"/>
                    <a:pt x="289295" y="189283"/>
                  </a:cubicBezTo>
                  <a:cubicBezTo>
                    <a:pt x="288343" y="189283"/>
                    <a:pt x="288343" y="189283"/>
                    <a:pt x="287390" y="189283"/>
                  </a:cubicBezTo>
                  <a:cubicBezTo>
                    <a:pt x="68315" y="189283"/>
                    <a:pt x="68315" y="189283"/>
                    <a:pt x="68315" y="189283"/>
                  </a:cubicBezTo>
                  <a:cubicBezTo>
                    <a:pt x="67363" y="189283"/>
                    <a:pt x="67363" y="189283"/>
                    <a:pt x="67363" y="189283"/>
                  </a:cubicBezTo>
                  <a:cubicBezTo>
                    <a:pt x="63552" y="189283"/>
                    <a:pt x="63552" y="189283"/>
                    <a:pt x="63552" y="189283"/>
                  </a:cubicBezTo>
                  <a:cubicBezTo>
                    <a:pt x="63552" y="189283"/>
                    <a:pt x="63552" y="189283"/>
                    <a:pt x="63552" y="189283"/>
                  </a:cubicBezTo>
                  <a:cubicBezTo>
                    <a:pt x="31168" y="186425"/>
                    <a:pt x="7355" y="159755"/>
                    <a:pt x="7355" y="127370"/>
                  </a:cubicBezTo>
                  <a:cubicBezTo>
                    <a:pt x="7355" y="94033"/>
                    <a:pt x="34025" y="67363"/>
                    <a:pt x="67363" y="65458"/>
                  </a:cubicBezTo>
                  <a:cubicBezTo>
                    <a:pt x="70220" y="56885"/>
                    <a:pt x="70220" y="56885"/>
                    <a:pt x="70220" y="56885"/>
                  </a:cubicBezTo>
                  <a:cubicBezTo>
                    <a:pt x="70220" y="56885"/>
                    <a:pt x="70220" y="55933"/>
                    <a:pt x="70220" y="55933"/>
                  </a:cubicBezTo>
                  <a:cubicBezTo>
                    <a:pt x="81650" y="26405"/>
                    <a:pt x="110225" y="7355"/>
                    <a:pt x="142610" y="7355"/>
                  </a:cubicBezTo>
                  <a:lnTo>
                    <a:pt x="142610" y="7355"/>
                  </a:lnTo>
                  <a:close/>
                  <a:moveTo>
                    <a:pt x="117845" y="205475"/>
                  </a:moveTo>
                  <a:lnTo>
                    <a:pt x="117845" y="244528"/>
                  </a:lnTo>
                  <a:cubicBezTo>
                    <a:pt x="117845" y="253100"/>
                    <a:pt x="110225" y="260720"/>
                    <a:pt x="101652" y="260720"/>
                  </a:cubicBezTo>
                  <a:lnTo>
                    <a:pt x="74982" y="260720"/>
                  </a:lnTo>
                  <a:moveTo>
                    <a:pt x="255005" y="259768"/>
                  </a:moveTo>
                  <a:lnTo>
                    <a:pt x="228335" y="259768"/>
                  </a:lnTo>
                  <a:cubicBezTo>
                    <a:pt x="219763" y="259768"/>
                    <a:pt x="212143" y="252148"/>
                    <a:pt x="212143" y="243575"/>
                  </a:cubicBezTo>
                  <a:lnTo>
                    <a:pt x="212143" y="204523"/>
                  </a:lnTo>
                  <a:moveTo>
                    <a:pt x="168327" y="203570"/>
                  </a:moveTo>
                  <a:lnTo>
                    <a:pt x="168327" y="279770"/>
                  </a:lnTo>
                  <a:moveTo>
                    <a:pt x="74030" y="260720"/>
                  </a:moveTo>
                  <a:cubicBezTo>
                    <a:pt x="74030" y="270245"/>
                    <a:pt x="66410" y="276913"/>
                    <a:pt x="57838" y="276913"/>
                  </a:cubicBezTo>
                  <a:cubicBezTo>
                    <a:pt x="48313" y="276913"/>
                    <a:pt x="41645" y="269293"/>
                    <a:pt x="41645" y="260720"/>
                  </a:cubicBezTo>
                  <a:cubicBezTo>
                    <a:pt x="41645" y="252148"/>
                    <a:pt x="49265" y="244528"/>
                    <a:pt x="57838" y="244528"/>
                  </a:cubicBezTo>
                  <a:cubicBezTo>
                    <a:pt x="66410" y="243575"/>
                    <a:pt x="74030" y="251195"/>
                    <a:pt x="74030" y="260720"/>
                  </a:cubicBezTo>
                  <a:close/>
                  <a:moveTo>
                    <a:pt x="290247" y="260720"/>
                  </a:moveTo>
                  <a:cubicBezTo>
                    <a:pt x="290247" y="270245"/>
                    <a:pt x="282627" y="276913"/>
                    <a:pt x="274055" y="276913"/>
                  </a:cubicBezTo>
                  <a:cubicBezTo>
                    <a:pt x="264530" y="276913"/>
                    <a:pt x="257863" y="269293"/>
                    <a:pt x="257863" y="260720"/>
                  </a:cubicBezTo>
                  <a:cubicBezTo>
                    <a:pt x="257863" y="252148"/>
                    <a:pt x="265482" y="244528"/>
                    <a:pt x="274055" y="244528"/>
                  </a:cubicBezTo>
                  <a:cubicBezTo>
                    <a:pt x="282627" y="243575"/>
                    <a:pt x="290247" y="251195"/>
                    <a:pt x="290247" y="260720"/>
                  </a:cubicBezTo>
                  <a:close/>
                  <a:moveTo>
                    <a:pt x="186425" y="297868"/>
                  </a:moveTo>
                  <a:cubicBezTo>
                    <a:pt x="186425" y="307393"/>
                    <a:pt x="178805" y="314060"/>
                    <a:pt x="170232" y="314060"/>
                  </a:cubicBezTo>
                  <a:cubicBezTo>
                    <a:pt x="161660" y="314060"/>
                    <a:pt x="154040" y="306440"/>
                    <a:pt x="154040" y="297868"/>
                  </a:cubicBezTo>
                  <a:cubicBezTo>
                    <a:pt x="154040" y="288343"/>
                    <a:pt x="161660" y="281675"/>
                    <a:pt x="170232" y="281675"/>
                  </a:cubicBezTo>
                  <a:cubicBezTo>
                    <a:pt x="178805" y="281675"/>
                    <a:pt x="186425" y="288343"/>
                    <a:pt x="186425" y="297868"/>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6D38AB78-6B4F-43B7-BE98-BAB7B11D470D}"/>
              </a:ext>
            </a:extLst>
          </p:cNvPr>
          <p:cNvGrpSpPr/>
          <p:nvPr/>
        </p:nvGrpSpPr>
        <p:grpSpPr>
          <a:xfrm>
            <a:off x="602862" y="3589569"/>
            <a:ext cx="4193964" cy="495636"/>
            <a:chOff x="602862" y="3589569"/>
            <a:chExt cx="4193964" cy="495636"/>
          </a:xfrm>
        </p:grpSpPr>
        <p:cxnSp>
          <p:nvCxnSpPr>
            <p:cNvPr id="78" name="Straight Connector 77">
              <a:extLst>
                <a:ext uri="{FF2B5EF4-FFF2-40B4-BE49-F238E27FC236}">
                  <a16:creationId xmlns:a16="http://schemas.microsoft.com/office/drawing/2014/main" id="{FF1389B0-25EC-46D4-9B8F-443CCC64357D}"/>
                </a:ext>
              </a:extLst>
            </p:cNvPr>
            <p:cNvCxnSpPr/>
            <p:nvPr/>
          </p:nvCxnSpPr>
          <p:spPr>
            <a:xfrm>
              <a:off x="1239579" y="3685156"/>
              <a:ext cx="0" cy="304463"/>
            </a:xfrm>
            <a:prstGeom prst="line">
              <a:avLst/>
            </a:prstGeom>
            <a:ln w="38100">
              <a:solidFill>
                <a:srgbClr val="A4A3A4"/>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67438CD-5C76-4DE7-BCBC-56B8EE9BC8A5}"/>
                </a:ext>
              </a:extLst>
            </p:cNvPr>
            <p:cNvSpPr txBox="1"/>
            <p:nvPr/>
          </p:nvSpPr>
          <p:spPr>
            <a:xfrm>
              <a:off x="1301274" y="3592989"/>
              <a:ext cx="3495552" cy="488797"/>
            </a:xfrm>
            <a:prstGeom prst="rect">
              <a:avLst/>
            </a:prstGeom>
            <a:noFill/>
          </p:spPr>
          <p:txBody>
            <a:bodyPr wrap="square" lIns="179285" tIns="0" rIns="0" bIns="0"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AI for many industry scenarios</a:t>
              </a:r>
            </a:p>
          </p:txBody>
        </p:sp>
        <p:grpSp>
          <p:nvGrpSpPr>
            <p:cNvPr id="79" name="Group 78">
              <a:extLst>
                <a:ext uri="{FF2B5EF4-FFF2-40B4-BE49-F238E27FC236}">
                  <a16:creationId xmlns:a16="http://schemas.microsoft.com/office/drawing/2014/main" id="{6A87DA90-00ED-4F2D-B2E7-C5813893413A}"/>
                </a:ext>
              </a:extLst>
            </p:cNvPr>
            <p:cNvGrpSpPr/>
            <p:nvPr/>
          </p:nvGrpSpPr>
          <p:grpSpPr>
            <a:xfrm>
              <a:off x="602862" y="3589569"/>
              <a:ext cx="469008" cy="495636"/>
              <a:chOff x="7975871" y="3333704"/>
              <a:chExt cx="301943" cy="319087"/>
            </a:xfrm>
          </p:grpSpPr>
          <p:sp>
            <p:nvSpPr>
              <p:cNvPr id="80" name="Freeform: Shape 79">
                <a:extLst>
                  <a:ext uri="{FF2B5EF4-FFF2-40B4-BE49-F238E27FC236}">
                    <a16:creationId xmlns:a16="http://schemas.microsoft.com/office/drawing/2014/main" id="{CE24DBAC-B16F-43A1-9FD9-3FBCF64D2DC6}"/>
                  </a:ext>
                </a:extLst>
              </p:cNvPr>
              <p:cNvSpPr/>
              <p:nvPr/>
            </p:nvSpPr>
            <p:spPr>
              <a:xfrm>
                <a:off x="8015860" y="3373709"/>
                <a:ext cx="200025" cy="238125"/>
              </a:xfrm>
              <a:custGeom>
                <a:avLst/>
                <a:gdLst>
                  <a:gd name="connsiteX0" fmla="*/ 162622 w 200025"/>
                  <a:gd name="connsiteY0" fmla="*/ 184513 h 238125"/>
                  <a:gd name="connsiteX1" fmla="*/ 55942 w 200025"/>
                  <a:gd name="connsiteY1" fmla="*/ 184513 h 238125"/>
                  <a:gd name="connsiteX2" fmla="*/ 43559 w 200025"/>
                  <a:gd name="connsiteY2" fmla="*/ 171178 h 238125"/>
                  <a:gd name="connsiteX3" fmla="*/ 43559 w 200025"/>
                  <a:gd name="connsiteY3" fmla="*/ 60688 h 238125"/>
                  <a:gd name="connsiteX4" fmla="*/ 55942 w 200025"/>
                  <a:gd name="connsiteY4" fmla="*/ 47353 h 238125"/>
                  <a:gd name="connsiteX5" fmla="*/ 162622 w 200025"/>
                  <a:gd name="connsiteY5" fmla="*/ 47353 h 238125"/>
                  <a:gd name="connsiteX6" fmla="*/ 175004 w 200025"/>
                  <a:gd name="connsiteY6" fmla="*/ 60688 h 238125"/>
                  <a:gd name="connsiteX7" fmla="*/ 175004 w 200025"/>
                  <a:gd name="connsiteY7" fmla="*/ 171178 h 238125"/>
                  <a:gd name="connsiteX8" fmla="*/ 162622 w 200025"/>
                  <a:gd name="connsiteY8" fmla="*/ 184513 h 238125"/>
                  <a:gd name="connsiteX9" fmla="*/ 162622 w 200025"/>
                  <a:gd name="connsiteY9" fmla="*/ 184513 h 238125"/>
                  <a:gd name="connsiteX10" fmla="*/ 162622 w 200025"/>
                  <a:gd name="connsiteY10" fmla="*/ 184513 h 238125"/>
                  <a:gd name="connsiteX11" fmla="*/ 162622 w 200025"/>
                  <a:gd name="connsiteY11" fmla="*/ 184513 h 238125"/>
                  <a:gd name="connsiteX12" fmla="*/ 65467 w 200025"/>
                  <a:gd name="connsiteY12" fmla="*/ 48306 h 238125"/>
                  <a:gd name="connsiteX13" fmla="*/ 65467 w 200025"/>
                  <a:gd name="connsiteY13" fmla="*/ 29256 h 238125"/>
                  <a:gd name="connsiteX14" fmla="*/ 88327 w 200025"/>
                  <a:gd name="connsiteY14" fmla="*/ 48306 h 238125"/>
                  <a:gd name="connsiteX15" fmla="*/ 88327 w 200025"/>
                  <a:gd name="connsiteY15" fmla="*/ 7348 h 238125"/>
                  <a:gd name="connsiteX16" fmla="*/ 109282 w 200025"/>
                  <a:gd name="connsiteY16" fmla="*/ 29256 h 238125"/>
                  <a:gd name="connsiteX17" fmla="*/ 109282 w 200025"/>
                  <a:gd name="connsiteY17" fmla="*/ 48306 h 238125"/>
                  <a:gd name="connsiteX18" fmla="*/ 132142 w 200025"/>
                  <a:gd name="connsiteY18" fmla="*/ 29256 h 238125"/>
                  <a:gd name="connsiteX19" fmla="*/ 132142 w 200025"/>
                  <a:gd name="connsiteY19" fmla="*/ 48306 h 238125"/>
                  <a:gd name="connsiteX20" fmla="*/ 196912 w 200025"/>
                  <a:gd name="connsiteY20" fmla="*/ 70213 h 238125"/>
                  <a:gd name="connsiteX21" fmla="*/ 175004 w 200025"/>
                  <a:gd name="connsiteY21" fmla="*/ 70213 h 238125"/>
                  <a:gd name="connsiteX22" fmla="*/ 196912 w 200025"/>
                  <a:gd name="connsiteY22" fmla="*/ 114028 h 238125"/>
                  <a:gd name="connsiteX23" fmla="*/ 175004 w 200025"/>
                  <a:gd name="connsiteY23" fmla="*/ 114028 h 238125"/>
                  <a:gd name="connsiteX24" fmla="*/ 196912 w 200025"/>
                  <a:gd name="connsiteY24" fmla="*/ 140698 h 238125"/>
                  <a:gd name="connsiteX25" fmla="*/ 175004 w 200025"/>
                  <a:gd name="connsiteY25" fmla="*/ 140698 h 238125"/>
                  <a:gd name="connsiteX26" fmla="*/ 196912 w 200025"/>
                  <a:gd name="connsiteY26" fmla="*/ 162606 h 238125"/>
                  <a:gd name="connsiteX27" fmla="*/ 175004 w 200025"/>
                  <a:gd name="connsiteY27" fmla="*/ 162606 h 238125"/>
                  <a:gd name="connsiteX28" fmla="*/ 42607 w 200025"/>
                  <a:gd name="connsiteY28" fmla="*/ 70213 h 238125"/>
                  <a:gd name="connsiteX29" fmla="*/ 7365 w 200025"/>
                  <a:gd name="connsiteY29" fmla="*/ 70213 h 238125"/>
                  <a:gd name="connsiteX30" fmla="*/ 41655 w 200025"/>
                  <a:gd name="connsiteY30" fmla="*/ 92121 h 238125"/>
                  <a:gd name="connsiteX31" fmla="*/ 25462 w 200025"/>
                  <a:gd name="connsiteY31" fmla="*/ 92121 h 238125"/>
                  <a:gd name="connsiteX32" fmla="*/ 41655 w 200025"/>
                  <a:gd name="connsiteY32" fmla="*/ 140698 h 238125"/>
                  <a:gd name="connsiteX33" fmla="*/ 25462 w 200025"/>
                  <a:gd name="connsiteY33" fmla="*/ 140698 h 238125"/>
                  <a:gd name="connsiteX34" fmla="*/ 42607 w 200025"/>
                  <a:gd name="connsiteY34" fmla="*/ 162606 h 238125"/>
                  <a:gd name="connsiteX35" fmla="*/ 25462 w 200025"/>
                  <a:gd name="connsiteY35" fmla="*/ 162606 h 238125"/>
                  <a:gd name="connsiteX36" fmla="*/ 65467 w 200025"/>
                  <a:gd name="connsiteY36" fmla="*/ 184513 h 238125"/>
                  <a:gd name="connsiteX37" fmla="*/ 65467 w 200025"/>
                  <a:gd name="connsiteY37" fmla="*/ 206421 h 238125"/>
                  <a:gd name="connsiteX38" fmla="*/ 109282 w 200025"/>
                  <a:gd name="connsiteY38" fmla="*/ 207373 h 238125"/>
                  <a:gd name="connsiteX39" fmla="*/ 109282 w 200025"/>
                  <a:gd name="connsiteY39" fmla="*/ 185466 h 238125"/>
                  <a:gd name="connsiteX40" fmla="*/ 132142 w 200025"/>
                  <a:gd name="connsiteY40" fmla="*/ 184513 h 238125"/>
                  <a:gd name="connsiteX41" fmla="*/ 132142 w 200025"/>
                  <a:gd name="connsiteY41" fmla="*/ 206421 h 238125"/>
                  <a:gd name="connsiteX42" fmla="*/ 156907 w 200025"/>
                  <a:gd name="connsiteY42" fmla="*/ 184513 h 238125"/>
                  <a:gd name="connsiteX43" fmla="*/ 156907 w 200025"/>
                  <a:gd name="connsiteY43" fmla="*/ 23690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0025" h="238125">
                    <a:moveTo>
                      <a:pt x="162622" y="184513"/>
                    </a:moveTo>
                    <a:cubicBezTo>
                      <a:pt x="55942" y="184513"/>
                      <a:pt x="55942" y="184513"/>
                      <a:pt x="55942" y="184513"/>
                    </a:cubicBezTo>
                    <a:cubicBezTo>
                      <a:pt x="49274" y="184513"/>
                      <a:pt x="43559" y="177846"/>
                      <a:pt x="43559" y="171178"/>
                    </a:cubicBezTo>
                    <a:cubicBezTo>
                      <a:pt x="43559" y="60688"/>
                      <a:pt x="43559" y="60688"/>
                      <a:pt x="43559" y="60688"/>
                    </a:cubicBezTo>
                    <a:cubicBezTo>
                      <a:pt x="43559" y="52116"/>
                      <a:pt x="50227" y="47353"/>
                      <a:pt x="55942" y="47353"/>
                    </a:cubicBezTo>
                    <a:cubicBezTo>
                      <a:pt x="162622" y="47353"/>
                      <a:pt x="162622" y="47353"/>
                      <a:pt x="162622" y="47353"/>
                    </a:cubicBezTo>
                    <a:cubicBezTo>
                      <a:pt x="170242" y="47353"/>
                      <a:pt x="175004" y="52116"/>
                      <a:pt x="175004" y="60688"/>
                    </a:cubicBezTo>
                    <a:cubicBezTo>
                      <a:pt x="175004" y="171178"/>
                      <a:pt x="175004" y="171178"/>
                      <a:pt x="175004" y="171178"/>
                    </a:cubicBezTo>
                    <a:cubicBezTo>
                      <a:pt x="175004" y="178798"/>
                      <a:pt x="170242" y="184513"/>
                      <a:pt x="162622" y="184513"/>
                    </a:cubicBezTo>
                    <a:lnTo>
                      <a:pt x="162622" y="184513"/>
                    </a:lnTo>
                    <a:lnTo>
                      <a:pt x="162622" y="184513"/>
                    </a:lnTo>
                    <a:lnTo>
                      <a:pt x="162622" y="184513"/>
                    </a:lnTo>
                    <a:close/>
                    <a:moveTo>
                      <a:pt x="65467" y="48306"/>
                    </a:moveTo>
                    <a:cubicBezTo>
                      <a:pt x="65467" y="29256"/>
                      <a:pt x="65467" y="29256"/>
                      <a:pt x="65467" y="29256"/>
                    </a:cubicBezTo>
                    <a:moveTo>
                      <a:pt x="88327" y="48306"/>
                    </a:moveTo>
                    <a:cubicBezTo>
                      <a:pt x="88327" y="7348"/>
                      <a:pt x="88327" y="7348"/>
                      <a:pt x="88327" y="7348"/>
                    </a:cubicBezTo>
                    <a:moveTo>
                      <a:pt x="109282" y="29256"/>
                    </a:moveTo>
                    <a:cubicBezTo>
                      <a:pt x="109282" y="48306"/>
                      <a:pt x="109282" y="48306"/>
                      <a:pt x="109282" y="48306"/>
                    </a:cubicBezTo>
                    <a:moveTo>
                      <a:pt x="132142" y="29256"/>
                    </a:moveTo>
                    <a:cubicBezTo>
                      <a:pt x="132142" y="48306"/>
                      <a:pt x="132142" y="48306"/>
                      <a:pt x="132142" y="48306"/>
                    </a:cubicBezTo>
                    <a:moveTo>
                      <a:pt x="196912" y="70213"/>
                    </a:moveTo>
                    <a:cubicBezTo>
                      <a:pt x="175004" y="70213"/>
                      <a:pt x="175004" y="70213"/>
                      <a:pt x="175004" y="70213"/>
                    </a:cubicBezTo>
                    <a:moveTo>
                      <a:pt x="196912" y="114028"/>
                    </a:moveTo>
                    <a:cubicBezTo>
                      <a:pt x="175004" y="114028"/>
                      <a:pt x="175004" y="114028"/>
                      <a:pt x="175004" y="114028"/>
                    </a:cubicBezTo>
                    <a:moveTo>
                      <a:pt x="196912" y="140698"/>
                    </a:moveTo>
                    <a:cubicBezTo>
                      <a:pt x="175004" y="140698"/>
                      <a:pt x="175004" y="140698"/>
                      <a:pt x="175004" y="140698"/>
                    </a:cubicBezTo>
                    <a:moveTo>
                      <a:pt x="196912" y="162606"/>
                    </a:moveTo>
                    <a:cubicBezTo>
                      <a:pt x="175004" y="162606"/>
                      <a:pt x="175004" y="162606"/>
                      <a:pt x="175004" y="162606"/>
                    </a:cubicBezTo>
                    <a:moveTo>
                      <a:pt x="42607" y="70213"/>
                    </a:moveTo>
                    <a:cubicBezTo>
                      <a:pt x="5459" y="70213"/>
                      <a:pt x="7365" y="70213"/>
                      <a:pt x="7365" y="70213"/>
                    </a:cubicBezTo>
                    <a:moveTo>
                      <a:pt x="41655" y="92121"/>
                    </a:moveTo>
                    <a:cubicBezTo>
                      <a:pt x="23557" y="92121"/>
                      <a:pt x="25462" y="92121"/>
                      <a:pt x="25462" y="92121"/>
                    </a:cubicBezTo>
                    <a:moveTo>
                      <a:pt x="41655" y="140698"/>
                    </a:moveTo>
                    <a:cubicBezTo>
                      <a:pt x="23557" y="140698"/>
                      <a:pt x="25462" y="140698"/>
                      <a:pt x="25462" y="140698"/>
                    </a:cubicBezTo>
                    <a:moveTo>
                      <a:pt x="42607" y="162606"/>
                    </a:moveTo>
                    <a:cubicBezTo>
                      <a:pt x="24509" y="162606"/>
                      <a:pt x="25462" y="162606"/>
                      <a:pt x="25462" y="162606"/>
                    </a:cubicBezTo>
                    <a:moveTo>
                      <a:pt x="65467" y="184513"/>
                    </a:moveTo>
                    <a:cubicBezTo>
                      <a:pt x="65467" y="206421"/>
                      <a:pt x="65467" y="206421"/>
                      <a:pt x="65467" y="206421"/>
                    </a:cubicBezTo>
                    <a:moveTo>
                      <a:pt x="109282" y="207373"/>
                    </a:moveTo>
                    <a:cubicBezTo>
                      <a:pt x="109282" y="185466"/>
                      <a:pt x="109282" y="185466"/>
                      <a:pt x="109282" y="185466"/>
                    </a:cubicBezTo>
                    <a:moveTo>
                      <a:pt x="132142" y="184513"/>
                    </a:moveTo>
                    <a:cubicBezTo>
                      <a:pt x="132142" y="206421"/>
                      <a:pt x="132142" y="206421"/>
                      <a:pt x="132142" y="206421"/>
                    </a:cubicBezTo>
                    <a:moveTo>
                      <a:pt x="156907" y="184513"/>
                    </a:moveTo>
                    <a:cubicBezTo>
                      <a:pt x="156907" y="236901"/>
                      <a:pt x="156907" y="236901"/>
                      <a:pt x="156907" y="23690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A7B121D1-EFD7-42BE-9B96-F5F1AFB92846}"/>
                  </a:ext>
                </a:extLst>
              </p:cNvPr>
              <p:cNvSpPr/>
              <p:nvPr/>
            </p:nvSpPr>
            <p:spPr>
              <a:xfrm>
                <a:off x="8184469" y="3459434"/>
                <a:ext cx="76200" cy="28575"/>
              </a:xfrm>
              <a:custGeom>
                <a:avLst/>
                <a:gdLst>
                  <a:gd name="connsiteX0" fmla="*/ 7348 w 76200"/>
                  <a:gd name="connsiteY0" fmla="*/ 7348 h 28575"/>
                  <a:gd name="connsiteX1" fmla="*/ 71166 w 76200"/>
                  <a:gd name="connsiteY1" fmla="*/ 7348 h 28575"/>
                  <a:gd name="connsiteX2" fmla="*/ 71166 w 76200"/>
                  <a:gd name="connsiteY2" fmla="*/ 28303 h 28575"/>
                </a:gdLst>
                <a:ahLst/>
                <a:cxnLst>
                  <a:cxn ang="0">
                    <a:pos x="connsiteX0" y="connsiteY0"/>
                  </a:cxn>
                  <a:cxn ang="0">
                    <a:pos x="connsiteX1" y="connsiteY1"/>
                  </a:cxn>
                  <a:cxn ang="0">
                    <a:pos x="connsiteX2" y="connsiteY2"/>
                  </a:cxn>
                </a:cxnLst>
                <a:rect l="l" t="t" r="r" b="b"/>
                <a:pathLst>
                  <a:path w="76200" h="28575">
                    <a:moveTo>
                      <a:pt x="7348" y="7348"/>
                    </a:moveTo>
                    <a:lnTo>
                      <a:pt x="71166" y="7348"/>
                    </a:lnTo>
                    <a:lnTo>
                      <a:pt x="71166" y="2830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8CB80B0-0672-437C-8C48-822CA355E103}"/>
                  </a:ext>
                </a:extLst>
              </p:cNvPr>
              <p:cNvSpPr/>
              <p:nvPr/>
            </p:nvSpPr>
            <p:spPr>
              <a:xfrm>
                <a:off x="8163514" y="3365136"/>
                <a:ext cx="38100" cy="57150"/>
              </a:xfrm>
              <a:custGeom>
                <a:avLst/>
                <a:gdLst>
                  <a:gd name="connsiteX0" fmla="*/ 7348 w 38100"/>
                  <a:gd name="connsiteY0" fmla="*/ 54973 h 57150"/>
                  <a:gd name="connsiteX1" fmla="*/ 7348 w 38100"/>
                  <a:gd name="connsiteY1" fmla="*/ 7348 h 57150"/>
                  <a:gd name="connsiteX2" fmla="*/ 36875 w 38100"/>
                  <a:gd name="connsiteY2" fmla="*/ 7348 h 57150"/>
                </a:gdLst>
                <a:ahLst/>
                <a:cxnLst>
                  <a:cxn ang="0">
                    <a:pos x="connsiteX0" y="connsiteY0"/>
                  </a:cxn>
                  <a:cxn ang="0">
                    <a:pos x="connsiteX1" y="connsiteY1"/>
                  </a:cxn>
                  <a:cxn ang="0">
                    <a:pos x="connsiteX2" y="connsiteY2"/>
                  </a:cxn>
                </a:cxnLst>
                <a:rect l="l" t="t" r="r" b="b"/>
                <a:pathLst>
                  <a:path w="38100" h="57150">
                    <a:moveTo>
                      <a:pt x="7348" y="54973"/>
                    </a:moveTo>
                    <a:lnTo>
                      <a:pt x="7348" y="7348"/>
                    </a:lnTo>
                    <a:lnTo>
                      <a:pt x="36875"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A483A40-052A-47BC-91C8-E25941CD5C15}"/>
                  </a:ext>
                </a:extLst>
              </p:cNvPr>
              <p:cNvSpPr/>
              <p:nvPr/>
            </p:nvSpPr>
            <p:spPr>
              <a:xfrm>
                <a:off x="8073979" y="3553731"/>
                <a:ext cx="28575" cy="66675"/>
              </a:xfrm>
              <a:custGeom>
                <a:avLst/>
                <a:gdLst>
                  <a:gd name="connsiteX0" fmla="*/ 30208 w 28575"/>
                  <a:gd name="connsiteY0" fmla="*/ 7348 h 66675"/>
                  <a:gd name="connsiteX1" fmla="*/ 30208 w 28575"/>
                  <a:gd name="connsiteY1" fmla="*/ 60688 h 66675"/>
                  <a:gd name="connsiteX2" fmla="*/ 7348 w 28575"/>
                  <a:gd name="connsiteY2" fmla="*/ 60688 h 66675"/>
                </a:gdLst>
                <a:ahLst/>
                <a:cxnLst>
                  <a:cxn ang="0">
                    <a:pos x="connsiteX0" y="connsiteY0"/>
                  </a:cxn>
                  <a:cxn ang="0">
                    <a:pos x="connsiteX1" y="connsiteY1"/>
                  </a:cxn>
                  <a:cxn ang="0">
                    <a:pos x="connsiteX2" y="connsiteY2"/>
                  </a:cxn>
                </a:cxnLst>
                <a:rect l="l" t="t" r="r" b="b"/>
                <a:pathLst>
                  <a:path w="28575" h="66675">
                    <a:moveTo>
                      <a:pt x="30208" y="7348"/>
                    </a:moveTo>
                    <a:lnTo>
                      <a:pt x="30208" y="60688"/>
                    </a:lnTo>
                    <a:lnTo>
                      <a:pt x="7348" y="6068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BBF3D3E-FA67-48C0-AC1C-48E19CE62150}"/>
                  </a:ext>
                </a:extLst>
              </p:cNvPr>
              <p:cNvSpPr/>
              <p:nvPr/>
            </p:nvSpPr>
            <p:spPr>
              <a:xfrm>
                <a:off x="7995874" y="3479436"/>
                <a:ext cx="66675" cy="38100"/>
              </a:xfrm>
              <a:custGeom>
                <a:avLst/>
                <a:gdLst>
                  <a:gd name="connsiteX0" fmla="*/ 62593 w 66675"/>
                  <a:gd name="connsiteY0" fmla="*/ 7348 h 38100"/>
                  <a:gd name="connsiteX1" fmla="*/ 7348 w 66675"/>
                  <a:gd name="connsiteY1" fmla="*/ 7348 h 38100"/>
                  <a:gd name="connsiteX2" fmla="*/ 7348 w 66675"/>
                  <a:gd name="connsiteY2" fmla="*/ 34971 h 38100"/>
                </a:gdLst>
                <a:ahLst/>
                <a:cxnLst>
                  <a:cxn ang="0">
                    <a:pos x="connsiteX0" y="connsiteY0"/>
                  </a:cxn>
                  <a:cxn ang="0">
                    <a:pos x="connsiteX1" y="connsiteY1"/>
                  </a:cxn>
                  <a:cxn ang="0">
                    <a:pos x="connsiteX2" y="connsiteY2"/>
                  </a:cxn>
                </a:cxnLst>
                <a:rect l="l" t="t" r="r" b="b"/>
                <a:pathLst>
                  <a:path w="66675" h="38100">
                    <a:moveTo>
                      <a:pt x="62593" y="7348"/>
                    </a:moveTo>
                    <a:lnTo>
                      <a:pt x="7348" y="7348"/>
                    </a:lnTo>
                    <a:lnTo>
                      <a:pt x="7348" y="349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539BEB19-FE64-42DF-96BD-808311FEE8FA}"/>
                  </a:ext>
                </a:extLst>
              </p:cNvPr>
              <p:cNvSpPr/>
              <p:nvPr/>
            </p:nvSpPr>
            <p:spPr>
              <a:xfrm>
                <a:off x="7975871" y="3507059"/>
                <a:ext cx="47625" cy="47625"/>
              </a:xfrm>
              <a:custGeom>
                <a:avLst/>
                <a:gdLst>
                  <a:gd name="connsiteX0" fmla="*/ 45448 w 47625"/>
                  <a:gd name="connsiteY0" fmla="*/ 25446 h 47625"/>
                  <a:gd name="connsiteX1" fmla="*/ 26398 w 47625"/>
                  <a:gd name="connsiteY1" fmla="*/ 43543 h 47625"/>
                  <a:gd name="connsiteX2" fmla="*/ 7348 w 47625"/>
                  <a:gd name="connsiteY2" fmla="*/ 25446 h 47625"/>
                  <a:gd name="connsiteX3" fmla="*/ 26398 w 47625"/>
                  <a:gd name="connsiteY3" fmla="*/ 7348 h 47625"/>
                  <a:gd name="connsiteX4" fmla="*/ 45448 w 47625"/>
                  <a:gd name="connsiteY4" fmla="*/ 25446 h 47625"/>
                  <a:gd name="connsiteX5" fmla="*/ 45448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5448" y="25446"/>
                    </a:moveTo>
                    <a:cubicBezTo>
                      <a:pt x="45448" y="34971"/>
                      <a:pt x="36876" y="43543"/>
                      <a:pt x="26398" y="43543"/>
                    </a:cubicBezTo>
                    <a:cubicBezTo>
                      <a:pt x="15921" y="43543"/>
                      <a:pt x="7348" y="35923"/>
                      <a:pt x="7348" y="25446"/>
                    </a:cubicBezTo>
                    <a:cubicBezTo>
                      <a:pt x="7348" y="15921"/>
                      <a:pt x="15921" y="7348"/>
                      <a:pt x="26398" y="7348"/>
                    </a:cubicBezTo>
                    <a:cubicBezTo>
                      <a:pt x="36876" y="7348"/>
                      <a:pt x="45448" y="14968"/>
                      <a:pt x="45448" y="25446"/>
                    </a:cubicBezTo>
                    <a:lnTo>
                      <a:pt x="45448" y="25446"/>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E6BE11C-2733-4636-93FC-B449C6A672E2}"/>
                  </a:ext>
                </a:extLst>
              </p:cNvPr>
              <p:cNvSpPr/>
              <p:nvPr/>
            </p:nvSpPr>
            <p:spPr>
              <a:xfrm>
                <a:off x="8035879" y="3588021"/>
                <a:ext cx="47625" cy="47625"/>
              </a:xfrm>
              <a:custGeom>
                <a:avLst/>
                <a:gdLst>
                  <a:gd name="connsiteX0" fmla="*/ 43543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3 w 47625"/>
                  <a:gd name="connsiteY4" fmla="*/ 25446 h 47625"/>
                  <a:gd name="connsiteX5" fmla="*/ 43543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3" y="25446"/>
                    </a:moveTo>
                    <a:cubicBezTo>
                      <a:pt x="43543" y="34971"/>
                      <a:pt x="35923" y="43543"/>
                      <a:pt x="25446" y="43543"/>
                    </a:cubicBezTo>
                    <a:cubicBezTo>
                      <a:pt x="14968" y="43543"/>
                      <a:pt x="7348" y="35923"/>
                      <a:pt x="7348" y="25446"/>
                    </a:cubicBezTo>
                    <a:cubicBezTo>
                      <a:pt x="7348" y="15921"/>
                      <a:pt x="14968" y="7348"/>
                      <a:pt x="25446" y="7348"/>
                    </a:cubicBezTo>
                    <a:cubicBezTo>
                      <a:pt x="35923" y="7348"/>
                      <a:pt x="43543" y="15921"/>
                      <a:pt x="43543" y="25446"/>
                    </a:cubicBezTo>
                    <a:lnTo>
                      <a:pt x="43543" y="25446"/>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40A1BE0-9BEE-40A5-AA88-00CC66EB6CFE}"/>
                  </a:ext>
                </a:extLst>
              </p:cNvPr>
              <p:cNvSpPr/>
              <p:nvPr/>
            </p:nvSpPr>
            <p:spPr>
              <a:xfrm>
                <a:off x="8146369" y="3605166"/>
                <a:ext cx="47625" cy="47625"/>
              </a:xfrm>
              <a:custGeom>
                <a:avLst/>
                <a:gdLst>
                  <a:gd name="connsiteX0" fmla="*/ 43543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3 w 47625"/>
                  <a:gd name="connsiteY4" fmla="*/ 25446 h 47625"/>
                  <a:gd name="connsiteX5" fmla="*/ 43543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3" y="25446"/>
                    </a:moveTo>
                    <a:cubicBezTo>
                      <a:pt x="43543" y="34971"/>
                      <a:pt x="35923" y="43543"/>
                      <a:pt x="25446" y="43543"/>
                    </a:cubicBezTo>
                    <a:cubicBezTo>
                      <a:pt x="15921" y="43543"/>
                      <a:pt x="7348" y="35923"/>
                      <a:pt x="7348" y="25446"/>
                    </a:cubicBezTo>
                    <a:cubicBezTo>
                      <a:pt x="7348" y="15921"/>
                      <a:pt x="14968" y="7348"/>
                      <a:pt x="25446" y="7348"/>
                    </a:cubicBezTo>
                    <a:cubicBezTo>
                      <a:pt x="35923" y="7348"/>
                      <a:pt x="43543" y="15921"/>
                      <a:pt x="43543" y="25446"/>
                    </a:cubicBezTo>
                    <a:lnTo>
                      <a:pt x="43543" y="25446"/>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300345D4-F05C-4BA1-AD80-556F6F7030E4}"/>
                  </a:ext>
                </a:extLst>
              </p:cNvPr>
              <p:cNvSpPr/>
              <p:nvPr/>
            </p:nvSpPr>
            <p:spPr>
              <a:xfrm>
                <a:off x="8230189" y="3483246"/>
                <a:ext cx="47625" cy="47625"/>
              </a:xfrm>
              <a:custGeom>
                <a:avLst/>
                <a:gdLst>
                  <a:gd name="connsiteX0" fmla="*/ 43543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3 w 47625"/>
                  <a:gd name="connsiteY4" fmla="*/ 25446 h 47625"/>
                  <a:gd name="connsiteX5" fmla="*/ 43543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3" y="25446"/>
                    </a:moveTo>
                    <a:cubicBezTo>
                      <a:pt x="43543" y="34971"/>
                      <a:pt x="35923" y="43543"/>
                      <a:pt x="25446" y="43543"/>
                    </a:cubicBezTo>
                    <a:cubicBezTo>
                      <a:pt x="15921" y="43543"/>
                      <a:pt x="7348" y="35923"/>
                      <a:pt x="7348" y="25446"/>
                    </a:cubicBezTo>
                    <a:cubicBezTo>
                      <a:pt x="7348" y="15921"/>
                      <a:pt x="14968" y="7348"/>
                      <a:pt x="25446" y="7348"/>
                    </a:cubicBezTo>
                    <a:cubicBezTo>
                      <a:pt x="34971" y="7348"/>
                      <a:pt x="43543" y="14968"/>
                      <a:pt x="43543" y="25446"/>
                    </a:cubicBezTo>
                    <a:lnTo>
                      <a:pt x="43543" y="25446"/>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53EBC5C5-0B0B-4CE8-BB1C-AC0C446DE0B1}"/>
                  </a:ext>
                </a:extLst>
              </p:cNvPr>
              <p:cNvSpPr/>
              <p:nvPr/>
            </p:nvSpPr>
            <p:spPr>
              <a:xfrm>
                <a:off x="8193041" y="3347039"/>
                <a:ext cx="47625" cy="47625"/>
              </a:xfrm>
              <a:custGeom>
                <a:avLst/>
                <a:gdLst>
                  <a:gd name="connsiteX0" fmla="*/ 43544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4 w 47625"/>
                  <a:gd name="connsiteY4" fmla="*/ 25446 h 47625"/>
                  <a:gd name="connsiteX5" fmla="*/ 43544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4" y="25446"/>
                    </a:moveTo>
                    <a:cubicBezTo>
                      <a:pt x="43544" y="34971"/>
                      <a:pt x="35923" y="43543"/>
                      <a:pt x="25446" y="43543"/>
                    </a:cubicBezTo>
                    <a:cubicBezTo>
                      <a:pt x="14969" y="43543"/>
                      <a:pt x="7348" y="35923"/>
                      <a:pt x="7348" y="25446"/>
                    </a:cubicBezTo>
                    <a:cubicBezTo>
                      <a:pt x="7348" y="15921"/>
                      <a:pt x="14969" y="7348"/>
                      <a:pt x="25446" y="7348"/>
                    </a:cubicBezTo>
                    <a:cubicBezTo>
                      <a:pt x="35923" y="7348"/>
                      <a:pt x="43544" y="15921"/>
                      <a:pt x="43544" y="25446"/>
                    </a:cubicBezTo>
                    <a:lnTo>
                      <a:pt x="43544" y="25446"/>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4795B77-7194-4BE7-8A4C-5B4A76B6EC5A}"/>
                  </a:ext>
                </a:extLst>
              </p:cNvPr>
              <p:cNvSpPr/>
              <p:nvPr/>
            </p:nvSpPr>
            <p:spPr>
              <a:xfrm>
                <a:off x="8076836" y="3333704"/>
                <a:ext cx="47625" cy="47625"/>
              </a:xfrm>
              <a:custGeom>
                <a:avLst/>
                <a:gdLst>
                  <a:gd name="connsiteX0" fmla="*/ 45448 w 47625"/>
                  <a:gd name="connsiteY0" fmla="*/ 25446 h 47625"/>
                  <a:gd name="connsiteX1" fmla="*/ 26398 w 47625"/>
                  <a:gd name="connsiteY1" fmla="*/ 43543 h 47625"/>
                  <a:gd name="connsiteX2" fmla="*/ 7348 w 47625"/>
                  <a:gd name="connsiteY2" fmla="*/ 25446 h 47625"/>
                  <a:gd name="connsiteX3" fmla="*/ 26398 w 47625"/>
                  <a:gd name="connsiteY3" fmla="*/ 7348 h 47625"/>
                  <a:gd name="connsiteX4" fmla="*/ 45448 w 47625"/>
                  <a:gd name="connsiteY4" fmla="*/ 25446 h 47625"/>
                  <a:gd name="connsiteX5" fmla="*/ 45448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5448" y="25446"/>
                    </a:moveTo>
                    <a:cubicBezTo>
                      <a:pt x="45448" y="34971"/>
                      <a:pt x="36876" y="43543"/>
                      <a:pt x="26398" y="43543"/>
                    </a:cubicBezTo>
                    <a:cubicBezTo>
                      <a:pt x="15921" y="43543"/>
                      <a:pt x="7348" y="35923"/>
                      <a:pt x="7348" y="25446"/>
                    </a:cubicBezTo>
                    <a:cubicBezTo>
                      <a:pt x="7348" y="15921"/>
                      <a:pt x="15921" y="7348"/>
                      <a:pt x="26398" y="7348"/>
                    </a:cubicBezTo>
                    <a:cubicBezTo>
                      <a:pt x="36876" y="7348"/>
                      <a:pt x="45448" y="15921"/>
                      <a:pt x="45448" y="25446"/>
                    </a:cubicBezTo>
                    <a:lnTo>
                      <a:pt x="45448" y="25446"/>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2E9F995-2A52-4BFB-B275-54C35BB11C63}"/>
                  </a:ext>
                </a:extLst>
              </p:cNvPr>
              <p:cNvSpPr/>
              <p:nvPr/>
            </p:nvSpPr>
            <p:spPr>
              <a:xfrm>
                <a:off x="7975871" y="3418476"/>
                <a:ext cx="47625" cy="47625"/>
              </a:xfrm>
              <a:custGeom>
                <a:avLst/>
                <a:gdLst>
                  <a:gd name="connsiteX0" fmla="*/ 45448 w 47625"/>
                  <a:gd name="connsiteY0" fmla="*/ 25446 h 47625"/>
                  <a:gd name="connsiteX1" fmla="*/ 26398 w 47625"/>
                  <a:gd name="connsiteY1" fmla="*/ 43543 h 47625"/>
                  <a:gd name="connsiteX2" fmla="*/ 7348 w 47625"/>
                  <a:gd name="connsiteY2" fmla="*/ 25446 h 47625"/>
                  <a:gd name="connsiteX3" fmla="*/ 26398 w 47625"/>
                  <a:gd name="connsiteY3" fmla="*/ 7348 h 47625"/>
                  <a:gd name="connsiteX4" fmla="*/ 45448 w 47625"/>
                  <a:gd name="connsiteY4" fmla="*/ 25446 h 47625"/>
                  <a:gd name="connsiteX5" fmla="*/ 45448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5448" y="25446"/>
                    </a:moveTo>
                    <a:cubicBezTo>
                      <a:pt x="45448" y="34971"/>
                      <a:pt x="36876" y="43543"/>
                      <a:pt x="26398" y="43543"/>
                    </a:cubicBezTo>
                    <a:cubicBezTo>
                      <a:pt x="15921" y="43543"/>
                      <a:pt x="7348" y="35923"/>
                      <a:pt x="7348" y="25446"/>
                    </a:cubicBezTo>
                    <a:cubicBezTo>
                      <a:pt x="7348" y="15921"/>
                      <a:pt x="15921" y="7348"/>
                      <a:pt x="26398" y="7348"/>
                    </a:cubicBezTo>
                    <a:cubicBezTo>
                      <a:pt x="36876" y="7348"/>
                      <a:pt x="45448" y="15921"/>
                      <a:pt x="45448" y="25446"/>
                    </a:cubicBezTo>
                    <a:lnTo>
                      <a:pt x="45448" y="25446"/>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D427DF9-38AA-4273-B452-02DDD3B6F802}"/>
                  </a:ext>
                </a:extLst>
              </p:cNvPr>
              <p:cNvSpPr/>
              <p:nvPr/>
            </p:nvSpPr>
            <p:spPr>
              <a:xfrm>
                <a:off x="8066359" y="3429906"/>
                <a:ext cx="114300" cy="114300"/>
              </a:xfrm>
              <a:custGeom>
                <a:avLst/>
                <a:gdLst>
                  <a:gd name="connsiteX0" fmla="*/ 59736 w 114300"/>
                  <a:gd name="connsiteY0" fmla="*/ 112123 h 114300"/>
                  <a:gd name="connsiteX1" fmla="*/ 59736 w 114300"/>
                  <a:gd name="connsiteY1" fmla="*/ 112123 h 114300"/>
                  <a:gd name="connsiteX2" fmla="*/ 7348 w 114300"/>
                  <a:gd name="connsiteY2" fmla="*/ 59736 h 114300"/>
                  <a:gd name="connsiteX3" fmla="*/ 7348 w 114300"/>
                  <a:gd name="connsiteY3" fmla="*/ 59736 h 114300"/>
                  <a:gd name="connsiteX4" fmla="*/ 59736 w 114300"/>
                  <a:gd name="connsiteY4" fmla="*/ 7348 h 114300"/>
                  <a:gd name="connsiteX5" fmla="*/ 59736 w 114300"/>
                  <a:gd name="connsiteY5" fmla="*/ 7348 h 114300"/>
                  <a:gd name="connsiteX6" fmla="*/ 112123 w 114300"/>
                  <a:gd name="connsiteY6" fmla="*/ 59736 h 114300"/>
                  <a:gd name="connsiteX7" fmla="*/ 112123 w 114300"/>
                  <a:gd name="connsiteY7" fmla="*/ 59736 h 114300"/>
                  <a:gd name="connsiteX8" fmla="*/ 59736 w 114300"/>
                  <a:gd name="connsiteY8" fmla="*/ 112123 h 114300"/>
                  <a:gd name="connsiteX9" fmla="*/ 59736 w 114300"/>
                  <a:gd name="connsiteY9" fmla="*/ 11212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9736" y="112123"/>
                    </a:moveTo>
                    <a:lnTo>
                      <a:pt x="59736" y="112123"/>
                    </a:lnTo>
                    <a:cubicBezTo>
                      <a:pt x="31161" y="112123"/>
                      <a:pt x="7348" y="88311"/>
                      <a:pt x="7348" y="59736"/>
                    </a:cubicBezTo>
                    <a:lnTo>
                      <a:pt x="7348" y="59736"/>
                    </a:lnTo>
                    <a:cubicBezTo>
                      <a:pt x="7348" y="30208"/>
                      <a:pt x="30208" y="7348"/>
                      <a:pt x="59736" y="7348"/>
                    </a:cubicBezTo>
                    <a:lnTo>
                      <a:pt x="59736" y="7348"/>
                    </a:lnTo>
                    <a:cubicBezTo>
                      <a:pt x="88311" y="7348"/>
                      <a:pt x="112123" y="31161"/>
                      <a:pt x="112123" y="59736"/>
                    </a:cubicBezTo>
                    <a:lnTo>
                      <a:pt x="112123" y="59736"/>
                    </a:lnTo>
                    <a:cubicBezTo>
                      <a:pt x="112123" y="87358"/>
                      <a:pt x="88311" y="112123"/>
                      <a:pt x="59736" y="112123"/>
                    </a:cubicBezTo>
                    <a:lnTo>
                      <a:pt x="59736" y="112123"/>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AD5DD36A-1469-4B70-948E-E8C1144EF909}"/>
              </a:ext>
            </a:extLst>
          </p:cNvPr>
          <p:cNvGrpSpPr/>
          <p:nvPr/>
        </p:nvGrpSpPr>
        <p:grpSpPr>
          <a:xfrm>
            <a:off x="590696" y="4636409"/>
            <a:ext cx="4206131" cy="488797"/>
            <a:chOff x="590696" y="4636409"/>
            <a:chExt cx="4206131" cy="488797"/>
          </a:xfrm>
        </p:grpSpPr>
        <p:cxnSp>
          <p:nvCxnSpPr>
            <p:cNvPr id="94" name="Straight Connector 93">
              <a:extLst>
                <a:ext uri="{FF2B5EF4-FFF2-40B4-BE49-F238E27FC236}">
                  <a16:creationId xmlns:a16="http://schemas.microsoft.com/office/drawing/2014/main" id="{BE132819-2DD4-4429-8066-1873F05EE566}"/>
                </a:ext>
              </a:extLst>
            </p:cNvPr>
            <p:cNvCxnSpPr/>
            <p:nvPr/>
          </p:nvCxnSpPr>
          <p:spPr>
            <a:xfrm>
              <a:off x="1239579" y="4728576"/>
              <a:ext cx="0" cy="304463"/>
            </a:xfrm>
            <a:prstGeom prst="line">
              <a:avLst/>
            </a:prstGeom>
            <a:ln w="38100">
              <a:solidFill>
                <a:srgbClr val="A4A3A4"/>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71F95F-6CC1-44EA-930E-3606970CA605}"/>
                </a:ext>
              </a:extLst>
            </p:cNvPr>
            <p:cNvSpPr txBox="1"/>
            <p:nvPr/>
          </p:nvSpPr>
          <p:spPr>
            <a:xfrm>
              <a:off x="1301275" y="4636409"/>
              <a:ext cx="3495552" cy="488797"/>
            </a:xfrm>
            <a:prstGeom prst="rect">
              <a:avLst/>
            </a:prstGeom>
            <a:noFill/>
          </p:spPr>
          <p:txBody>
            <a:bodyPr wrap="square" lIns="179285" tIns="0" rIns="0" bIns="0"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AI for multiple industry vertical</a:t>
              </a:r>
            </a:p>
          </p:txBody>
        </p:sp>
        <p:grpSp>
          <p:nvGrpSpPr>
            <p:cNvPr id="115" name="Group 114">
              <a:extLst>
                <a:ext uri="{FF2B5EF4-FFF2-40B4-BE49-F238E27FC236}">
                  <a16:creationId xmlns:a16="http://schemas.microsoft.com/office/drawing/2014/main" id="{31E72BEC-DCEF-418B-AC6C-AA321332AD94}"/>
                </a:ext>
              </a:extLst>
            </p:cNvPr>
            <p:cNvGrpSpPr/>
            <p:nvPr/>
          </p:nvGrpSpPr>
          <p:grpSpPr>
            <a:xfrm>
              <a:off x="590696" y="4684697"/>
              <a:ext cx="493341" cy="392221"/>
              <a:chOff x="8182564" y="3369898"/>
              <a:chExt cx="306705" cy="243840"/>
            </a:xfrm>
          </p:grpSpPr>
          <p:sp>
            <p:nvSpPr>
              <p:cNvPr id="116" name="Freeform: Shape 115">
                <a:extLst>
                  <a:ext uri="{FF2B5EF4-FFF2-40B4-BE49-F238E27FC236}">
                    <a16:creationId xmlns:a16="http://schemas.microsoft.com/office/drawing/2014/main" id="{7CE2461C-99C5-4C51-8CF0-7840DDC8F5AD}"/>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D3AE201-E849-4FFE-812B-C779B6567522}"/>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6A1F3FE9-5331-48B0-8776-5951DA93AF62}"/>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B85CF37F-A116-4DCD-896C-44C7B9B9D802}"/>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CBFE16A-B8BB-4749-A695-0557228C5935}"/>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D7D09448-A3B8-412E-8970-DFDCA4ECCCF8}"/>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CA51832-CD6E-4C36-A9A1-4346D7B22646}"/>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EF6CA124-B968-4925-8F12-4D327A3A2EC6}"/>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60FB25FF-555E-42C2-B6D5-2DC52989C490}"/>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9DDD1E6B-2B1F-4826-993E-887D0DCE54A2}"/>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B33351A4-EA03-4DBC-BA69-6D06523E8A8F}"/>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F4E2523C-72A9-44DA-9E77-6FFB977BE968}"/>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60C9C00-DB84-4416-8EE2-757800BC631B}"/>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6F7310C2-5D28-40D9-9077-BBD79F492CAB}"/>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4A44C601-4F1F-4CF1-BEB6-FA1272C27F96}"/>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281D3D0-8EC5-4603-B16F-D37C8AC56311}"/>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85F199E-1432-4DAC-910D-C599DE337FB4}"/>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D1B57A47-83B4-475E-810A-4AF48E3A9A76}"/>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F3EDB880-1F0D-441C-833B-38B35BA72A9D}"/>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B49FA171-0985-4766-89F7-A2399EFCFBDB}"/>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6027B9AF-F1A1-4EF1-991D-78FF573EA7D1}"/>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F8DC0AF-276E-4C8F-AA01-369180AD7EB5}"/>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113E3FB-1D35-45E4-8BA7-EF9CAAA5D026}"/>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00C67C2-2D68-432F-8EBB-564FA0D7D137}"/>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D9AE9B2D-12F9-4172-B837-2AD38F76131E}"/>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000A7FA9-CA79-4E68-978D-2DA72E3D8028}"/>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609A1D79-5EE4-4A25-9B49-BE4F179919D9}"/>
              </a:ext>
            </a:extLst>
          </p:cNvPr>
          <p:cNvGrpSpPr/>
          <p:nvPr/>
        </p:nvGrpSpPr>
        <p:grpSpPr>
          <a:xfrm>
            <a:off x="5448300" y="1348640"/>
            <a:ext cx="6845830" cy="4826694"/>
            <a:chOff x="5448300" y="1348640"/>
            <a:chExt cx="6845830" cy="4826694"/>
          </a:xfrm>
        </p:grpSpPr>
        <p:pic>
          <p:nvPicPr>
            <p:cNvPr id="72" name="Picture 71" descr="https://pbiwebprod.blob.core.windows.net/webassets/images/Homepage_metal_large_2.png">
              <a:extLst>
                <a:ext uri="{FF2B5EF4-FFF2-40B4-BE49-F238E27FC236}">
                  <a16:creationId xmlns:a16="http://schemas.microsoft.com/office/drawing/2014/main" id="{E1BDD7BE-B46D-43F2-B356-62D93F590FA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8300" y="1348640"/>
              <a:ext cx="6845830" cy="482669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pic>
          <p:nvPicPr>
            <p:cNvPr id="76" name="Picture 75">
              <a:extLst>
                <a:ext uri="{FF2B5EF4-FFF2-40B4-BE49-F238E27FC236}">
                  <a16:creationId xmlns:a16="http://schemas.microsoft.com/office/drawing/2014/main" id="{9530A585-F070-4981-AEF7-5BAD2444A032}"/>
                </a:ext>
              </a:extLst>
            </p:cNvPr>
            <p:cNvPicPr>
              <a:picLocks noChangeAspect="1"/>
            </p:cNvPicPr>
            <p:nvPr/>
          </p:nvPicPr>
          <p:blipFill>
            <a:blip r:embed="rId4"/>
            <a:stretch>
              <a:fillRect/>
            </a:stretch>
          </p:blipFill>
          <p:spPr>
            <a:xfrm>
              <a:off x="6302992" y="2010029"/>
              <a:ext cx="5156191" cy="3437460"/>
            </a:xfrm>
            <a:prstGeom prst="rect">
              <a:avLst/>
            </a:prstGeom>
          </p:spPr>
        </p:pic>
      </p:grpSp>
    </p:spTree>
    <p:extLst>
      <p:ext uri="{BB962C8B-B14F-4D97-AF65-F5344CB8AC3E}">
        <p14:creationId xmlns:p14="http://schemas.microsoft.com/office/powerpoint/2010/main" val="236084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8.33333E-7 -3.33333E-6 L 0.70313 -3.33333E-6 " pathEditMode="relative" rAng="0" ptsTypes="AA">
                                      <p:cBhvr>
                                        <p:cTn id="8" dur="1000" spd="-100000" fill="hold"/>
                                        <p:tgtEl>
                                          <p:spTgt spid="12"/>
                                        </p:tgtEl>
                                        <p:attrNameLst>
                                          <p:attrName>ppt_x</p:attrName>
                                          <p:attrName>ppt_y</p:attrName>
                                        </p:attrNameLst>
                                      </p:cBhvr>
                                      <p:rCtr x="35156" y="0"/>
                                    </p:animMotion>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7330-6481-42FD-AEF7-A38511EA2B76}"/>
              </a:ext>
            </a:extLst>
          </p:cNvPr>
          <p:cNvSpPr>
            <a:spLocks noGrp="1"/>
          </p:cNvSpPr>
          <p:nvPr>
            <p:ph type="title"/>
          </p:nvPr>
        </p:nvSpPr>
        <p:spPr/>
        <p:txBody>
          <a:bodyPr/>
          <a:lstStyle/>
          <a:p>
            <a:r>
              <a:rPr lang="en-US"/>
              <a:t>Enhance Automation with the Power of AI</a:t>
            </a:r>
            <a:endParaRPr lang="en-IN"/>
          </a:p>
        </p:txBody>
      </p:sp>
      <p:sp>
        <p:nvSpPr>
          <p:cNvPr id="11" name="Text Placeholder 10">
            <a:extLst>
              <a:ext uri="{FF2B5EF4-FFF2-40B4-BE49-F238E27FC236}">
                <a16:creationId xmlns:a16="http://schemas.microsoft.com/office/drawing/2014/main" id="{80A67E49-77B5-4B20-91D6-48EE29EE2439}"/>
              </a:ext>
            </a:extLst>
          </p:cNvPr>
          <p:cNvSpPr>
            <a:spLocks noGrp="1"/>
          </p:cNvSpPr>
          <p:nvPr>
            <p:ph type="body" sz="quarter" idx="10"/>
          </p:nvPr>
        </p:nvSpPr>
        <p:spPr/>
        <p:txBody>
          <a:bodyPr/>
          <a:lstStyle/>
          <a:p>
            <a:pPr lvl="0"/>
            <a:r>
              <a:rPr lang="en-US" noProof="0"/>
              <a:t>Use Powerful Pre-defined AI Models</a:t>
            </a:r>
          </a:p>
        </p:txBody>
      </p:sp>
      <p:grpSp>
        <p:nvGrpSpPr>
          <p:cNvPr id="4" name="Group 3">
            <a:extLst>
              <a:ext uri="{FF2B5EF4-FFF2-40B4-BE49-F238E27FC236}">
                <a16:creationId xmlns:a16="http://schemas.microsoft.com/office/drawing/2014/main" id="{6C397CBF-33DA-4BEE-924D-823DF5E0BF12}"/>
              </a:ext>
            </a:extLst>
          </p:cNvPr>
          <p:cNvGrpSpPr/>
          <p:nvPr/>
        </p:nvGrpSpPr>
        <p:grpSpPr>
          <a:xfrm>
            <a:off x="630415" y="2490256"/>
            <a:ext cx="4166409" cy="488797"/>
            <a:chOff x="630415" y="2490256"/>
            <a:chExt cx="4166409" cy="488797"/>
          </a:xfrm>
        </p:grpSpPr>
        <p:cxnSp>
          <p:nvCxnSpPr>
            <p:cNvPr id="72" name="Straight Connector 71">
              <a:extLst>
                <a:ext uri="{FF2B5EF4-FFF2-40B4-BE49-F238E27FC236}">
                  <a16:creationId xmlns:a16="http://schemas.microsoft.com/office/drawing/2014/main" id="{645D94FC-A36C-4390-ACF2-8A26FD29AB7C}"/>
                </a:ext>
              </a:extLst>
            </p:cNvPr>
            <p:cNvCxnSpPr/>
            <p:nvPr/>
          </p:nvCxnSpPr>
          <p:spPr>
            <a:xfrm>
              <a:off x="1240188" y="2582423"/>
              <a:ext cx="0" cy="304463"/>
            </a:xfrm>
            <a:prstGeom prst="line">
              <a:avLst/>
            </a:prstGeom>
            <a:ln w="38100">
              <a:solidFill>
                <a:srgbClr val="A4A3A4"/>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7322638F-7FBC-404C-811D-B83D73D5C2E5}"/>
                </a:ext>
              </a:extLst>
            </p:cNvPr>
            <p:cNvSpPr txBox="1"/>
            <p:nvPr/>
          </p:nvSpPr>
          <p:spPr>
            <a:xfrm>
              <a:off x="1301272" y="2490256"/>
              <a:ext cx="3495552" cy="488797"/>
            </a:xfrm>
            <a:prstGeom prst="rect">
              <a:avLst/>
            </a:prstGeom>
            <a:noFill/>
          </p:spPr>
          <p:txBody>
            <a:bodyPr wrap="square" lIns="179285" tIns="0" rIns="0" bIns="0"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Pre-defined models</a:t>
              </a:r>
            </a:p>
          </p:txBody>
        </p:sp>
        <p:sp>
          <p:nvSpPr>
            <p:cNvPr id="74" name="Freeform: Shape 73">
              <a:extLst>
                <a:ext uri="{FF2B5EF4-FFF2-40B4-BE49-F238E27FC236}">
                  <a16:creationId xmlns:a16="http://schemas.microsoft.com/office/drawing/2014/main" id="{FCDAFA46-84AC-4E44-B855-BDD83BF1DFE7}"/>
                </a:ext>
              </a:extLst>
            </p:cNvPr>
            <p:cNvSpPr/>
            <p:nvPr/>
          </p:nvSpPr>
          <p:spPr>
            <a:xfrm>
              <a:off x="630415" y="2515882"/>
              <a:ext cx="429490" cy="429488"/>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A2D32940-6164-4AE3-B929-FD6AF0ED0D21}"/>
              </a:ext>
            </a:extLst>
          </p:cNvPr>
          <p:cNvGrpSpPr/>
          <p:nvPr/>
        </p:nvGrpSpPr>
        <p:grpSpPr>
          <a:xfrm>
            <a:off x="632092" y="3596408"/>
            <a:ext cx="4164734" cy="488797"/>
            <a:chOff x="632092" y="3596408"/>
            <a:chExt cx="4164734" cy="488797"/>
          </a:xfrm>
        </p:grpSpPr>
        <p:sp>
          <p:nvSpPr>
            <p:cNvPr id="76" name="TextBox 75">
              <a:extLst>
                <a:ext uri="{FF2B5EF4-FFF2-40B4-BE49-F238E27FC236}">
                  <a16:creationId xmlns:a16="http://schemas.microsoft.com/office/drawing/2014/main" id="{697E67B0-F982-4A8C-81F2-9417D81612C2}"/>
                </a:ext>
              </a:extLst>
            </p:cNvPr>
            <p:cNvSpPr txBox="1"/>
            <p:nvPr/>
          </p:nvSpPr>
          <p:spPr>
            <a:xfrm>
              <a:off x="1301274" y="3596408"/>
              <a:ext cx="3495552" cy="488797"/>
            </a:xfrm>
            <a:prstGeom prst="rect">
              <a:avLst/>
            </a:prstGeom>
            <a:noFill/>
          </p:spPr>
          <p:txBody>
            <a:bodyPr wrap="square" lIns="179285" tIns="0" rIns="0" bIns="0"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Custom Models</a:t>
              </a:r>
            </a:p>
          </p:txBody>
        </p:sp>
        <p:cxnSp>
          <p:nvCxnSpPr>
            <p:cNvPr id="77" name="Straight Connector 76">
              <a:extLst>
                <a:ext uri="{FF2B5EF4-FFF2-40B4-BE49-F238E27FC236}">
                  <a16:creationId xmlns:a16="http://schemas.microsoft.com/office/drawing/2014/main" id="{E4231035-7364-4465-A276-54371AC6F72C}"/>
                </a:ext>
              </a:extLst>
            </p:cNvPr>
            <p:cNvCxnSpPr/>
            <p:nvPr/>
          </p:nvCxnSpPr>
          <p:spPr>
            <a:xfrm>
              <a:off x="1240188" y="3688575"/>
              <a:ext cx="0" cy="304463"/>
            </a:xfrm>
            <a:prstGeom prst="line">
              <a:avLst/>
            </a:prstGeom>
            <a:ln w="38100">
              <a:solidFill>
                <a:srgbClr val="A4A3A4"/>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BE669740-A0BF-463B-BC48-E85B12F40CD3}"/>
                </a:ext>
              </a:extLst>
            </p:cNvPr>
            <p:cNvSpPr/>
            <p:nvPr/>
          </p:nvSpPr>
          <p:spPr>
            <a:xfrm>
              <a:off x="632092" y="3621081"/>
              <a:ext cx="426136" cy="439450"/>
            </a:xfrm>
            <a:custGeom>
              <a:avLst/>
              <a:gdLst>
                <a:gd name="connsiteX0" fmla="*/ 156891 w 304800"/>
                <a:gd name="connsiteY0" fmla="*/ 184513 h 314325"/>
                <a:gd name="connsiteX1" fmla="*/ 130220 w 304800"/>
                <a:gd name="connsiteY1" fmla="*/ 157843 h 314325"/>
                <a:gd name="connsiteX2" fmla="*/ 156891 w 304800"/>
                <a:gd name="connsiteY2" fmla="*/ 131173 h 314325"/>
                <a:gd name="connsiteX3" fmla="*/ 183561 w 304800"/>
                <a:gd name="connsiteY3" fmla="*/ 157843 h 314325"/>
                <a:gd name="connsiteX4" fmla="*/ 156891 w 304800"/>
                <a:gd name="connsiteY4" fmla="*/ 184513 h 314325"/>
                <a:gd name="connsiteX5" fmla="*/ 183561 w 304800"/>
                <a:gd name="connsiteY5" fmla="*/ 34018 h 314325"/>
                <a:gd name="connsiteX6" fmla="*/ 156891 w 304800"/>
                <a:gd name="connsiteY6" fmla="*/ 7348 h 314325"/>
                <a:gd name="connsiteX7" fmla="*/ 130220 w 304800"/>
                <a:gd name="connsiteY7" fmla="*/ 34018 h 314325"/>
                <a:gd name="connsiteX8" fmla="*/ 156891 w 304800"/>
                <a:gd name="connsiteY8" fmla="*/ 60688 h 314325"/>
                <a:gd name="connsiteX9" fmla="*/ 183561 w 304800"/>
                <a:gd name="connsiteY9" fmla="*/ 34018 h 314325"/>
                <a:gd name="connsiteX10" fmla="*/ 183561 w 304800"/>
                <a:gd name="connsiteY10" fmla="*/ 282621 h 314325"/>
                <a:gd name="connsiteX11" fmla="*/ 156891 w 304800"/>
                <a:gd name="connsiteY11" fmla="*/ 255951 h 314325"/>
                <a:gd name="connsiteX12" fmla="*/ 130220 w 304800"/>
                <a:gd name="connsiteY12" fmla="*/ 282621 h 314325"/>
                <a:gd name="connsiteX13" fmla="*/ 156891 w 304800"/>
                <a:gd name="connsiteY13" fmla="*/ 309291 h 314325"/>
                <a:gd name="connsiteX14" fmla="*/ 183561 w 304800"/>
                <a:gd name="connsiteY14" fmla="*/ 282621 h 314325"/>
                <a:gd name="connsiteX15" fmla="*/ 305480 w 304800"/>
                <a:gd name="connsiteY15" fmla="*/ 157843 h 314325"/>
                <a:gd name="connsiteX16" fmla="*/ 278811 w 304800"/>
                <a:gd name="connsiteY16" fmla="*/ 131173 h 314325"/>
                <a:gd name="connsiteX17" fmla="*/ 252141 w 304800"/>
                <a:gd name="connsiteY17" fmla="*/ 157843 h 314325"/>
                <a:gd name="connsiteX18" fmla="*/ 278811 w 304800"/>
                <a:gd name="connsiteY18" fmla="*/ 184513 h 314325"/>
                <a:gd name="connsiteX19" fmla="*/ 305480 w 304800"/>
                <a:gd name="connsiteY19" fmla="*/ 157843 h 314325"/>
                <a:gd name="connsiteX20" fmla="*/ 60688 w 304800"/>
                <a:gd name="connsiteY20" fmla="*/ 157843 h 314325"/>
                <a:gd name="connsiteX21" fmla="*/ 34018 w 304800"/>
                <a:gd name="connsiteY21" fmla="*/ 131173 h 314325"/>
                <a:gd name="connsiteX22" fmla="*/ 7348 w 304800"/>
                <a:gd name="connsiteY22" fmla="*/ 157843 h 314325"/>
                <a:gd name="connsiteX23" fmla="*/ 34018 w 304800"/>
                <a:gd name="connsiteY23" fmla="*/ 184513 h 314325"/>
                <a:gd name="connsiteX24" fmla="*/ 60688 w 304800"/>
                <a:gd name="connsiteY24" fmla="*/ 157843 h 314325"/>
                <a:gd name="connsiteX25" fmla="*/ 156891 w 304800"/>
                <a:gd name="connsiteY25" fmla="*/ 227376 h 314325"/>
                <a:gd name="connsiteX26" fmla="*/ 156891 w 304800"/>
                <a:gd name="connsiteY26" fmla="*/ 255951 h 314325"/>
                <a:gd name="connsiteX27" fmla="*/ 156891 w 304800"/>
                <a:gd name="connsiteY27" fmla="*/ 60688 h 314325"/>
                <a:gd name="connsiteX28" fmla="*/ 156891 w 304800"/>
                <a:gd name="connsiteY28" fmla="*/ 88311 h 314325"/>
                <a:gd name="connsiteX29" fmla="*/ 60688 w 304800"/>
                <a:gd name="connsiteY29" fmla="*/ 157843 h 314325"/>
                <a:gd name="connsiteX30" fmla="*/ 87358 w 304800"/>
                <a:gd name="connsiteY30" fmla="*/ 157843 h 314325"/>
                <a:gd name="connsiteX31" fmla="*/ 183561 w 304800"/>
                <a:gd name="connsiteY31" fmla="*/ 157843 h 314325"/>
                <a:gd name="connsiteX32" fmla="*/ 253093 w 304800"/>
                <a:gd name="connsiteY32" fmla="*/ 157843 h 314325"/>
                <a:gd name="connsiteX33" fmla="*/ 209278 w 304800"/>
                <a:gd name="connsiteY33" fmla="*/ 111171 h 314325"/>
                <a:gd name="connsiteX34" fmla="*/ 156891 w 304800"/>
                <a:gd name="connsiteY34" fmla="*/ 87358 h 314325"/>
                <a:gd name="connsiteX35" fmla="*/ 87358 w 304800"/>
                <a:gd name="connsiteY35" fmla="*/ 156891 h 314325"/>
                <a:gd name="connsiteX36" fmla="*/ 156891 w 304800"/>
                <a:gd name="connsiteY36" fmla="*/ 226423 h 314325"/>
                <a:gd name="connsiteX37" fmla="*/ 209278 w 304800"/>
                <a:gd name="connsiteY37" fmla="*/ 202611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4800" h="314325">
                  <a:moveTo>
                    <a:pt x="156891" y="184513"/>
                  </a:moveTo>
                  <a:cubicBezTo>
                    <a:pt x="142603" y="184513"/>
                    <a:pt x="130220" y="173083"/>
                    <a:pt x="130220" y="157843"/>
                  </a:cubicBezTo>
                  <a:cubicBezTo>
                    <a:pt x="130220" y="142603"/>
                    <a:pt x="141650" y="131173"/>
                    <a:pt x="156891" y="131173"/>
                  </a:cubicBezTo>
                  <a:cubicBezTo>
                    <a:pt x="172130" y="131173"/>
                    <a:pt x="183561" y="142603"/>
                    <a:pt x="183561" y="157843"/>
                  </a:cubicBezTo>
                  <a:cubicBezTo>
                    <a:pt x="183561" y="173083"/>
                    <a:pt x="171178" y="184513"/>
                    <a:pt x="156891" y="184513"/>
                  </a:cubicBezTo>
                  <a:close/>
                  <a:moveTo>
                    <a:pt x="183561" y="34018"/>
                  </a:moveTo>
                  <a:cubicBezTo>
                    <a:pt x="183561" y="19731"/>
                    <a:pt x="172130" y="7348"/>
                    <a:pt x="156891" y="7348"/>
                  </a:cubicBezTo>
                  <a:cubicBezTo>
                    <a:pt x="141650" y="7348"/>
                    <a:pt x="130220" y="18778"/>
                    <a:pt x="130220" y="34018"/>
                  </a:cubicBezTo>
                  <a:cubicBezTo>
                    <a:pt x="130220" y="49258"/>
                    <a:pt x="141650" y="60688"/>
                    <a:pt x="156891" y="60688"/>
                  </a:cubicBezTo>
                  <a:cubicBezTo>
                    <a:pt x="172130" y="60688"/>
                    <a:pt x="183561" y="48306"/>
                    <a:pt x="183561" y="34018"/>
                  </a:cubicBezTo>
                  <a:close/>
                  <a:moveTo>
                    <a:pt x="183561" y="282621"/>
                  </a:moveTo>
                  <a:cubicBezTo>
                    <a:pt x="183561" y="268333"/>
                    <a:pt x="172130" y="255951"/>
                    <a:pt x="156891" y="255951"/>
                  </a:cubicBezTo>
                  <a:cubicBezTo>
                    <a:pt x="141650" y="255951"/>
                    <a:pt x="130220" y="267381"/>
                    <a:pt x="130220" y="282621"/>
                  </a:cubicBezTo>
                  <a:cubicBezTo>
                    <a:pt x="130220" y="296908"/>
                    <a:pt x="141650" y="309291"/>
                    <a:pt x="156891" y="309291"/>
                  </a:cubicBezTo>
                  <a:cubicBezTo>
                    <a:pt x="172130" y="309291"/>
                    <a:pt x="183561" y="296908"/>
                    <a:pt x="183561" y="282621"/>
                  </a:cubicBezTo>
                  <a:close/>
                  <a:moveTo>
                    <a:pt x="305480" y="157843"/>
                  </a:moveTo>
                  <a:cubicBezTo>
                    <a:pt x="305480" y="143556"/>
                    <a:pt x="294050" y="131173"/>
                    <a:pt x="278811" y="131173"/>
                  </a:cubicBezTo>
                  <a:cubicBezTo>
                    <a:pt x="263570" y="131173"/>
                    <a:pt x="252141" y="142603"/>
                    <a:pt x="252141" y="157843"/>
                  </a:cubicBezTo>
                  <a:cubicBezTo>
                    <a:pt x="252141" y="173083"/>
                    <a:pt x="263570" y="184513"/>
                    <a:pt x="278811" y="184513"/>
                  </a:cubicBezTo>
                  <a:cubicBezTo>
                    <a:pt x="294050" y="184513"/>
                    <a:pt x="305480" y="172131"/>
                    <a:pt x="305480" y="157843"/>
                  </a:cubicBezTo>
                  <a:close/>
                  <a:moveTo>
                    <a:pt x="60688" y="157843"/>
                  </a:moveTo>
                  <a:cubicBezTo>
                    <a:pt x="60688" y="143556"/>
                    <a:pt x="49258" y="131173"/>
                    <a:pt x="34018" y="131173"/>
                  </a:cubicBezTo>
                  <a:cubicBezTo>
                    <a:pt x="18778" y="131173"/>
                    <a:pt x="7348" y="142603"/>
                    <a:pt x="7348" y="157843"/>
                  </a:cubicBezTo>
                  <a:cubicBezTo>
                    <a:pt x="7348" y="173083"/>
                    <a:pt x="18778" y="184513"/>
                    <a:pt x="34018" y="184513"/>
                  </a:cubicBezTo>
                  <a:cubicBezTo>
                    <a:pt x="49258" y="184513"/>
                    <a:pt x="60688" y="172131"/>
                    <a:pt x="60688" y="157843"/>
                  </a:cubicBezTo>
                  <a:close/>
                  <a:moveTo>
                    <a:pt x="156891" y="227376"/>
                  </a:moveTo>
                  <a:lnTo>
                    <a:pt x="156891" y="255951"/>
                  </a:lnTo>
                  <a:moveTo>
                    <a:pt x="156891" y="60688"/>
                  </a:moveTo>
                  <a:lnTo>
                    <a:pt x="156891" y="88311"/>
                  </a:lnTo>
                  <a:moveTo>
                    <a:pt x="60688" y="157843"/>
                  </a:moveTo>
                  <a:lnTo>
                    <a:pt x="87358" y="157843"/>
                  </a:lnTo>
                  <a:moveTo>
                    <a:pt x="183561" y="157843"/>
                  </a:moveTo>
                  <a:lnTo>
                    <a:pt x="253093" y="157843"/>
                  </a:lnTo>
                  <a:moveTo>
                    <a:pt x="209278" y="111171"/>
                  </a:moveTo>
                  <a:cubicBezTo>
                    <a:pt x="196895" y="96883"/>
                    <a:pt x="177845" y="87358"/>
                    <a:pt x="156891" y="87358"/>
                  </a:cubicBezTo>
                  <a:cubicBezTo>
                    <a:pt x="118791" y="87358"/>
                    <a:pt x="87358" y="118791"/>
                    <a:pt x="87358" y="156891"/>
                  </a:cubicBezTo>
                  <a:cubicBezTo>
                    <a:pt x="87358" y="194991"/>
                    <a:pt x="118791" y="226423"/>
                    <a:pt x="156891" y="226423"/>
                  </a:cubicBezTo>
                  <a:cubicBezTo>
                    <a:pt x="177845" y="226423"/>
                    <a:pt x="195943" y="216898"/>
                    <a:pt x="209278" y="20261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3BB66D7B-58DA-486B-B1CC-66F8D91D4F3F}"/>
              </a:ext>
            </a:extLst>
          </p:cNvPr>
          <p:cNvGrpSpPr/>
          <p:nvPr/>
        </p:nvGrpSpPr>
        <p:grpSpPr>
          <a:xfrm>
            <a:off x="613361" y="4636409"/>
            <a:ext cx="4183466" cy="488797"/>
            <a:chOff x="613361" y="4636409"/>
            <a:chExt cx="4183466" cy="488797"/>
          </a:xfrm>
        </p:grpSpPr>
        <p:cxnSp>
          <p:nvCxnSpPr>
            <p:cNvPr id="80" name="Straight Connector 79">
              <a:extLst>
                <a:ext uri="{FF2B5EF4-FFF2-40B4-BE49-F238E27FC236}">
                  <a16:creationId xmlns:a16="http://schemas.microsoft.com/office/drawing/2014/main" id="{7F10F3F3-5309-4163-B59E-4A525867A81D}"/>
                </a:ext>
              </a:extLst>
            </p:cNvPr>
            <p:cNvCxnSpPr/>
            <p:nvPr/>
          </p:nvCxnSpPr>
          <p:spPr>
            <a:xfrm>
              <a:off x="1240188" y="4728576"/>
              <a:ext cx="0" cy="304463"/>
            </a:xfrm>
            <a:prstGeom prst="line">
              <a:avLst/>
            </a:prstGeom>
            <a:ln w="38100">
              <a:solidFill>
                <a:srgbClr val="A4A3A4"/>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5256F30-4B76-4F13-9081-5CE6E0D3ADC2}"/>
                </a:ext>
              </a:extLst>
            </p:cNvPr>
            <p:cNvSpPr txBox="1"/>
            <p:nvPr/>
          </p:nvSpPr>
          <p:spPr>
            <a:xfrm>
              <a:off x="1301275" y="4636409"/>
              <a:ext cx="3495552" cy="488797"/>
            </a:xfrm>
            <a:prstGeom prst="rect">
              <a:avLst/>
            </a:prstGeom>
            <a:noFill/>
          </p:spPr>
          <p:txBody>
            <a:bodyPr wrap="square" lIns="179285" tIns="0" rIns="0" bIns="0"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Integrate to any Power Automate</a:t>
              </a:r>
            </a:p>
          </p:txBody>
        </p:sp>
        <p:grpSp>
          <p:nvGrpSpPr>
            <p:cNvPr id="82" name="Group 81">
              <a:extLst>
                <a:ext uri="{FF2B5EF4-FFF2-40B4-BE49-F238E27FC236}">
                  <a16:creationId xmlns:a16="http://schemas.microsoft.com/office/drawing/2014/main" id="{662374D6-1942-4CD7-8D84-D4B213A7B99B}"/>
                </a:ext>
              </a:extLst>
            </p:cNvPr>
            <p:cNvGrpSpPr/>
            <p:nvPr/>
          </p:nvGrpSpPr>
          <p:grpSpPr>
            <a:xfrm>
              <a:off x="613361" y="4687334"/>
              <a:ext cx="463600" cy="386946"/>
              <a:chOff x="509391" y="4595594"/>
              <a:chExt cx="564859" cy="471464"/>
            </a:xfrm>
          </p:grpSpPr>
          <p:sp>
            <p:nvSpPr>
              <p:cNvPr id="83" name="server" title="Icon of a server tower">
                <a:extLst>
                  <a:ext uri="{FF2B5EF4-FFF2-40B4-BE49-F238E27FC236}">
                    <a16:creationId xmlns:a16="http://schemas.microsoft.com/office/drawing/2014/main" id="{D5644659-561C-4AF3-B66C-F6C1D665A9C4}"/>
                  </a:ext>
                </a:extLst>
              </p:cNvPr>
              <p:cNvSpPr>
                <a:spLocks noChangeAspect="1" noEditPoints="1"/>
              </p:cNvSpPr>
              <p:nvPr/>
            </p:nvSpPr>
            <p:spPr bwMode="auto">
              <a:xfrm>
                <a:off x="509391" y="4595594"/>
                <a:ext cx="231342" cy="43796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Rectangle 83">
                <a:extLst>
                  <a:ext uri="{FF2B5EF4-FFF2-40B4-BE49-F238E27FC236}">
                    <a16:creationId xmlns:a16="http://schemas.microsoft.com/office/drawing/2014/main" id="{BCC00EA1-6DA7-40D4-9388-6B9A4AD1D549}"/>
                  </a:ext>
                </a:extLst>
              </p:cNvPr>
              <p:cNvSpPr/>
              <p:nvPr/>
            </p:nvSpPr>
            <p:spPr bwMode="auto">
              <a:xfrm>
                <a:off x="615315" y="4773929"/>
                <a:ext cx="458935" cy="2931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EFD2377-0017-4134-A9B8-3E4A7E653103}"/>
                  </a:ext>
                </a:extLst>
              </p:cNvPr>
              <p:cNvGrpSpPr/>
              <p:nvPr/>
            </p:nvGrpSpPr>
            <p:grpSpPr>
              <a:xfrm>
                <a:off x="652128" y="4721178"/>
                <a:ext cx="395056" cy="315764"/>
                <a:chOff x="2533828" y="3717460"/>
                <a:chExt cx="655893" cy="524250"/>
              </a:xfrm>
            </p:grpSpPr>
            <p:grpSp>
              <p:nvGrpSpPr>
                <p:cNvPr id="86" name="Group 85">
                  <a:extLst>
                    <a:ext uri="{FF2B5EF4-FFF2-40B4-BE49-F238E27FC236}">
                      <a16:creationId xmlns:a16="http://schemas.microsoft.com/office/drawing/2014/main" id="{72F1B978-3CBB-48E2-8C29-028A5FA8452E}"/>
                    </a:ext>
                  </a:extLst>
                </p:cNvPr>
                <p:cNvGrpSpPr/>
                <p:nvPr/>
              </p:nvGrpSpPr>
              <p:grpSpPr>
                <a:xfrm>
                  <a:off x="2533828" y="3878938"/>
                  <a:ext cx="351436" cy="362772"/>
                  <a:chOff x="6979556" y="4967290"/>
                  <a:chExt cx="295275" cy="304800"/>
                </a:xfrm>
              </p:grpSpPr>
              <p:sp>
                <p:nvSpPr>
                  <p:cNvPr id="90" name="Freeform: Shape 89">
                    <a:extLst>
                      <a:ext uri="{FF2B5EF4-FFF2-40B4-BE49-F238E27FC236}">
                        <a16:creationId xmlns:a16="http://schemas.microsoft.com/office/drawing/2014/main" id="{FC91DBF3-DA5C-4D1B-9AAF-A30003D54028}"/>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534B027-9808-4EB4-A3E6-209D511B8072}"/>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0EE15C09-94BD-4B04-8D36-59C88FB13905}"/>
                    </a:ext>
                  </a:extLst>
                </p:cNvPr>
                <p:cNvGrpSpPr/>
                <p:nvPr/>
              </p:nvGrpSpPr>
              <p:grpSpPr>
                <a:xfrm>
                  <a:off x="2900401" y="3717460"/>
                  <a:ext cx="289320" cy="298652"/>
                  <a:chOff x="6979556" y="4967290"/>
                  <a:chExt cx="295275" cy="304800"/>
                </a:xfrm>
              </p:grpSpPr>
              <p:sp>
                <p:nvSpPr>
                  <p:cNvPr id="88" name="Freeform: Shape 87">
                    <a:extLst>
                      <a:ext uri="{FF2B5EF4-FFF2-40B4-BE49-F238E27FC236}">
                        <a16:creationId xmlns:a16="http://schemas.microsoft.com/office/drawing/2014/main" id="{FE3702D4-480E-4495-8021-19778861098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1D12929-DE69-4F90-B74E-6D0CBFB1408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grpSp>
      <p:grpSp>
        <p:nvGrpSpPr>
          <p:cNvPr id="10" name="Group 9">
            <a:extLst>
              <a:ext uri="{FF2B5EF4-FFF2-40B4-BE49-F238E27FC236}">
                <a16:creationId xmlns:a16="http://schemas.microsoft.com/office/drawing/2014/main" id="{9EB99CAC-26BD-4D0C-BBE8-9EBC221A88FD}"/>
              </a:ext>
            </a:extLst>
          </p:cNvPr>
          <p:cNvGrpSpPr/>
          <p:nvPr/>
        </p:nvGrpSpPr>
        <p:grpSpPr>
          <a:xfrm>
            <a:off x="5448300" y="1348640"/>
            <a:ext cx="6845830" cy="4826694"/>
            <a:chOff x="5448300" y="1348640"/>
            <a:chExt cx="6845830" cy="4826694"/>
          </a:xfrm>
        </p:grpSpPr>
        <p:pic>
          <p:nvPicPr>
            <p:cNvPr id="39" name="Picture 38" descr="https://pbiwebprod.blob.core.windows.net/webassets/images/Homepage_metal_large_2.png">
              <a:extLst>
                <a:ext uri="{FF2B5EF4-FFF2-40B4-BE49-F238E27FC236}">
                  <a16:creationId xmlns:a16="http://schemas.microsoft.com/office/drawing/2014/main" id="{EB6D67BC-CE62-4061-842E-9D1F19EBDF6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8300" y="1348640"/>
              <a:ext cx="6845830" cy="482669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C3F7CCE-C23F-4290-A9F1-B5E8B213AA05}"/>
                </a:ext>
              </a:extLst>
            </p:cNvPr>
            <p:cNvPicPr>
              <a:picLocks noChangeAspect="1"/>
            </p:cNvPicPr>
            <p:nvPr/>
          </p:nvPicPr>
          <p:blipFill>
            <a:blip r:embed="rId4"/>
            <a:stretch>
              <a:fillRect/>
            </a:stretch>
          </p:blipFill>
          <p:spPr>
            <a:xfrm>
              <a:off x="6296281" y="2045365"/>
              <a:ext cx="5149868" cy="3433245"/>
            </a:xfrm>
            <a:prstGeom prst="rect">
              <a:avLst/>
            </a:prstGeom>
          </p:spPr>
        </p:pic>
      </p:grpSp>
    </p:spTree>
    <p:extLst>
      <p:ext uri="{BB962C8B-B14F-4D97-AF65-F5344CB8AC3E}">
        <p14:creationId xmlns:p14="http://schemas.microsoft.com/office/powerpoint/2010/main" val="163501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3.125E-6 4.81481E-6 L 0.70312 4.81481E-6 " pathEditMode="relative" rAng="0" ptsTypes="AA">
                                      <p:cBhvr>
                                        <p:cTn id="8" dur="1000" spd="-100000" fill="hold"/>
                                        <p:tgtEl>
                                          <p:spTgt spid="10"/>
                                        </p:tgtEl>
                                        <p:attrNameLst>
                                          <p:attrName>ppt_x</p:attrName>
                                          <p:attrName>ppt_y</p:attrName>
                                        </p:attrNameLst>
                                      </p:cBhvr>
                                      <p:rCtr x="35156" y="0"/>
                                    </p:animMotion>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session</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a:t>This first session provides background &amp; helps you understand some of the topics to think about before you get started.</a:t>
            </a:r>
          </a:p>
          <a:p>
            <a:endParaRPr lang="en-US"/>
          </a:p>
        </p:txBody>
      </p:sp>
    </p:spTree>
    <p:extLst>
      <p:ext uri="{BB962C8B-B14F-4D97-AF65-F5344CB8AC3E}">
        <p14:creationId xmlns:p14="http://schemas.microsoft.com/office/powerpoint/2010/main" val="40743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a:xfrm>
            <a:off x="841246" y="978619"/>
            <a:ext cx="5991244" cy="1106424"/>
          </a:xfrm>
        </p:spPr>
        <p:txBody>
          <a:bodyPr>
            <a:normAutofit/>
          </a:bodyPr>
          <a:lstStyle/>
          <a:p>
            <a:r>
              <a:rPr lang="en-US" sz="3200"/>
              <a:t>QnA Maker &amp; PVA</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a:xfrm>
            <a:off x="841248" y="2252870"/>
            <a:ext cx="5993892" cy="3560251"/>
          </a:xfrm>
        </p:spPr>
        <p:txBody>
          <a:bodyPr>
            <a:normAutofit/>
          </a:bodyPr>
          <a:lstStyle/>
          <a:p>
            <a:r>
              <a:rPr lang="en-US" sz="1800" err="1"/>
              <a:t>QnA</a:t>
            </a:r>
            <a:r>
              <a:rPr lang="en-US" sz="1800"/>
              <a:t> Maker, part of Azure Cognitive Services, allows customers to create bots leveraging existing assets e.g.: knowledge bases, product manuals etc.</a:t>
            </a:r>
          </a:p>
          <a:p>
            <a:r>
              <a:rPr lang="en-US" sz="1800"/>
              <a:t>Customers often use PVA with </a:t>
            </a:r>
            <a:r>
              <a:rPr lang="en-US" sz="1800" err="1"/>
              <a:t>QnA</a:t>
            </a:r>
            <a:r>
              <a:rPr lang="en-US" sz="1800"/>
              <a:t> Maker, PVA delivering multi-turn content and process automation, </a:t>
            </a:r>
            <a:r>
              <a:rPr lang="en-US" sz="1800" err="1"/>
              <a:t>QnA</a:t>
            </a:r>
            <a:r>
              <a:rPr lang="en-US" sz="1800"/>
              <a:t> maker delivering FAQ/KB question-answer pairs.</a:t>
            </a:r>
          </a:p>
          <a:p>
            <a:r>
              <a:rPr lang="en-US" sz="1800"/>
              <a:t>To integrate, implement PVA’s Fallback topic, and call out to </a:t>
            </a:r>
            <a:r>
              <a:rPr lang="en-US" sz="1800" err="1"/>
              <a:t>QnA</a:t>
            </a:r>
            <a:r>
              <a:rPr lang="en-US" sz="1800"/>
              <a:t> Maker using the Power Automate connector.</a:t>
            </a:r>
          </a:p>
          <a:p>
            <a:r>
              <a:rPr lang="en-US" sz="1800"/>
              <a:t>For new implementations, assess whether PVA’s Suggested Topics or </a:t>
            </a:r>
            <a:r>
              <a:rPr lang="en-US" sz="1800" err="1"/>
              <a:t>QnA</a:t>
            </a:r>
            <a:r>
              <a:rPr lang="en-US" sz="1800"/>
              <a:t> Maker best serve your needs.</a:t>
            </a:r>
          </a:p>
          <a:p>
            <a:endParaRPr lang="en-US" sz="1800"/>
          </a:p>
        </p:txBody>
      </p:sp>
      <p:pic>
        <p:nvPicPr>
          <p:cNvPr id="6" name="Graphic 5">
            <a:extLst>
              <a:ext uri="{FF2B5EF4-FFF2-40B4-BE49-F238E27FC236}">
                <a16:creationId xmlns:a16="http://schemas.microsoft.com/office/drawing/2014/main" id="{5FDC9E74-12B7-4FFF-92CF-697AFB49AF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27905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Power Automate Desktop</a:t>
            </a: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a:xfrm>
            <a:off x="1115568" y="2064136"/>
            <a:ext cx="10168128" cy="4793863"/>
          </a:xfrm>
        </p:spPr>
        <p:txBody>
          <a:bodyPr>
            <a:normAutofit lnSpcReduction="10000"/>
          </a:bodyPr>
          <a:lstStyle/>
          <a:p>
            <a:r>
              <a:rPr lang="en-US"/>
              <a:t>Power Automate Desktop allows you to common/repetitive desktop processes.</a:t>
            </a:r>
          </a:p>
          <a:p>
            <a:r>
              <a:rPr lang="en-US"/>
              <a:t>Those automations can be run unattended and triggered by Power Automate in the cloud.</a:t>
            </a:r>
          </a:p>
          <a:p>
            <a:r>
              <a:rPr lang="en-US"/>
              <a:t>A common pattern is to take a manual business process, and through a combination of PVA, Power Automate and Power Automate desktop, automate it completely through a bot</a:t>
            </a:r>
          </a:p>
          <a:p>
            <a:r>
              <a:rPr lang="en-US" b="1"/>
              <a:t>Note:</a:t>
            </a:r>
            <a:r>
              <a:rPr lang="en-US"/>
              <a:t> RPA processes tend to be long running so you do want to be careful not to block your user and generate timeouts. Use Power Automate and adaptive cards to asynchronously sent them messages.</a:t>
            </a:r>
            <a:br>
              <a:rPr lang="en-US"/>
            </a:br>
            <a:endParaRPr lang="en-US"/>
          </a:p>
        </p:txBody>
      </p:sp>
      <p:pic>
        <p:nvPicPr>
          <p:cNvPr id="5" name="Picture 4" descr="Icon&#10;&#10;Description automatically generated">
            <a:extLst>
              <a:ext uri="{FF2B5EF4-FFF2-40B4-BE49-F238E27FC236}">
                <a16:creationId xmlns:a16="http://schemas.microsoft.com/office/drawing/2014/main" id="{BC1CD18A-32A2-44A8-B318-3E8435EE410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748998" y="573152"/>
            <a:ext cx="1206047" cy="1130551"/>
          </a:xfrm>
          <a:prstGeom prst="rect">
            <a:avLst/>
          </a:prstGeom>
        </p:spPr>
      </p:pic>
    </p:spTree>
    <p:extLst>
      <p:ext uri="{BB962C8B-B14F-4D97-AF65-F5344CB8AC3E}">
        <p14:creationId xmlns:p14="http://schemas.microsoft.com/office/powerpoint/2010/main" val="157783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04AB5255-82D3-41D5-BFFB-82F771CA3D5A}"/>
              </a:ext>
            </a:extLst>
          </p:cNvPr>
          <p:cNvGrpSpPr/>
          <p:nvPr/>
        </p:nvGrpSpPr>
        <p:grpSpPr>
          <a:xfrm>
            <a:off x="1348156" y="2572739"/>
            <a:ext cx="9229357" cy="1163429"/>
            <a:chOff x="1064959" y="1009835"/>
            <a:chExt cx="9229357" cy="1163429"/>
          </a:xfrm>
        </p:grpSpPr>
        <p:pic>
          <p:nvPicPr>
            <p:cNvPr id="7" name="Graphic 6" descr="Man outline">
              <a:extLst>
                <a:ext uri="{FF2B5EF4-FFF2-40B4-BE49-F238E27FC236}">
                  <a16:creationId xmlns:a16="http://schemas.microsoft.com/office/drawing/2014/main" id="{C80C034F-FEA1-430D-B7BF-22512F8E7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9129" y="1009835"/>
              <a:ext cx="914400" cy="914400"/>
            </a:xfrm>
            <a:prstGeom prst="rect">
              <a:avLst/>
            </a:prstGeom>
          </p:spPr>
        </p:pic>
        <p:pic>
          <p:nvPicPr>
            <p:cNvPr id="9" name="Graphic 8" descr="Woman outline">
              <a:extLst>
                <a:ext uri="{FF2B5EF4-FFF2-40B4-BE49-F238E27FC236}">
                  <a16:creationId xmlns:a16="http://schemas.microsoft.com/office/drawing/2014/main" id="{804C2B77-9672-4136-B686-A3FCD73819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4959" y="1009835"/>
              <a:ext cx="914400" cy="914400"/>
            </a:xfrm>
            <a:prstGeom prst="rect">
              <a:avLst/>
            </a:prstGeom>
          </p:spPr>
        </p:pic>
        <p:pic>
          <p:nvPicPr>
            <p:cNvPr id="11" name="Graphic 10" descr="Computer outline">
              <a:extLst>
                <a:ext uri="{FF2B5EF4-FFF2-40B4-BE49-F238E27FC236}">
                  <a16:creationId xmlns:a16="http://schemas.microsoft.com/office/drawing/2014/main" id="{541A7560-A2A0-4946-8804-97241AB88D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4334" y="1009835"/>
              <a:ext cx="914400" cy="914400"/>
            </a:xfrm>
            <a:prstGeom prst="rect">
              <a:avLst/>
            </a:prstGeom>
          </p:spPr>
        </p:pic>
        <p:pic>
          <p:nvPicPr>
            <p:cNvPr id="13" name="Graphic 12" descr="Database outline">
              <a:extLst>
                <a:ext uri="{FF2B5EF4-FFF2-40B4-BE49-F238E27FC236}">
                  <a16:creationId xmlns:a16="http://schemas.microsoft.com/office/drawing/2014/main" id="{C7717F6C-34F2-4E01-B166-2404464DCC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79916" y="1009835"/>
              <a:ext cx="914400" cy="914400"/>
            </a:xfrm>
            <a:prstGeom prst="rect">
              <a:avLst/>
            </a:prstGeom>
          </p:spPr>
        </p:pic>
        <p:pic>
          <p:nvPicPr>
            <p:cNvPr id="15" name="Graphic 14" descr="Envelope outline">
              <a:extLst>
                <a:ext uri="{FF2B5EF4-FFF2-40B4-BE49-F238E27FC236}">
                  <a16:creationId xmlns:a16="http://schemas.microsoft.com/office/drawing/2014/main" id="{FCBD58AE-6777-4FD3-840F-524A878C77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21134" y="1009835"/>
              <a:ext cx="914400" cy="914400"/>
            </a:xfrm>
            <a:prstGeom prst="rect">
              <a:avLst/>
            </a:prstGeom>
          </p:spPr>
        </p:pic>
        <p:pic>
          <p:nvPicPr>
            <p:cNvPr id="17" name="Graphic 16" descr="Document outline">
              <a:extLst>
                <a:ext uri="{FF2B5EF4-FFF2-40B4-BE49-F238E27FC236}">
                  <a16:creationId xmlns:a16="http://schemas.microsoft.com/office/drawing/2014/main" id="{8A55896D-5ECD-47C5-839C-2EDF1A391C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80541" y="1009835"/>
              <a:ext cx="914400" cy="914400"/>
            </a:xfrm>
            <a:prstGeom prst="rect">
              <a:avLst/>
            </a:prstGeom>
          </p:spPr>
        </p:pic>
        <p:sp>
          <p:nvSpPr>
            <p:cNvPr id="24" name="TextBox 23">
              <a:extLst>
                <a:ext uri="{FF2B5EF4-FFF2-40B4-BE49-F238E27FC236}">
                  <a16:creationId xmlns:a16="http://schemas.microsoft.com/office/drawing/2014/main" id="{802E7F80-BE93-4ABC-A3D4-53720548883E}"/>
                </a:ext>
              </a:extLst>
            </p:cNvPr>
            <p:cNvSpPr txBox="1"/>
            <p:nvPr/>
          </p:nvSpPr>
          <p:spPr>
            <a:xfrm>
              <a:off x="1064959" y="1927043"/>
              <a:ext cx="914400" cy="246221"/>
            </a:xfrm>
            <a:prstGeom prst="rect">
              <a:avLst/>
            </a:prstGeom>
            <a:noFill/>
          </p:spPr>
          <p:txBody>
            <a:bodyPr wrap="square" rtlCol="0">
              <a:spAutoFit/>
            </a:bodyPr>
            <a:lstStyle/>
            <a:p>
              <a:pPr algn="ctr"/>
              <a:r>
                <a:rPr lang="en-US" sz="1000"/>
                <a:t>Customer</a:t>
              </a:r>
            </a:p>
          </p:txBody>
        </p:sp>
        <p:sp>
          <p:nvSpPr>
            <p:cNvPr id="28" name="TextBox 27">
              <a:extLst>
                <a:ext uri="{FF2B5EF4-FFF2-40B4-BE49-F238E27FC236}">
                  <a16:creationId xmlns:a16="http://schemas.microsoft.com/office/drawing/2014/main" id="{EB6EE893-EFD1-4F0A-A676-131F894C415C}"/>
                </a:ext>
              </a:extLst>
            </p:cNvPr>
            <p:cNvSpPr txBox="1"/>
            <p:nvPr/>
          </p:nvSpPr>
          <p:spPr>
            <a:xfrm>
              <a:off x="7564334" y="1927043"/>
              <a:ext cx="914400" cy="246221"/>
            </a:xfrm>
            <a:prstGeom prst="rect">
              <a:avLst/>
            </a:prstGeom>
            <a:noFill/>
          </p:spPr>
          <p:txBody>
            <a:bodyPr wrap="square" rtlCol="0">
              <a:spAutoFit/>
            </a:bodyPr>
            <a:lstStyle/>
            <a:p>
              <a:pPr algn="ctr"/>
              <a:r>
                <a:rPr lang="en-US" sz="1000"/>
                <a:t>Desktop PC</a:t>
              </a:r>
            </a:p>
          </p:txBody>
        </p:sp>
        <p:sp>
          <p:nvSpPr>
            <p:cNvPr id="30" name="TextBox 29">
              <a:extLst>
                <a:ext uri="{FF2B5EF4-FFF2-40B4-BE49-F238E27FC236}">
                  <a16:creationId xmlns:a16="http://schemas.microsoft.com/office/drawing/2014/main" id="{7FBE13BA-D6DC-490A-A0A1-CBEB86EDF59A}"/>
                </a:ext>
              </a:extLst>
            </p:cNvPr>
            <p:cNvSpPr txBox="1"/>
            <p:nvPr/>
          </p:nvSpPr>
          <p:spPr>
            <a:xfrm>
              <a:off x="6850339" y="1927043"/>
              <a:ext cx="731979" cy="246221"/>
            </a:xfrm>
            <a:prstGeom prst="rect">
              <a:avLst/>
            </a:prstGeom>
            <a:noFill/>
          </p:spPr>
          <p:txBody>
            <a:bodyPr wrap="square" rtlCol="0">
              <a:spAutoFit/>
            </a:bodyPr>
            <a:lstStyle/>
            <a:p>
              <a:pPr algn="ctr"/>
              <a:r>
                <a:rPr lang="en-US" sz="1000"/>
                <a:t>Agent</a:t>
              </a:r>
            </a:p>
          </p:txBody>
        </p:sp>
        <p:sp>
          <p:nvSpPr>
            <p:cNvPr id="32" name="TextBox 31">
              <a:extLst>
                <a:ext uri="{FF2B5EF4-FFF2-40B4-BE49-F238E27FC236}">
                  <a16:creationId xmlns:a16="http://schemas.microsoft.com/office/drawing/2014/main" id="{6E8D5DCD-4FB7-4636-BC4D-28C63D63AEC9}"/>
                </a:ext>
              </a:extLst>
            </p:cNvPr>
            <p:cNvSpPr txBox="1"/>
            <p:nvPr/>
          </p:nvSpPr>
          <p:spPr>
            <a:xfrm>
              <a:off x="4821134" y="1927043"/>
              <a:ext cx="914400" cy="246221"/>
            </a:xfrm>
            <a:prstGeom prst="rect">
              <a:avLst/>
            </a:prstGeom>
            <a:noFill/>
          </p:spPr>
          <p:txBody>
            <a:bodyPr wrap="square" rtlCol="0">
              <a:spAutoFit/>
            </a:bodyPr>
            <a:lstStyle/>
            <a:p>
              <a:pPr algn="ctr"/>
              <a:r>
                <a:rPr lang="en-US" sz="1000"/>
                <a:t>Post</a:t>
              </a:r>
            </a:p>
          </p:txBody>
        </p:sp>
        <p:sp>
          <p:nvSpPr>
            <p:cNvPr id="34" name="TextBox 33">
              <a:extLst>
                <a:ext uri="{FF2B5EF4-FFF2-40B4-BE49-F238E27FC236}">
                  <a16:creationId xmlns:a16="http://schemas.microsoft.com/office/drawing/2014/main" id="{8607501F-E405-43C1-9024-164550A5F82B}"/>
                </a:ext>
              </a:extLst>
            </p:cNvPr>
            <p:cNvSpPr txBox="1"/>
            <p:nvPr/>
          </p:nvSpPr>
          <p:spPr>
            <a:xfrm>
              <a:off x="2883139" y="1927043"/>
              <a:ext cx="914400" cy="246221"/>
            </a:xfrm>
            <a:prstGeom prst="rect">
              <a:avLst/>
            </a:prstGeom>
            <a:noFill/>
          </p:spPr>
          <p:txBody>
            <a:bodyPr wrap="square" rtlCol="0">
              <a:spAutoFit/>
            </a:bodyPr>
            <a:lstStyle/>
            <a:p>
              <a:pPr algn="ctr"/>
              <a:r>
                <a:rPr lang="en-US" sz="1000"/>
                <a:t>Paper form</a:t>
              </a:r>
            </a:p>
          </p:txBody>
        </p:sp>
        <p:sp>
          <p:nvSpPr>
            <p:cNvPr id="36" name="TextBox 35">
              <a:extLst>
                <a:ext uri="{FF2B5EF4-FFF2-40B4-BE49-F238E27FC236}">
                  <a16:creationId xmlns:a16="http://schemas.microsoft.com/office/drawing/2014/main" id="{CAE1F5EF-7C28-4AAE-81E3-A8BF3AEDC139}"/>
                </a:ext>
              </a:extLst>
            </p:cNvPr>
            <p:cNvSpPr txBox="1"/>
            <p:nvPr/>
          </p:nvSpPr>
          <p:spPr>
            <a:xfrm>
              <a:off x="9379916" y="1927043"/>
              <a:ext cx="914400" cy="246221"/>
            </a:xfrm>
            <a:prstGeom prst="rect">
              <a:avLst/>
            </a:prstGeom>
            <a:noFill/>
          </p:spPr>
          <p:txBody>
            <a:bodyPr wrap="square" rtlCol="0">
              <a:spAutoFit/>
            </a:bodyPr>
            <a:lstStyle/>
            <a:p>
              <a:pPr algn="ctr"/>
              <a:r>
                <a:rPr lang="en-US" sz="1000"/>
                <a:t>Database</a:t>
              </a:r>
            </a:p>
          </p:txBody>
        </p:sp>
        <p:cxnSp>
          <p:nvCxnSpPr>
            <p:cNvPr id="42" name="Straight Arrow Connector 41">
              <a:extLst>
                <a:ext uri="{FF2B5EF4-FFF2-40B4-BE49-F238E27FC236}">
                  <a16:creationId xmlns:a16="http://schemas.microsoft.com/office/drawing/2014/main" id="{7DC23D37-8FFE-4617-BD03-F91931813017}"/>
                </a:ext>
              </a:extLst>
            </p:cNvPr>
            <p:cNvCxnSpPr>
              <a:cxnSpLocks/>
            </p:cNvCxnSpPr>
            <p:nvPr/>
          </p:nvCxnSpPr>
          <p:spPr>
            <a:xfrm>
              <a:off x="2050742" y="1543234"/>
              <a:ext cx="743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7C1D3B39-B1CE-4290-8D0D-E1F36CE2C2DD}"/>
                </a:ext>
              </a:extLst>
            </p:cNvPr>
            <p:cNvCxnSpPr>
              <a:cxnSpLocks/>
            </p:cNvCxnSpPr>
            <p:nvPr/>
          </p:nvCxnSpPr>
          <p:spPr>
            <a:xfrm>
              <a:off x="3907654" y="1543234"/>
              <a:ext cx="743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6690E28-4620-4161-8C9B-091D3384E834}"/>
                </a:ext>
              </a:extLst>
            </p:cNvPr>
            <p:cNvCxnSpPr>
              <a:cxnSpLocks/>
            </p:cNvCxnSpPr>
            <p:nvPr/>
          </p:nvCxnSpPr>
          <p:spPr>
            <a:xfrm>
              <a:off x="5906047" y="1543234"/>
              <a:ext cx="743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36F28B15-63C8-4D41-8FD3-02958557FA0B}"/>
                </a:ext>
              </a:extLst>
            </p:cNvPr>
            <p:cNvCxnSpPr>
              <a:cxnSpLocks/>
            </p:cNvCxnSpPr>
            <p:nvPr/>
          </p:nvCxnSpPr>
          <p:spPr>
            <a:xfrm>
              <a:off x="8636029" y="1543234"/>
              <a:ext cx="743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D7DC7BFC-80E9-4A77-A829-BF46CFE5AFDD}"/>
              </a:ext>
            </a:extLst>
          </p:cNvPr>
          <p:cNvGrpSpPr/>
          <p:nvPr/>
        </p:nvGrpSpPr>
        <p:grpSpPr>
          <a:xfrm>
            <a:off x="1338917" y="4544756"/>
            <a:ext cx="9238596" cy="1388307"/>
            <a:chOff x="1055720" y="4089498"/>
            <a:chExt cx="9238596" cy="1388307"/>
          </a:xfrm>
        </p:grpSpPr>
        <p:pic>
          <p:nvPicPr>
            <p:cNvPr id="19" name="Picture 18" descr="Icon&#10;&#10;Description automatically generated">
              <a:extLst>
                <a:ext uri="{FF2B5EF4-FFF2-40B4-BE49-F238E27FC236}">
                  <a16:creationId xmlns:a16="http://schemas.microsoft.com/office/drawing/2014/main" id="{081C4FC5-90A7-4218-9C0B-68716B89832E}"/>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2945550" y="4256326"/>
              <a:ext cx="784382" cy="785225"/>
            </a:xfrm>
            <a:prstGeom prst="rect">
              <a:avLst/>
            </a:prstGeom>
          </p:spPr>
        </p:pic>
        <p:pic>
          <p:nvPicPr>
            <p:cNvPr id="21" name="Picture 20" descr="Icon&#10;&#10;Description automatically generated">
              <a:extLst>
                <a:ext uri="{FF2B5EF4-FFF2-40B4-BE49-F238E27FC236}">
                  <a16:creationId xmlns:a16="http://schemas.microsoft.com/office/drawing/2014/main" id="{E39FF92B-923B-4BAB-8735-6A92E0E9CED0}"/>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4855543" y="4291334"/>
              <a:ext cx="845581" cy="792649"/>
            </a:xfrm>
            <a:prstGeom prst="rect">
              <a:avLst/>
            </a:prstGeom>
          </p:spPr>
        </p:pic>
        <p:pic>
          <p:nvPicPr>
            <p:cNvPr id="23" name="Graphic 22" descr="Woman outline">
              <a:extLst>
                <a:ext uri="{FF2B5EF4-FFF2-40B4-BE49-F238E27FC236}">
                  <a16:creationId xmlns:a16="http://schemas.microsoft.com/office/drawing/2014/main" id="{B3B07E6F-695D-4821-9A2E-12291466B7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4959" y="4154086"/>
              <a:ext cx="914400" cy="914400"/>
            </a:xfrm>
            <a:prstGeom prst="rect">
              <a:avLst/>
            </a:prstGeom>
          </p:spPr>
        </p:pic>
        <p:sp>
          <p:nvSpPr>
            <p:cNvPr id="26" name="TextBox 25">
              <a:extLst>
                <a:ext uri="{FF2B5EF4-FFF2-40B4-BE49-F238E27FC236}">
                  <a16:creationId xmlns:a16="http://schemas.microsoft.com/office/drawing/2014/main" id="{1936FF09-0069-49D4-9121-1AFCF283212F}"/>
                </a:ext>
              </a:extLst>
            </p:cNvPr>
            <p:cNvSpPr txBox="1"/>
            <p:nvPr/>
          </p:nvSpPr>
          <p:spPr>
            <a:xfrm>
              <a:off x="1055720" y="5068486"/>
              <a:ext cx="914400" cy="246221"/>
            </a:xfrm>
            <a:prstGeom prst="rect">
              <a:avLst/>
            </a:prstGeom>
            <a:noFill/>
          </p:spPr>
          <p:txBody>
            <a:bodyPr wrap="square" rtlCol="0">
              <a:spAutoFit/>
            </a:bodyPr>
            <a:lstStyle/>
            <a:p>
              <a:pPr algn="ctr"/>
              <a:r>
                <a:rPr lang="en-US" sz="1000"/>
                <a:t>Customer</a:t>
              </a:r>
            </a:p>
          </p:txBody>
        </p:sp>
        <p:pic>
          <p:nvPicPr>
            <p:cNvPr id="38" name="Graphic 37" descr="Database outline">
              <a:extLst>
                <a:ext uri="{FF2B5EF4-FFF2-40B4-BE49-F238E27FC236}">
                  <a16:creationId xmlns:a16="http://schemas.microsoft.com/office/drawing/2014/main" id="{991A6D9E-4A94-4C31-AFE3-48FFFF3D1F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79916" y="4089498"/>
              <a:ext cx="914400" cy="914400"/>
            </a:xfrm>
            <a:prstGeom prst="rect">
              <a:avLst/>
            </a:prstGeom>
          </p:spPr>
        </p:pic>
        <p:sp>
          <p:nvSpPr>
            <p:cNvPr id="40" name="TextBox 39">
              <a:extLst>
                <a:ext uri="{FF2B5EF4-FFF2-40B4-BE49-F238E27FC236}">
                  <a16:creationId xmlns:a16="http://schemas.microsoft.com/office/drawing/2014/main" id="{510D0DB3-ADFD-4424-87BA-DB371EBC16DF}"/>
                </a:ext>
              </a:extLst>
            </p:cNvPr>
            <p:cNvSpPr txBox="1"/>
            <p:nvPr/>
          </p:nvSpPr>
          <p:spPr>
            <a:xfrm>
              <a:off x="9379916" y="5006706"/>
              <a:ext cx="914400" cy="246221"/>
            </a:xfrm>
            <a:prstGeom prst="rect">
              <a:avLst/>
            </a:prstGeom>
            <a:noFill/>
          </p:spPr>
          <p:txBody>
            <a:bodyPr wrap="square" rtlCol="0">
              <a:spAutoFit/>
            </a:bodyPr>
            <a:lstStyle/>
            <a:p>
              <a:pPr algn="ctr"/>
              <a:r>
                <a:rPr lang="en-US" sz="1000"/>
                <a:t>Database</a:t>
              </a:r>
            </a:p>
          </p:txBody>
        </p:sp>
        <p:cxnSp>
          <p:nvCxnSpPr>
            <p:cNvPr id="50" name="Straight Arrow Connector 49">
              <a:extLst>
                <a:ext uri="{FF2B5EF4-FFF2-40B4-BE49-F238E27FC236}">
                  <a16:creationId xmlns:a16="http://schemas.microsoft.com/office/drawing/2014/main" id="{313687B4-D04A-4725-9AAF-BB7109A9EB93}"/>
                </a:ext>
              </a:extLst>
            </p:cNvPr>
            <p:cNvCxnSpPr>
              <a:cxnSpLocks/>
            </p:cNvCxnSpPr>
            <p:nvPr/>
          </p:nvCxnSpPr>
          <p:spPr>
            <a:xfrm>
              <a:off x="1861352" y="4652449"/>
              <a:ext cx="743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5" name="Picture 54" descr="Icon&#10;&#10;Description automatically generated">
              <a:extLst>
                <a:ext uri="{FF2B5EF4-FFF2-40B4-BE49-F238E27FC236}">
                  <a16:creationId xmlns:a16="http://schemas.microsoft.com/office/drawing/2014/main" id="{14BB7EDA-3E95-4C6E-8A34-837FF1AF7C48}"/>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6615355" y="4288412"/>
              <a:ext cx="851815" cy="798493"/>
            </a:xfrm>
            <a:prstGeom prst="rect">
              <a:avLst/>
            </a:prstGeom>
          </p:spPr>
        </p:pic>
        <p:pic>
          <p:nvPicPr>
            <p:cNvPr id="57" name="Graphic 56" descr="Computer outline">
              <a:extLst>
                <a:ext uri="{FF2B5EF4-FFF2-40B4-BE49-F238E27FC236}">
                  <a16:creationId xmlns:a16="http://schemas.microsoft.com/office/drawing/2014/main" id="{28A9C5F0-9E43-483A-92DE-B4BC0A66A9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7162" y="4154086"/>
              <a:ext cx="914400" cy="914400"/>
            </a:xfrm>
            <a:prstGeom prst="rect">
              <a:avLst/>
            </a:prstGeom>
          </p:spPr>
        </p:pic>
        <p:sp>
          <p:nvSpPr>
            <p:cNvPr id="59" name="TextBox 58">
              <a:extLst>
                <a:ext uri="{FF2B5EF4-FFF2-40B4-BE49-F238E27FC236}">
                  <a16:creationId xmlns:a16="http://schemas.microsoft.com/office/drawing/2014/main" id="{F8324F11-8207-4F11-827B-E1C682265E3A}"/>
                </a:ext>
              </a:extLst>
            </p:cNvPr>
            <p:cNvSpPr txBox="1"/>
            <p:nvPr/>
          </p:nvSpPr>
          <p:spPr>
            <a:xfrm>
              <a:off x="7567162" y="5071294"/>
              <a:ext cx="914400" cy="246221"/>
            </a:xfrm>
            <a:prstGeom prst="rect">
              <a:avLst/>
            </a:prstGeom>
            <a:noFill/>
          </p:spPr>
          <p:txBody>
            <a:bodyPr wrap="square" rtlCol="0">
              <a:spAutoFit/>
            </a:bodyPr>
            <a:lstStyle/>
            <a:p>
              <a:pPr algn="ctr"/>
              <a:r>
                <a:rPr lang="en-US" sz="1000"/>
                <a:t>Desktop PC</a:t>
              </a:r>
            </a:p>
          </p:txBody>
        </p:sp>
        <p:sp>
          <p:nvSpPr>
            <p:cNvPr id="61" name="TextBox 60">
              <a:extLst>
                <a:ext uri="{FF2B5EF4-FFF2-40B4-BE49-F238E27FC236}">
                  <a16:creationId xmlns:a16="http://schemas.microsoft.com/office/drawing/2014/main" id="{10E9F37D-7FCE-457E-97B3-208AC6D68A54}"/>
                </a:ext>
              </a:extLst>
            </p:cNvPr>
            <p:cNvSpPr txBox="1"/>
            <p:nvPr/>
          </p:nvSpPr>
          <p:spPr>
            <a:xfrm>
              <a:off x="2690326" y="5076700"/>
              <a:ext cx="1294829" cy="246221"/>
            </a:xfrm>
            <a:prstGeom prst="rect">
              <a:avLst/>
            </a:prstGeom>
            <a:noFill/>
          </p:spPr>
          <p:txBody>
            <a:bodyPr wrap="square" rtlCol="0">
              <a:spAutoFit/>
            </a:bodyPr>
            <a:lstStyle/>
            <a:p>
              <a:pPr algn="ctr"/>
              <a:r>
                <a:rPr lang="en-US" sz="1000"/>
                <a:t>Power Virtual Agents</a:t>
              </a:r>
            </a:p>
          </p:txBody>
        </p:sp>
        <p:sp>
          <p:nvSpPr>
            <p:cNvPr id="63" name="TextBox 62">
              <a:extLst>
                <a:ext uri="{FF2B5EF4-FFF2-40B4-BE49-F238E27FC236}">
                  <a16:creationId xmlns:a16="http://schemas.microsoft.com/office/drawing/2014/main" id="{2DF9ED06-9E27-4F97-939B-7AE9250162E5}"/>
                </a:ext>
              </a:extLst>
            </p:cNvPr>
            <p:cNvSpPr txBox="1"/>
            <p:nvPr/>
          </p:nvSpPr>
          <p:spPr>
            <a:xfrm>
              <a:off x="4626034" y="5077695"/>
              <a:ext cx="1294829" cy="400110"/>
            </a:xfrm>
            <a:prstGeom prst="rect">
              <a:avLst/>
            </a:prstGeom>
            <a:noFill/>
          </p:spPr>
          <p:txBody>
            <a:bodyPr wrap="square" rtlCol="0">
              <a:spAutoFit/>
            </a:bodyPr>
            <a:lstStyle/>
            <a:p>
              <a:pPr algn="ctr"/>
              <a:r>
                <a:rPr lang="en-US" sz="1000"/>
                <a:t>Power Automate Cloud Flow</a:t>
              </a:r>
            </a:p>
          </p:txBody>
        </p:sp>
        <p:sp>
          <p:nvSpPr>
            <p:cNvPr id="65" name="TextBox 64">
              <a:extLst>
                <a:ext uri="{FF2B5EF4-FFF2-40B4-BE49-F238E27FC236}">
                  <a16:creationId xmlns:a16="http://schemas.microsoft.com/office/drawing/2014/main" id="{C5CB8230-8AB8-4EA7-8C1F-C30870E14C2C}"/>
                </a:ext>
              </a:extLst>
            </p:cNvPr>
            <p:cNvSpPr txBox="1"/>
            <p:nvPr/>
          </p:nvSpPr>
          <p:spPr>
            <a:xfrm>
              <a:off x="6393847" y="5077695"/>
              <a:ext cx="1294829" cy="400110"/>
            </a:xfrm>
            <a:prstGeom prst="rect">
              <a:avLst/>
            </a:prstGeom>
            <a:noFill/>
          </p:spPr>
          <p:txBody>
            <a:bodyPr wrap="square" rtlCol="0">
              <a:spAutoFit/>
            </a:bodyPr>
            <a:lstStyle/>
            <a:p>
              <a:pPr algn="ctr"/>
              <a:r>
                <a:rPr lang="en-US" sz="1000"/>
                <a:t>Power Automate Desktop Flow</a:t>
              </a:r>
            </a:p>
          </p:txBody>
        </p:sp>
        <p:cxnSp>
          <p:nvCxnSpPr>
            <p:cNvPr id="67" name="Straight Arrow Connector 66">
              <a:extLst>
                <a:ext uri="{FF2B5EF4-FFF2-40B4-BE49-F238E27FC236}">
                  <a16:creationId xmlns:a16="http://schemas.microsoft.com/office/drawing/2014/main" id="{52FC8E0E-0768-491F-AB14-C155798804AB}"/>
                </a:ext>
              </a:extLst>
            </p:cNvPr>
            <p:cNvCxnSpPr>
              <a:cxnSpLocks/>
            </p:cNvCxnSpPr>
            <p:nvPr/>
          </p:nvCxnSpPr>
          <p:spPr>
            <a:xfrm>
              <a:off x="8636029" y="4652449"/>
              <a:ext cx="743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FDFD565-CD25-4472-B9FD-E9EC87A7B2C1}"/>
                </a:ext>
              </a:extLst>
            </p:cNvPr>
            <p:cNvCxnSpPr>
              <a:cxnSpLocks/>
            </p:cNvCxnSpPr>
            <p:nvPr/>
          </p:nvCxnSpPr>
          <p:spPr>
            <a:xfrm>
              <a:off x="5793594" y="4652449"/>
              <a:ext cx="743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189C5DD5-FCB8-4DCA-BB5C-055AB308306C}"/>
                </a:ext>
              </a:extLst>
            </p:cNvPr>
            <p:cNvCxnSpPr>
              <a:cxnSpLocks/>
            </p:cNvCxnSpPr>
            <p:nvPr/>
          </p:nvCxnSpPr>
          <p:spPr>
            <a:xfrm>
              <a:off x="3985155" y="4652449"/>
              <a:ext cx="743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84" name="Title 83">
            <a:extLst>
              <a:ext uri="{FF2B5EF4-FFF2-40B4-BE49-F238E27FC236}">
                <a16:creationId xmlns:a16="http://schemas.microsoft.com/office/drawing/2014/main" id="{34EC5BC6-969F-4CF6-994D-F0662BBC2D74}"/>
              </a:ext>
            </a:extLst>
          </p:cNvPr>
          <p:cNvSpPr>
            <a:spLocks noGrp="1"/>
          </p:cNvSpPr>
          <p:nvPr>
            <p:ph type="title"/>
          </p:nvPr>
        </p:nvSpPr>
        <p:spPr/>
        <p:txBody>
          <a:bodyPr/>
          <a:lstStyle/>
          <a:p>
            <a:r>
              <a:rPr lang="en-US"/>
              <a:t>PVA +Power Automate Desktop</a:t>
            </a:r>
          </a:p>
        </p:txBody>
      </p:sp>
    </p:spTree>
    <p:extLst>
      <p:ext uri="{BB962C8B-B14F-4D97-AF65-F5344CB8AC3E}">
        <p14:creationId xmlns:p14="http://schemas.microsoft.com/office/powerpoint/2010/main" val="42295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p:txBody>
          <a:bodyPr/>
          <a:lstStyle/>
          <a:p>
            <a:r>
              <a:rPr lang="en-US"/>
              <a:t>The wider Power Platform has a great extensibility story with Power Virtual Agents.</a:t>
            </a:r>
          </a:p>
          <a:p>
            <a:r>
              <a:rPr lang="en-US"/>
              <a:t>Power Automate connector library can easily connect your bot into line of business SaaS systems.</a:t>
            </a:r>
          </a:p>
          <a:p>
            <a:r>
              <a:rPr lang="en-US"/>
              <a:t>Know the tips to make best use of Power Automate when building extensibility.</a:t>
            </a:r>
          </a:p>
          <a:p>
            <a:r>
              <a:rPr lang="en-US"/>
              <a:t>Connect to AI Builder, </a:t>
            </a:r>
            <a:r>
              <a:rPr lang="en-US" err="1"/>
              <a:t>QnA</a:t>
            </a:r>
            <a:r>
              <a:rPr lang="en-US"/>
              <a:t> Maker or Power Automate Desktop to deliver even more use cases.</a:t>
            </a:r>
          </a:p>
        </p:txBody>
      </p:sp>
    </p:spTree>
    <p:extLst>
      <p:ext uri="{BB962C8B-B14F-4D97-AF65-F5344CB8AC3E}">
        <p14:creationId xmlns:p14="http://schemas.microsoft.com/office/powerpoint/2010/main" val="55901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1">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43">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45">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397833-6CD0-406C-90D1-58EBD65475B1}"/>
              </a:ext>
            </a:extLst>
          </p:cNvPr>
          <p:cNvSpPr>
            <a:spLocks noGrp="1"/>
          </p:cNvSpPr>
          <p:nvPr>
            <p:ph type="ctrTitle"/>
          </p:nvPr>
        </p:nvSpPr>
        <p:spPr>
          <a:xfrm>
            <a:off x="616893" y="1238250"/>
            <a:ext cx="7003107" cy="4381500"/>
          </a:xfrm>
        </p:spPr>
        <p:txBody>
          <a:bodyPr anchor="ctr">
            <a:normAutofit/>
          </a:bodyPr>
          <a:lstStyle/>
          <a:p>
            <a:r>
              <a:rPr lang="en-GB" sz="4000">
                <a:latin typeface="Segoe UI" panose="020B0502040204020203" pitchFamily="34" charset="0"/>
                <a:cs typeface="Segoe UI" panose="020B0502040204020203" pitchFamily="34" charset="0"/>
              </a:rPr>
              <a:t>Power Platform </a:t>
            </a:r>
            <a:r>
              <a:rPr lang="en-GB" sz="7200">
                <a:latin typeface="Segoe UI" panose="020B0502040204020203" pitchFamily="34" charset="0"/>
                <a:cs typeface="Segoe UI" panose="020B0502040204020203" pitchFamily="34" charset="0"/>
              </a:rPr>
              <a:t>Architecture Series</a:t>
            </a:r>
          </a:p>
        </p:txBody>
      </p:sp>
      <p:sp>
        <p:nvSpPr>
          <p:cNvPr id="3" name="Subtitle 2">
            <a:extLst>
              <a:ext uri="{FF2B5EF4-FFF2-40B4-BE49-F238E27FC236}">
                <a16:creationId xmlns:a16="http://schemas.microsoft.com/office/drawing/2014/main" id="{BEAE390F-8C2B-4799-B447-4A3101E1AF39}"/>
              </a:ext>
            </a:extLst>
          </p:cNvPr>
          <p:cNvSpPr>
            <a:spLocks noGrp="1"/>
          </p:cNvSpPr>
          <p:nvPr>
            <p:ph type="subTitle" idx="1"/>
          </p:nvPr>
        </p:nvSpPr>
        <p:spPr>
          <a:xfrm>
            <a:off x="8682607" y="1238250"/>
            <a:ext cx="3109344" cy="4381500"/>
          </a:xfrm>
        </p:spPr>
        <p:txBody>
          <a:bodyPr anchor="ctr">
            <a:normAutofit/>
          </a:bodyPr>
          <a:lstStyle/>
          <a:p>
            <a:pPr marL="457200" indent="-457200">
              <a:buFont typeface="+mj-lt"/>
              <a:buAutoNum type="arabicPeriod" startAt="4"/>
            </a:pPr>
            <a:r>
              <a:rPr lang="en-GB" sz="2000">
                <a:cs typeface="Segoe UI" panose="020B0502040204020203" pitchFamily="34" charset="0"/>
              </a:rPr>
              <a:t>Extend your bot with Azure</a:t>
            </a:r>
          </a:p>
        </p:txBody>
      </p:sp>
      <p:sp>
        <p:nvSpPr>
          <p:cNvPr id="48" name="Rectangle 47">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sign&#10;&#10;Description automatically generated">
            <a:extLst>
              <a:ext uri="{FF2B5EF4-FFF2-40B4-BE49-F238E27FC236}">
                <a16:creationId xmlns:a16="http://schemas.microsoft.com/office/drawing/2014/main" id="{1848CB24-A2A9-4252-9827-1A2A8E7D1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374" y="6114777"/>
            <a:ext cx="1656959" cy="556819"/>
          </a:xfrm>
          <a:prstGeom prst="rect">
            <a:avLst/>
          </a:prstGeom>
        </p:spPr>
      </p:pic>
      <p:sp>
        <p:nvSpPr>
          <p:cNvPr id="28" name="Subtitle 2">
            <a:extLst>
              <a:ext uri="{FF2B5EF4-FFF2-40B4-BE49-F238E27FC236}">
                <a16:creationId xmlns:a16="http://schemas.microsoft.com/office/drawing/2014/main" id="{B660E53B-90CA-44D2-9870-0F474C84F7C1}"/>
              </a:ext>
            </a:extLst>
          </p:cNvPr>
          <p:cNvSpPr txBox="1">
            <a:spLocks/>
          </p:cNvSpPr>
          <p:nvPr/>
        </p:nvSpPr>
        <p:spPr>
          <a:xfrm>
            <a:off x="616893" y="6216513"/>
            <a:ext cx="3000375" cy="45508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atin typeface="Segoe UI" panose="020B0502040204020203" pitchFamily="34" charset="0"/>
                <a:cs typeface="Segoe UI" panose="020B0502040204020203" pitchFamily="34" charset="0"/>
              </a:rPr>
              <a:t>presented by</a:t>
            </a:r>
          </a:p>
        </p:txBody>
      </p:sp>
      <p:pic>
        <p:nvPicPr>
          <p:cNvPr id="6" name="Picture 5">
            <a:extLst>
              <a:ext uri="{FF2B5EF4-FFF2-40B4-BE49-F238E27FC236}">
                <a16:creationId xmlns:a16="http://schemas.microsoft.com/office/drawing/2014/main" id="{3A9904D7-7888-4673-AEA7-8B3BCFD50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75105" y="273423"/>
            <a:ext cx="1516846" cy="758423"/>
          </a:xfrm>
          <a:prstGeom prst="rect">
            <a:avLst/>
          </a:prstGeom>
        </p:spPr>
      </p:pic>
    </p:spTree>
    <p:extLst>
      <p:ext uri="{BB962C8B-B14F-4D97-AF65-F5344CB8AC3E}">
        <p14:creationId xmlns:p14="http://schemas.microsoft.com/office/powerpoint/2010/main" val="169025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series</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a:t>This series is designed for Architects, Developers and IT Professionals who wish to understand how a Power Virtual Agents solution can be designed and implemented</a:t>
            </a:r>
          </a:p>
          <a:p>
            <a:r>
              <a:rPr lang="en-US"/>
              <a:t>The content is divided up into separate sessions that build into a complete* architecture</a:t>
            </a:r>
          </a:p>
          <a:p>
            <a:r>
              <a:rPr lang="en-US"/>
              <a:t>Example materials to follow along with are available </a:t>
            </a:r>
            <a:r>
              <a:rPr lang="en-US">
                <a:hlinkClick r:id="rId2"/>
              </a:rPr>
              <a:t>here</a:t>
            </a:r>
            <a:endParaRPr lang="en-US"/>
          </a:p>
          <a:p>
            <a:endParaRPr lang="en-US"/>
          </a:p>
          <a:p>
            <a:pPr marL="0" indent="0">
              <a:buNone/>
            </a:pPr>
            <a:r>
              <a:rPr lang="en-US" sz="1200"/>
              <a:t>*Some scenarios, for example integration with Dynamics Omnichannel, are simplified here for brevity</a:t>
            </a:r>
          </a:p>
        </p:txBody>
      </p:sp>
    </p:spTree>
    <p:extLst>
      <p:ext uri="{BB962C8B-B14F-4D97-AF65-F5344CB8AC3E}">
        <p14:creationId xmlns:p14="http://schemas.microsoft.com/office/powerpoint/2010/main" val="330840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session</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a:t>Many customer use cases can be built in PVA using topics, entities and Power Automate</a:t>
            </a:r>
          </a:p>
          <a:p>
            <a:r>
              <a:rPr lang="en-US"/>
              <a:t>For more complex scenarios, integrating with Azure Bot Framework can provide flexible pro-dev solution to implement advanced conversation flows.</a:t>
            </a:r>
          </a:p>
          <a:p>
            <a:r>
              <a:rPr lang="en-US"/>
              <a:t>This session also demonstrates integration patterns for leveraging other backend Azure services.</a:t>
            </a:r>
          </a:p>
        </p:txBody>
      </p:sp>
    </p:spTree>
    <p:extLst>
      <p:ext uri="{BB962C8B-B14F-4D97-AF65-F5344CB8AC3E}">
        <p14:creationId xmlns:p14="http://schemas.microsoft.com/office/powerpoint/2010/main" val="42774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289D939D-5889-402E-BA3F-C8F55AAF44AE}"/>
              </a:ext>
            </a:extLst>
          </p:cNvPr>
          <p:cNvGrpSpPr/>
          <p:nvPr/>
        </p:nvGrpSpPr>
        <p:grpSpPr>
          <a:xfrm>
            <a:off x="3851945" y="1628775"/>
            <a:ext cx="4488110" cy="3419475"/>
            <a:chOff x="3851945" y="1628775"/>
            <a:chExt cx="4488110" cy="3419475"/>
          </a:xfrm>
        </p:grpSpPr>
        <p:sp>
          <p:nvSpPr>
            <p:cNvPr id="4" name="Rectangle 3">
              <a:extLst>
                <a:ext uri="{FF2B5EF4-FFF2-40B4-BE49-F238E27FC236}">
                  <a16:creationId xmlns:a16="http://schemas.microsoft.com/office/drawing/2014/main" id="{2D3287BE-AFD8-44D2-AF74-CCEEA3668D9B}"/>
                </a:ext>
              </a:extLst>
            </p:cNvPr>
            <p:cNvSpPr/>
            <p:nvPr/>
          </p:nvSpPr>
          <p:spPr>
            <a:xfrm>
              <a:off x="3851945" y="1628775"/>
              <a:ext cx="4488110" cy="3419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C2E1D621-E7E0-4536-906B-A7802956D6A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843999" y="1674495"/>
              <a:ext cx="439429" cy="439901"/>
            </a:xfrm>
            <a:prstGeom prst="rect">
              <a:avLst/>
            </a:prstGeom>
          </p:spPr>
        </p:pic>
        <p:grpSp>
          <p:nvGrpSpPr>
            <p:cNvPr id="32" name="Group 31">
              <a:extLst>
                <a:ext uri="{FF2B5EF4-FFF2-40B4-BE49-F238E27FC236}">
                  <a16:creationId xmlns:a16="http://schemas.microsoft.com/office/drawing/2014/main" id="{849ACD48-5E20-4D6C-A744-81FE5DF48BB6}"/>
                </a:ext>
              </a:extLst>
            </p:cNvPr>
            <p:cNvGrpSpPr/>
            <p:nvPr/>
          </p:nvGrpSpPr>
          <p:grpSpPr>
            <a:xfrm>
              <a:off x="6280555" y="2478859"/>
              <a:ext cx="1974212" cy="2043286"/>
              <a:chOff x="6280555" y="2707459"/>
              <a:chExt cx="1974212" cy="2043286"/>
            </a:xfrm>
          </p:grpSpPr>
          <p:sp>
            <p:nvSpPr>
              <p:cNvPr id="20" name="TextBox 19">
                <a:extLst>
                  <a:ext uri="{FF2B5EF4-FFF2-40B4-BE49-F238E27FC236}">
                    <a16:creationId xmlns:a16="http://schemas.microsoft.com/office/drawing/2014/main" id="{CBBA2B74-5753-410A-B659-D1391FEC5EE5}"/>
                  </a:ext>
                </a:extLst>
              </p:cNvPr>
              <p:cNvSpPr txBox="1"/>
              <p:nvPr/>
            </p:nvSpPr>
            <p:spPr>
              <a:xfrm>
                <a:off x="6280558" y="270745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2" name="TextBox 21">
                <a:extLst>
                  <a:ext uri="{FF2B5EF4-FFF2-40B4-BE49-F238E27FC236}">
                    <a16:creationId xmlns:a16="http://schemas.microsoft.com/office/drawing/2014/main" id="{E937A1EB-18B1-465A-8055-D1039843793F}"/>
                  </a:ext>
                </a:extLst>
              </p:cNvPr>
              <p:cNvSpPr txBox="1"/>
              <p:nvPr/>
            </p:nvSpPr>
            <p:spPr>
              <a:xfrm>
                <a:off x="6280557" y="3063750"/>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4" name="TextBox 23">
                <a:extLst>
                  <a:ext uri="{FF2B5EF4-FFF2-40B4-BE49-F238E27FC236}">
                    <a16:creationId xmlns:a16="http://schemas.microsoft.com/office/drawing/2014/main" id="{121C83F3-3C9D-4873-9E0C-4DB747FBD6BE}"/>
                  </a:ext>
                </a:extLst>
              </p:cNvPr>
              <p:cNvSpPr txBox="1"/>
              <p:nvPr/>
            </p:nvSpPr>
            <p:spPr>
              <a:xfrm>
                <a:off x="6280557" y="341624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6" name="TextBox 25">
                <a:extLst>
                  <a:ext uri="{FF2B5EF4-FFF2-40B4-BE49-F238E27FC236}">
                    <a16:creationId xmlns:a16="http://schemas.microsoft.com/office/drawing/2014/main" id="{FD010445-2593-4F92-8B24-B854D6222559}"/>
                  </a:ext>
                </a:extLst>
              </p:cNvPr>
              <p:cNvSpPr txBox="1"/>
              <p:nvPr/>
            </p:nvSpPr>
            <p:spPr>
              <a:xfrm>
                <a:off x="6280556" y="3768748"/>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8" name="TextBox 27">
                <a:extLst>
                  <a:ext uri="{FF2B5EF4-FFF2-40B4-BE49-F238E27FC236}">
                    <a16:creationId xmlns:a16="http://schemas.microsoft.com/office/drawing/2014/main" id="{8B3BF00C-CEC6-4A8D-A663-552C8B862318}"/>
                  </a:ext>
                </a:extLst>
              </p:cNvPr>
              <p:cNvSpPr txBox="1"/>
              <p:nvPr/>
            </p:nvSpPr>
            <p:spPr>
              <a:xfrm>
                <a:off x="6280556" y="4122725"/>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sp>
            <p:nvSpPr>
              <p:cNvPr id="30" name="TextBox 29">
                <a:extLst>
                  <a:ext uri="{FF2B5EF4-FFF2-40B4-BE49-F238E27FC236}">
                    <a16:creationId xmlns:a16="http://schemas.microsoft.com/office/drawing/2014/main" id="{EE188083-6858-42F0-A31A-BAEC97DFF1FB}"/>
                  </a:ext>
                </a:extLst>
              </p:cNvPr>
              <p:cNvSpPr txBox="1"/>
              <p:nvPr/>
            </p:nvSpPr>
            <p:spPr>
              <a:xfrm>
                <a:off x="6280555" y="4473746"/>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grpSp>
        <p:sp>
          <p:nvSpPr>
            <p:cNvPr id="31" name="TextBox 30">
              <a:extLst>
                <a:ext uri="{FF2B5EF4-FFF2-40B4-BE49-F238E27FC236}">
                  <a16:creationId xmlns:a16="http://schemas.microsoft.com/office/drawing/2014/main" id="{2E0ED79C-12EB-4996-96E5-CD832B61929C}"/>
                </a:ext>
              </a:extLst>
            </p:cNvPr>
            <p:cNvSpPr txBox="1"/>
            <p:nvPr/>
          </p:nvSpPr>
          <p:spPr>
            <a:xfrm>
              <a:off x="3953312"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3" name="TextBox 32">
              <a:extLst>
                <a:ext uri="{FF2B5EF4-FFF2-40B4-BE49-F238E27FC236}">
                  <a16:creationId xmlns:a16="http://schemas.microsoft.com/office/drawing/2014/main" id="{96371FC2-E688-4216-950A-2605A69DD0D7}"/>
                </a:ext>
              </a:extLst>
            </p:cNvPr>
            <p:cNvSpPr txBox="1"/>
            <p:nvPr/>
          </p:nvSpPr>
          <p:spPr>
            <a:xfrm>
              <a:off x="3953311"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4" name="TextBox 33">
              <a:extLst>
                <a:ext uri="{FF2B5EF4-FFF2-40B4-BE49-F238E27FC236}">
                  <a16:creationId xmlns:a16="http://schemas.microsoft.com/office/drawing/2014/main" id="{236AA632-EC56-44A5-B4C7-571C94E6ADF5}"/>
                </a:ext>
              </a:extLst>
            </p:cNvPr>
            <p:cNvSpPr txBox="1"/>
            <p:nvPr/>
          </p:nvSpPr>
          <p:spPr>
            <a:xfrm>
              <a:off x="3953310"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5" name="TextBox 34">
              <a:extLst>
                <a:ext uri="{FF2B5EF4-FFF2-40B4-BE49-F238E27FC236}">
                  <a16:creationId xmlns:a16="http://schemas.microsoft.com/office/drawing/2014/main" id="{EB8CE315-9EAA-4827-AAAD-F506FF86EDCF}"/>
                </a:ext>
              </a:extLst>
            </p:cNvPr>
            <p:cNvSpPr txBox="1"/>
            <p:nvPr/>
          </p:nvSpPr>
          <p:spPr>
            <a:xfrm>
              <a:off x="3953310"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6" name="TextBox 35">
              <a:extLst>
                <a:ext uri="{FF2B5EF4-FFF2-40B4-BE49-F238E27FC236}">
                  <a16:creationId xmlns:a16="http://schemas.microsoft.com/office/drawing/2014/main" id="{7E919C49-98BD-47FE-8187-B85201513DD4}"/>
                </a:ext>
              </a:extLst>
            </p:cNvPr>
            <p:cNvSpPr txBox="1"/>
            <p:nvPr/>
          </p:nvSpPr>
          <p:spPr>
            <a:xfrm>
              <a:off x="3953309"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9" name="TextBox 38">
              <a:extLst>
                <a:ext uri="{FF2B5EF4-FFF2-40B4-BE49-F238E27FC236}">
                  <a16:creationId xmlns:a16="http://schemas.microsoft.com/office/drawing/2014/main" id="{265B9361-9D3E-4BA5-84B3-D3C6C899E882}"/>
                </a:ext>
              </a:extLst>
            </p:cNvPr>
            <p:cNvSpPr txBox="1"/>
            <p:nvPr/>
          </p:nvSpPr>
          <p:spPr>
            <a:xfrm>
              <a:off x="4718803"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0" name="TextBox 39">
              <a:extLst>
                <a:ext uri="{FF2B5EF4-FFF2-40B4-BE49-F238E27FC236}">
                  <a16:creationId xmlns:a16="http://schemas.microsoft.com/office/drawing/2014/main" id="{50D95C50-B863-4B6E-866F-C0EE58A08DA4}"/>
                </a:ext>
              </a:extLst>
            </p:cNvPr>
            <p:cNvSpPr txBox="1"/>
            <p:nvPr/>
          </p:nvSpPr>
          <p:spPr>
            <a:xfrm>
              <a:off x="4718802"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1" name="TextBox 40">
              <a:extLst>
                <a:ext uri="{FF2B5EF4-FFF2-40B4-BE49-F238E27FC236}">
                  <a16:creationId xmlns:a16="http://schemas.microsoft.com/office/drawing/2014/main" id="{1D808DDA-0E1A-4737-9421-F04922DB0B2E}"/>
                </a:ext>
              </a:extLst>
            </p:cNvPr>
            <p:cNvSpPr txBox="1"/>
            <p:nvPr/>
          </p:nvSpPr>
          <p:spPr>
            <a:xfrm>
              <a:off x="4718801"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2" name="TextBox 41">
              <a:extLst>
                <a:ext uri="{FF2B5EF4-FFF2-40B4-BE49-F238E27FC236}">
                  <a16:creationId xmlns:a16="http://schemas.microsoft.com/office/drawing/2014/main" id="{A8FF7846-0A9E-4DD0-AE8A-3184895209DC}"/>
                </a:ext>
              </a:extLst>
            </p:cNvPr>
            <p:cNvSpPr txBox="1"/>
            <p:nvPr/>
          </p:nvSpPr>
          <p:spPr>
            <a:xfrm>
              <a:off x="4718801"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3" name="TextBox 42">
              <a:extLst>
                <a:ext uri="{FF2B5EF4-FFF2-40B4-BE49-F238E27FC236}">
                  <a16:creationId xmlns:a16="http://schemas.microsoft.com/office/drawing/2014/main" id="{3F67DEC7-9338-428B-8D8F-7D187754722B}"/>
                </a:ext>
              </a:extLst>
            </p:cNvPr>
            <p:cNvSpPr txBox="1"/>
            <p:nvPr/>
          </p:nvSpPr>
          <p:spPr>
            <a:xfrm>
              <a:off x="4718800"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cxnSp>
          <p:nvCxnSpPr>
            <p:cNvPr id="45" name="Straight Arrow Connector 44">
              <a:extLst>
                <a:ext uri="{FF2B5EF4-FFF2-40B4-BE49-F238E27FC236}">
                  <a16:creationId xmlns:a16="http://schemas.microsoft.com/office/drawing/2014/main" id="{914342CA-4E2E-482A-87C4-6DE9BDDA7F09}"/>
                </a:ext>
              </a:extLst>
            </p:cNvPr>
            <p:cNvCxnSpPr>
              <a:stCxn id="39" idx="3"/>
              <a:endCxn id="20" idx="1"/>
            </p:cNvCxnSpPr>
            <p:nvPr/>
          </p:nvCxnSpPr>
          <p:spPr>
            <a:xfrm flipV="1">
              <a:off x="5378736" y="2617359"/>
              <a:ext cx="901822" cy="369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B584B53-685E-4496-954A-1FD5C7B8A7C4}"/>
                </a:ext>
              </a:extLst>
            </p:cNvPr>
            <p:cNvCxnSpPr>
              <a:stCxn id="39" idx="3"/>
              <a:endCxn id="26" idx="1"/>
            </p:cNvCxnSpPr>
            <p:nvPr/>
          </p:nvCxnSpPr>
          <p:spPr>
            <a:xfrm>
              <a:off x="5378736" y="2987163"/>
              <a:ext cx="901820" cy="691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AEBFA83-E225-4937-8A3C-E79EF6911571}"/>
                </a:ext>
              </a:extLst>
            </p:cNvPr>
            <p:cNvCxnSpPr>
              <a:stCxn id="39" idx="3"/>
              <a:endCxn id="30" idx="1"/>
            </p:cNvCxnSpPr>
            <p:nvPr/>
          </p:nvCxnSpPr>
          <p:spPr>
            <a:xfrm>
              <a:off x="5378736" y="2987163"/>
              <a:ext cx="901819" cy="1396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071AF23-581A-465C-88BA-A92D1EF830AE}"/>
                </a:ext>
              </a:extLst>
            </p:cNvPr>
            <p:cNvCxnSpPr>
              <a:stCxn id="41" idx="3"/>
              <a:endCxn id="20" idx="1"/>
            </p:cNvCxnSpPr>
            <p:nvPr/>
          </p:nvCxnSpPr>
          <p:spPr>
            <a:xfrm flipV="1">
              <a:off x="5378734" y="2617359"/>
              <a:ext cx="901824" cy="91350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A287C1F1-3A37-4A4B-99D9-9800E581CF83}"/>
                </a:ext>
              </a:extLst>
            </p:cNvPr>
            <p:cNvCxnSpPr>
              <a:stCxn id="41" idx="3"/>
              <a:endCxn id="28" idx="1"/>
            </p:cNvCxnSpPr>
            <p:nvPr/>
          </p:nvCxnSpPr>
          <p:spPr>
            <a:xfrm>
              <a:off x="5378734" y="3530865"/>
              <a:ext cx="901822" cy="50176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9178FBD7-ECB1-4E86-868B-C7D09BB53A3B}"/>
                </a:ext>
              </a:extLst>
            </p:cNvPr>
            <p:cNvSpPr txBox="1"/>
            <p:nvPr/>
          </p:nvSpPr>
          <p:spPr>
            <a:xfrm>
              <a:off x="3953309" y="4690270"/>
              <a:ext cx="4301455"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Analytics</a:t>
              </a:r>
            </a:p>
          </p:txBody>
        </p:sp>
      </p:grpSp>
      <p:grpSp>
        <p:nvGrpSpPr>
          <p:cNvPr id="200" name="Group 199">
            <a:extLst>
              <a:ext uri="{FF2B5EF4-FFF2-40B4-BE49-F238E27FC236}">
                <a16:creationId xmlns:a16="http://schemas.microsoft.com/office/drawing/2014/main" id="{2D0D38D7-4301-47DB-AC97-749E076E47E1}"/>
              </a:ext>
            </a:extLst>
          </p:cNvPr>
          <p:cNvGrpSpPr/>
          <p:nvPr/>
        </p:nvGrpSpPr>
        <p:grpSpPr>
          <a:xfrm>
            <a:off x="2637640" y="176029"/>
            <a:ext cx="3642918" cy="3150120"/>
            <a:chOff x="2637640" y="176029"/>
            <a:chExt cx="3642918" cy="3150120"/>
          </a:xfrm>
        </p:grpSpPr>
        <p:grpSp>
          <p:nvGrpSpPr>
            <p:cNvPr id="162" name="Group 161">
              <a:extLst>
                <a:ext uri="{FF2B5EF4-FFF2-40B4-BE49-F238E27FC236}">
                  <a16:creationId xmlns:a16="http://schemas.microsoft.com/office/drawing/2014/main" id="{69E559CF-60AB-48F8-BF2D-10C118A2F392}"/>
                </a:ext>
              </a:extLst>
            </p:cNvPr>
            <p:cNvGrpSpPr/>
            <p:nvPr/>
          </p:nvGrpSpPr>
          <p:grpSpPr>
            <a:xfrm>
              <a:off x="3986898" y="1758583"/>
              <a:ext cx="1178396" cy="215444"/>
              <a:chOff x="7415898" y="564011"/>
              <a:chExt cx="1178396" cy="215444"/>
            </a:xfrm>
          </p:grpSpPr>
          <p:pic>
            <p:nvPicPr>
              <p:cNvPr id="152" name="Graphic 151">
                <a:extLst>
                  <a:ext uri="{FF2B5EF4-FFF2-40B4-BE49-F238E27FC236}">
                    <a16:creationId xmlns:a16="http://schemas.microsoft.com/office/drawing/2014/main" id="{6B8B193D-DC26-41B4-9239-AB1382319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54" name="TextBox 153">
                <a:extLst>
                  <a:ext uri="{FF2B5EF4-FFF2-40B4-BE49-F238E27FC236}">
                    <a16:creationId xmlns:a16="http://schemas.microsoft.com/office/drawing/2014/main" id="{52FE1F0C-062D-439C-9D31-16D9DF06B16B}"/>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57" name="Straight Arrow Connector 156">
              <a:extLst>
                <a:ext uri="{FF2B5EF4-FFF2-40B4-BE49-F238E27FC236}">
                  <a16:creationId xmlns:a16="http://schemas.microsoft.com/office/drawing/2014/main" id="{E4C4B513-1365-42DD-9B69-70F88B0C3236}"/>
                </a:ext>
              </a:extLst>
            </p:cNvPr>
            <p:cNvCxnSpPr>
              <a:cxnSpLocks/>
              <a:stCxn id="154" idx="3"/>
              <a:endCxn id="20" idx="1"/>
            </p:cNvCxnSpPr>
            <p:nvPr/>
          </p:nvCxnSpPr>
          <p:spPr>
            <a:xfrm>
              <a:off x="5165294" y="1866305"/>
              <a:ext cx="1115264" cy="75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AAA9314-FD3C-4F10-B583-41B0DC596B0F}"/>
                </a:ext>
              </a:extLst>
            </p:cNvPr>
            <p:cNvGrpSpPr/>
            <p:nvPr/>
          </p:nvGrpSpPr>
          <p:grpSpPr>
            <a:xfrm>
              <a:off x="3986898" y="2029495"/>
              <a:ext cx="1178396" cy="215444"/>
              <a:chOff x="7415898" y="564011"/>
              <a:chExt cx="1178396" cy="215444"/>
            </a:xfrm>
          </p:grpSpPr>
          <p:pic>
            <p:nvPicPr>
              <p:cNvPr id="166" name="Graphic 165">
                <a:extLst>
                  <a:ext uri="{FF2B5EF4-FFF2-40B4-BE49-F238E27FC236}">
                    <a16:creationId xmlns:a16="http://schemas.microsoft.com/office/drawing/2014/main" id="{78B7C656-0B0C-4992-91BF-B47F5F5CE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67" name="TextBox 166">
                <a:extLst>
                  <a:ext uri="{FF2B5EF4-FFF2-40B4-BE49-F238E27FC236}">
                    <a16:creationId xmlns:a16="http://schemas.microsoft.com/office/drawing/2014/main" id="{5ECFAC93-AAFD-4C91-BBBE-03D8BCCBE5FF}"/>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70" name="Straight Arrow Connector 169">
              <a:extLst>
                <a:ext uri="{FF2B5EF4-FFF2-40B4-BE49-F238E27FC236}">
                  <a16:creationId xmlns:a16="http://schemas.microsoft.com/office/drawing/2014/main" id="{B9EA97DA-3E7B-4F9D-BE9C-A22E3D9D6842}"/>
                </a:ext>
              </a:extLst>
            </p:cNvPr>
            <p:cNvCxnSpPr>
              <a:cxnSpLocks/>
              <a:stCxn id="167" idx="3"/>
              <a:endCxn id="24" idx="1"/>
            </p:cNvCxnSpPr>
            <p:nvPr/>
          </p:nvCxnSpPr>
          <p:spPr>
            <a:xfrm>
              <a:off x="5165294" y="2137217"/>
              <a:ext cx="1115263" cy="118893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5" name="Rectangle 184">
              <a:extLst>
                <a:ext uri="{FF2B5EF4-FFF2-40B4-BE49-F238E27FC236}">
                  <a16:creationId xmlns:a16="http://schemas.microsoft.com/office/drawing/2014/main" id="{0E721062-3367-418F-9F27-B2D2BB41CFA3}"/>
                </a:ext>
              </a:extLst>
            </p:cNvPr>
            <p:cNvSpPr/>
            <p:nvPr/>
          </p:nvSpPr>
          <p:spPr>
            <a:xfrm>
              <a:off x="2637640" y="176029"/>
              <a:ext cx="2428610" cy="865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a:extLst>
                <a:ext uri="{FF2B5EF4-FFF2-40B4-BE49-F238E27FC236}">
                  <a16:creationId xmlns:a16="http://schemas.microsoft.com/office/drawing/2014/main" id="{E88C135C-580E-454F-8006-74C01B0ED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0154" y="227740"/>
              <a:ext cx="314300" cy="314300"/>
            </a:xfrm>
            <a:prstGeom prst="rect">
              <a:avLst/>
            </a:prstGeom>
          </p:spPr>
        </p:pic>
        <p:sp>
          <p:nvSpPr>
            <p:cNvPr id="188" name="TextBox 187">
              <a:extLst>
                <a:ext uri="{FF2B5EF4-FFF2-40B4-BE49-F238E27FC236}">
                  <a16:creationId xmlns:a16="http://schemas.microsoft.com/office/drawing/2014/main" id="{FC7D9099-CA47-44FB-8BC0-5E69C7426D96}"/>
                </a:ext>
              </a:extLst>
            </p:cNvPr>
            <p:cNvSpPr txBox="1"/>
            <p:nvPr/>
          </p:nvSpPr>
          <p:spPr>
            <a:xfrm>
              <a:off x="2984453" y="245598"/>
              <a:ext cx="1413375" cy="246221"/>
            </a:xfrm>
            <a:prstGeom prst="rect">
              <a:avLst/>
            </a:prstGeom>
            <a:noFill/>
          </p:spPr>
          <p:txBody>
            <a:bodyPr wrap="square" rtlCol="0">
              <a:spAutoFit/>
            </a:bodyPr>
            <a:lstStyle/>
            <a:p>
              <a:r>
                <a:rPr lang="en-US" sz="1000"/>
                <a:t>Azure Bot Service</a:t>
              </a:r>
            </a:p>
          </p:txBody>
        </p:sp>
        <p:grpSp>
          <p:nvGrpSpPr>
            <p:cNvPr id="189" name="Group 188">
              <a:extLst>
                <a:ext uri="{FF2B5EF4-FFF2-40B4-BE49-F238E27FC236}">
                  <a16:creationId xmlns:a16="http://schemas.microsoft.com/office/drawing/2014/main" id="{B88CADFD-A183-4168-AE70-C78A4406A9CF}"/>
                </a:ext>
              </a:extLst>
            </p:cNvPr>
            <p:cNvGrpSpPr/>
            <p:nvPr/>
          </p:nvGrpSpPr>
          <p:grpSpPr>
            <a:xfrm>
              <a:off x="3808630" y="509145"/>
              <a:ext cx="1178396" cy="215444"/>
              <a:chOff x="7415898" y="564011"/>
              <a:chExt cx="1178396" cy="215444"/>
            </a:xfrm>
          </p:grpSpPr>
          <p:pic>
            <p:nvPicPr>
              <p:cNvPr id="190" name="Graphic 189">
                <a:extLst>
                  <a:ext uri="{FF2B5EF4-FFF2-40B4-BE49-F238E27FC236}">
                    <a16:creationId xmlns:a16="http://schemas.microsoft.com/office/drawing/2014/main" id="{35931F54-7F5A-41D4-9182-5C75685F2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1" name="TextBox 190">
                <a:extLst>
                  <a:ext uri="{FF2B5EF4-FFF2-40B4-BE49-F238E27FC236}">
                    <a16:creationId xmlns:a16="http://schemas.microsoft.com/office/drawing/2014/main" id="{59A1DDB7-A958-4B2E-9D5C-EA087E4539DC}"/>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grpSp>
          <p:nvGrpSpPr>
            <p:cNvPr id="194" name="Group 193">
              <a:extLst>
                <a:ext uri="{FF2B5EF4-FFF2-40B4-BE49-F238E27FC236}">
                  <a16:creationId xmlns:a16="http://schemas.microsoft.com/office/drawing/2014/main" id="{B9C41B28-7FCD-4165-8A28-C0546DB6685D}"/>
                </a:ext>
              </a:extLst>
            </p:cNvPr>
            <p:cNvGrpSpPr/>
            <p:nvPr/>
          </p:nvGrpSpPr>
          <p:grpSpPr>
            <a:xfrm>
              <a:off x="3808630" y="766495"/>
              <a:ext cx="1178396" cy="215444"/>
              <a:chOff x="7415898" y="564011"/>
              <a:chExt cx="1178396" cy="215444"/>
            </a:xfrm>
          </p:grpSpPr>
          <p:pic>
            <p:nvPicPr>
              <p:cNvPr id="195" name="Graphic 194">
                <a:extLst>
                  <a:ext uri="{FF2B5EF4-FFF2-40B4-BE49-F238E27FC236}">
                    <a16:creationId xmlns:a16="http://schemas.microsoft.com/office/drawing/2014/main" id="{613F087E-F9B4-4B87-B1ED-620FDB536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6" name="TextBox 195">
                <a:extLst>
                  <a:ext uri="{FF2B5EF4-FFF2-40B4-BE49-F238E27FC236}">
                    <a16:creationId xmlns:a16="http://schemas.microsoft.com/office/drawing/2014/main" id="{2B3F4CC8-4A81-4E45-93FD-BE45B8621689}"/>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cxnSp>
          <p:nvCxnSpPr>
            <p:cNvPr id="198" name="Straight Arrow Connector 197">
              <a:extLst>
                <a:ext uri="{FF2B5EF4-FFF2-40B4-BE49-F238E27FC236}">
                  <a16:creationId xmlns:a16="http://schemas.microsoft.com/office/drawing/2014/main" id="{16B78621-0E4D-4253-9F6C-11DAFB7EC5A4}"/>
                </a:ext>
              </a:extLst>
            </p:cNvPr>
            <p:cNvCxnSpPr>
              <a:cxnSpLocks/>
              <a:stCxn id="196" idx="3"/>
              <a:endCxn id="22" idx="1"/>
            </p:cNvCxnSpPr>
            <p:nvPr/>
          </p:nvCxnSpPr>
          <p:spPr>
            <a:xfrm>
              <a:off x="4987026" y="874217"/>
              <a:ext cx="1293531" cy="2099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DFC21DD1-1974-432F-A253-367CC1A70FBA}"/>
              </a:ext>
            </a:extLst>
          </p:cNvPr>
          <p:cNvGrpSpPr/>
          <p:nvPr/>
        </p:nvGrpSpPr>
        <p:grpSpPr>
          <a:xfrm>
            <a:off x="1381125" y="1628775"/>
            <a:ext cx="2470820" cy="3419476"/>
            <a:chOff x="1381125" y="1628775"/>
            <a:chExt cx="2470820" cy="3419476"/>
          </a:xfrm>
        </p:grpSpPr>
        <p:sp>
          <p:nvSpPr>
            <p:cNvPr id="54" name="Rectangle 53">
              <a:extLst>
                <a:ext uri="{FF2B5EF4-FFF2-40B4-BE49-F238E27FC236}">
                  <a16:creationId xmlns:a16="http://schemas.microsoft.com/office/drawing/2014/main" id="{470B4525-92BC-4A5E-B57B-90625799ECC6}"/>
                </a:ext>
              </a:extLst>
            </p:cNvPr>
            <p:cNvSpPr/>
            <p:nvPr/>
          </p:nvSpPr>
          <p:spPr>
            <a:xfrm>
              <a:off x="1563421" y="1628775"/>
              <a:ext cx="1251141" cy="3419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Web design outline">
              <a:extLst>
                <a:ext uri="{FF2B5EF4-FFF2-40B4-BE49-F238E27FC236}">
                  <a16:creationId xmlns:a16="http://schemas.microsoft.com/office/drawing/2014/main" id="{CC7DD3B1-D81B-4893-AC9F-53B1244C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8432" y="2068638"/>
              <a:ext cx="638911" cy="638911"/>
            </a:xfrm>
            <a:prstGeom prst="rect">
              <a:avLst/>
            </a:prstGeom>
          </p:spPr>
        </p:pic>
        <p:pic>
          <p:nvPicPr>
            <p:cNvPr id="58" name="Graphic 57" descr="Smart Phone outline">
              <a:extLst>
                <a:ext uri="{FF2B5EF4-FFF2-40B4-BE49-F238E27FC236}">
                  <a16:creationId xmlns:a16="http://schemas.microsoft.com/office/drawing/2014/main" id="{88754982-C8E7-43D5-849B-9E90F2FAD8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8883" y="4087709"/>
              <a:ext cx="646360" cy="646360"/>
            </a:xfrm>
            <a:prstGeom prst="rect">
              <a:avLst/>
            </a:prstGeom>
          </p:spPr>
        </p:pic>
        <p:pic>
          <p:nvPicPr>
            <p:cNvPr id="60" name="Picture 59">
              <a:extLst>
                <a:ext uri="{FF2B5EF4-FFF2-40B4-BE49-F238E27FC236}">
                  <a16:creationId xmlns:a16="http://schemas.microsoft.com/office/drawing/2014/main" id="{F8442E55-27E6-4C5E-8276-E4D5BF5F2DBE}"/>
                </a:ext>
              </a:extLst>
            </p:cNvPr>
            <p:cNvPicPr>
              <a:picLocks noChangeAspect="1"/>
            </p:cNvPicPr>
            <p:nvPr/>
          </p:nvPicPr>
          <p:blipFill rotWithShape="1">
            <a:blip r:embed="rId9"/>
            <a:srcRect l="13536" r="21176"/>
            <a:stretch/>
          </p:blipFill>
          <p:spPr>
            <a:xfrm>
              <a:off x="1836236" y="3077141"/>
              <a:ext cx="611654" cy="526977"/>
            </a:xfrm>
            <a:prstGeom prst="rect">
              <a:avLst/>
            </a:prstGeom>
          </p:spPr>
        </p:pic>
        <p:sp>
          <p:nvSpPr>
            <p:cNvPr id="61" name="TextBox 60">
              <a:extLst>
                <a:ext uri="{FF2B5EF4-FFF2-40B4-BE49-F238E27FC236}">
                  <a16:creationId xmlns:a16="http://schemas.microsoft.com/office/drawing/2014/main" id="{6DE2E074-0472-43E6-8C28-FF7609FB26D6}"/>
                </a:ext>
              </a:extLst>
            </p:cNvPr>
            <p:cNvSpPr txBox="1"/>
            <p:nvPr/>
          </p:nvSpPr>
          <p:spPr>
            <a:xfrm>
              <a:off x="1381125" y="1733550"/>
              <a:ext cx="1552575" cy="276999"/>
            </a:xfrm>
            <a:prstGeom prst="rect">
              <a:avLst/>
            </a:prstGeom>
            <a:noFill/>
          </p:spPr>
          <p:txBody>
            <a:bodyPr wrap="square" rtlCol="0">
              <a:spAutoFit/>
            </a:bodyPr>
            <a:lstStyle/>
            <a:p>
              <a:pPr algn="ctr"/>
              <a:r>
                <a:rPr lang="en-US" sz="1200"/>
                <a:t>Channels</a:t>
              </a:r>
            </a:p>
          </p:txBody>
        </p:sp>
        <p:cxnSp>
          <p:nvCxnSpPr>
            <p:cNvPr id="63" name="Straight Arrow Connector 62">
              <a:extLst>
                <a:ext uri="{FF2B5EF4-FFF2-40B4-BE49-F238E27FC236}">
                  <a16:creationId xmlns:a16="http://schemas.microsoft.com/office/drawing/2014/main" id="{5E9D71E6-5165-4E05-8B32-129E691E1B3E}"/>
                </a:ext>
              </a:extLst>
            </p:cNvPr>
            <p:cNvCxnSpPr>
              <a:cxnSpLocks/>
              <a:stCxn id="4" idx="1"/>
              <a:endCxn id="56" idx="3"/>
            </p:cNvCxnSpPr>
            <p:nvPr/>
          </p:nvCxnSpPr>
          <p:spPr>
            <a:xfrm flipH="1" flipV="1">
              <a:off x="2467343" y="2388094"/>
              <a:ext cx="1384602" cy="950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6E01BFA-AEA0-4FC7-BC48-435926ABBFEF}"/>
                </a:ext>
              </a:extLst>
            </p:cNvPr>
            <p:cNvCxnSpPr>
              <a:cxnSpLocks/>
              <a:stCxn id="4" idx="1"/>
              <a:endCxn id="60" idx="3"/>
            </p:cNvCxnSpPr>
            <p:nvPr/>
          </p:nvCxnSpPr>
          <p:spPr>
            <a:xfrm flipH="1">
              <a:off x="2447890" y="3338513"/>
              <a:ext cx="1404055" cy="2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B0DCE5-A57A-4A94-895B-671D8303686E}"/>
                </a:ext>
              </a:extLst>
            </p:cNvPr>
            <p:cNvCxnSpPr>
              <a:cxnSpLocks/>
              <a:stCxn id="4" idx="1"/>
              <a:endCxn id="58" idx="3"/>
            </p:cNvCxnSpPr>
            <p:nvPr/>
          </p:nvCxnSpPr>
          <p:spPr>
            <a:xfrm flipH="1">
              <a:off x="2465243" y="3338513"/>
              <a:ext cx="1386702" cy="1072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5F81D45-5D6A-4ACE-86BA-B9CC59870DF0}"/>
                </a:ext>
              </a:extLst>
            </p:cNvPr>
            <p:cNvSpPr txBox="1"/>
            <p:nvPr/>
          </p:nvSpPr>
          <p:spPr>
            <a:xfrm>
              <a:off x="1930179" y="4741500"/>
              <a:ext cx="435416" cy="215444"/>
            </a:xfrm>
            <a:prstGeom prst="rect">
              <a:avLst/>
            </a:prstGeom>
            <a:noFill/>
          </p:spPr>
          <p:txBody>
            <a:bodyPr wrap="square" rtlCol="0">
              <a:spAutoFit/>
            </a:bodyPr>
            <a:lstStyle/>
            <a:p>
              <a:pPr algn="ctr"/>
              <a:r>
                <a:rPr lang="en-US" sz="800"/>
                <a:t>App</a:t>
              </a:r>
            </a:p>
          </p:txBody>
        </p:sp>
        <p:sp>
          <p:nvSpPr>
            <p:cNvPr id="71" name="TextBox 70">
              <a:extLst>
                <a:ext uri="{FF2B5EF4-FFF2-40B4-BE49-F238E27FC236}">
                  <a16:creationId xmlns:a16="http://schemas.microsoft.com/office/drawing/2014/main" id="{D2FA979E-DAA0-4B6D-B26E-6A0D073C160F}"/>
                </a:ext>
              </a:extLst>
            </p:cNvPr>
            <p:cNvSpPr txBox="1"/>
            <p:nvPr/>
          </p:nvSpPr>
          <p:spPr>
            <a:xfrm>
              <a:off x="1884961" y="3627602"/>
              <a:ext cx="525852" cy="215444"/>
            </a:xfrm>
            <a:prstGeom prst="rect">
              <a:avLst/>
            </a:prstGeom>
            <a:noFill/>
          </p:spPr>
          <p:txBody>
            <a:bodyPr wrap="square" rtlCol="0">
              <a:spAutoFit/>
            </a:bodyPr>
            <a:lstStyle/>
            <a:p>
              <a:pPr algn="ctr"/>
              <a:r>
                <a:rPr lang="en-US" sz="800"/>
                <a:t>Teams</a:t>
              </a:r>
            </a:p>
          </p:txBody>
        </p:sp>
        <p:sp>
          <p:nvSpPr>
            <p:cNvPr id="73" name="TextBox 72">
              <a:extLst>
                <a:ext uri="{FF2B5EF4-FFF2-40B4-BE49-F238E27FC236}">
                  <a16:creationId xmlns:a16="http://schemas.microsoft.com/office/drawing/2014/main" id="{8BC1C210-E215-44CE-BBD0-3A5D6AAEC085}"/>
                </a:ext>
              </a:extLst>
            </p:cNvPr>
            <p:cNvSpPr txBox="1"/>
            <p:nvPr/>
          </p:nvSpPr>
          <p:spPr>
            <a:xfrm>
              <a:off x="1930179" y="2645290"/>
              <a:ext cx="435416" cy="215444"/>
            </a:xfrm>
            <a:prstGeom prst="rect">
              <a:avLst/>
            </a:prstGeom>
            <a:noFill/>
          </p:spPr>
          <p:txBody>
            <a:bodyPr wrap="square" rtlCol="0">
              <a:spAutoFit/>
            </a:bodyPr>
            <a:lstStyle/>
            <a:p>
              <a:pPr algn="ctr"/>
              <a:r>
                <a:rPr lang="en-US" sz="800"/>
                <a:t>Web</a:t>
              </a:r>
            </a:p>
          </p:txBody>
        </p:sp>
      </p:grpSp>
      <p:grpSp>
        <p:nvGrpSpPr>
          <p:cNvPr id="141" name="Group 140">
            <a:extLst>
              <a:ext uri="{FF2B5EF4-FFF2-40B4-BE49-F238E27FC236}">
                <a16:creationId xmlns:a16="http://schemas.microsoft.com/office/drawing/2014/main" id="{2AEF936D-1859-44F2-9CF1-CC3E2328AE8E}"/>
              </a:ext>
            </a:extLst>
          </p:cNvPr>
          <p:cNvGrpSpPr/>
          <p:nvPr/>
        </p:nvGrpSpPr>
        <p:grpSpPr>
          <a:xfrm>
            <a:off x="8254765" y="1960600"/>
            <a:ext cx="3242567" cy="3308914"/>
            <a:chOff x="8254765" y="1960600"/>
            <a:chExt cx="3242567" cy="3308914"/>
          </a:xfrm>
        </p:grpSpPr>
        <p:pic>
          <p:nvPicPr>
            <p:cNvPr id="10" name="Picture 9" descr="Icon&#10;&#10;Description automatically generated">
              <a:extLst>
                <a:ext uri="{FF2B5EF4-FFF2-40B4-BE49-F238E27FC236}">
                  <a16:creationId xmlns:a16="http://schemas.microsoft.com/office/drawing/2014/main" id="{1D2CA6D9-4069-475E-A286-90FBD7F1CB2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592812" y="2349295"/>
              <a:ext cx="448751" cy="420660"/>
            </a:xfrm>
            <a:prstGeom prst="rect">
              <a:avLst/>
            </a:prstGeom>
          </p:spPr>
        </p:pic>
        <p:sp>
          <p:nvSpPr>
            <p:cNvPr id="91" name="Rectangle 90">
              <a:extLst>
                <a:ext uri="{FF2B5EF4-FFF2-40B4-BE49-F238E27FC236}">
                  <a16:creationId xmlns:a16="http://schemas.microsoft.com/office/drawing/2014/main" id="{BDBCE699-57EF-4063-AA2E-7365620E7633}"/>
                </a:ext>
              </a:extLst>
            </p:cNvPr>
            <p:cNvSpPr/>
            <p:nvPr/>
          </p:nvSpPr>
          <p:spPr>
            <a:xfrm>
              <a:off x="8829967" y="2293422"/>
              <a:ext cx="1312614" cy="225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81647816-F6CA-4631-B7D3-88DFA8A167CE}"/>
                </a:ext>
              </a:extLst>
            </p:cNvPr>
            <p:cNvSpPr txBox="1"/>
            <p:nvPr/>
          </p:nvSpPr>
          <p:spPr>
            <a:xfrm>
              <a:off x="8933828" y="30127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5" name="TextBox 94">
              <a:extLst>
                <a:ext uri="{FF2B5EF4-FFF2-40B4-BE49-F238E27FC236}">
                  <a16:creationId xmlns:a16="http://schemas.microsoft.com/office/drawing/2014/main" id="{C3D21EE6-5CF5-48F1-B019-A54665D67978}"/>
                </a:ext>
              </a:extLst>
            </p:cNvPr>
            <p:cNvSpPr txBox="1"/>
            <p:nvPr/>
          </p:nvSpPr>
          <p:spPr>
            <a:xfrm>
              <a:off x="8933827" y="3327387"/>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7" name="TextBox 96">
              <a:extLst>
                <a:ext uri="{FF2B5EF4-FFF2-40B4-BE49-F238E27FC236}">
                  <a16:creationId xmlns:a16="http://schemas.microsoft.com/office/drawing/2014/main" id="{81734100-AC19-4BD5-BCCE-3806604A94B0}"/>
                </a:ext>
              </a:extLst>
            </p:cNvPr>
            <p:cNvSpPr txBox="1"/>
            <p:nvPr/>
          </p:nvSpPr>
          <p:spPr>
            <a:xfrm>
              <a:off x="8933826" y="364059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9" name="TextBox 98">
              <a:extLst>
                <a:ext uri="{FF2B5EF4-FFF2-40B4-BE49-F238E27FC236}">
                  <a16:creationId xmlns:a16="http://schemas.microsoft.com/office/drawing/2014/main" id="{6E94238C-2EEC-4240-A95B-A75FC43A415C}"/>
                </a:ext>
              </a:extLst>
            </p:cNvPr>
            <p:cNvSpPr txBox="1"/>
            <p:nvPr/>
          </p:nvSpPr>
          <p:spPr>
            <a:xfrm>
              <a:off x="8933824" y="39402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1" name="TextBox 100">
              <a:extLst>
                <a:ext uri="{FF2B5EF4-FFF2-40B4-BE49-F238E27FC236}">
                  <a16:creationId xmlns:a16="http://schemas.microsoft.com/office/drawing/2014/main" id="{FD889638-B7E1-4D23-A71B-B2ADAD961944}"/>
                </a:ext>
              </a:extLst>
            </p:cNvPr>
            <p:cNvSpPr txBox="1"/>
            <p:nvPr/>
          </p:nvSpPr>
          <p:spPr>
            <a:xfrm>
              <a:off x="8933825" y="424217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4" name="TextBox 103">
              <a:extLst>
                <a:ext uri="{FF2B5EF4-FFF2-40B4-BE49-F238E27FC236}">
                  <a16:creationId xmlns:a16="http://schemas.microsoft.com/office/drawing/2014/main" id="{8719FB0C-B652-468C-AA2C-E2808B7698D4}"/>
                </a:ext>
              </a:extLst>
            </p:cNvPr>
            <p:cNvSpPr txBox="1"/>
            <p:nvPr/>
          </p:nvSpPr>
          <p:spPr>
            <a:xfrm rot="16200000">
              <a:off x="9209743" y="3612052"/>
              <a:ext cx="1444917" cy="246221"/>
            </a:xfrm>
            <a:prstGeom prst="rect">
              <a:avLst/>
            </a:prstGeom>
            <a:noFill/>
            <a:ln>
              <a:solidFill>
                <a:schemeClr val="tx1"/>
              </a:solidFill>
            </a:ln>
          </p:spPr>
          <p:txBody>
            <a:bodyPr wrap="square" rtlCol="0">
              <a:spAutoFit/>
            </a:bodyPr>
            <a:lstStyle/>
            <a:p>
              <a:pPr algn="ctr"/>
              <a:r>
                <a:rPr lang="en-US" sz="1000">
                  <a:cs typeface="Calibri" panose="020F0502020204030204" pitchFamily="34" charset="0"/>
                </a:rPr>
                <a:t>Connectors</a:t>
              </a:r>
            </a:p>
          </p:txBody>
        </p:sp>
        <p:grpSp>
          <p:nvGrpSpPr>
            <p:cNvPr id="125" name="Group 124">
              <a:extLst>
                <a:ext uri="{FF2B5EF4-FFF2-40B4-BE49-F238E27FC236}">
                  <a16:creationId xmlns:a16="http://schemas.microsoft.com/office/drawing/2014/main" id="{C021F81E-55E9-4702-849E-509064BD9388}"/>
                </a:ext>
              </a:extLst>
            </p:cNvPr>
            <p:cNvGrpSpPr/>
            <p:nvPr/>
          </p:nvGrpSpPr>
          <p:grpSpPr>
            <a:xfrm>
              <a:off x="10810875" y="1960600"/>
              <a:ext cx="686457" cy="3308914"/>
              <a:chOff x="10773570" y="1742566"/>
              <a:chExt cx="686457" cy="3308914"/>
            </a:xfrm>
          </p:grpSpPr>
          <p:pic>
            <p:nvPicPr>
              <p:cNvPr id="110" name="Graphic 109">
                <a:extLst>
                  <a:ext uri="{FF2B5EF4-FFF2-40B4-BE49-F238E27FC236}">
                    <a16:creationId xmlns:a16="http://schemas.microsoft.com/office/drawing/2014/main" id="{37171833-D86B-4F29-87C8-FBC3C06A0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71185" y="2633828"/>
                <a:ext cx="491226" cy="491226"/>
              </a:xfrm>
              <a:prstGeom prst="rect">
                <a:avLst/>
              </a:prstGeom>
            </p:spPr>
          </p:pic>
          <p:pic>
            <p:nvPicPr>
              <p:cNvPr id="112" name="Picture 111" descr="Icon&#10;&#10;Description automatically generated">
                <a:extLst>
                  <a:ext uri="{FF2B5EF4-FFF2-40B4-BE49-F238E27FC236}">
                    <a16:creationId xmlns:a16="http://schemas.microsoft.com/office/drawing/2014/main" id="{42D1925E-E2B9-437C-BFC9-9065C95CA9B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892423" y="4438494"/>
                <a:ext cx="448751" cy="420660"/>
              </a:xfrm>
              <a:prstGeom prst="rect">
                <a:avLst/>
              </a:prstGeom>
            </p:spPr>
          </p:pic>
          <p:pic>
            <p:nvPicPr>
              <p:cNvPr id="114" name="Picture 113">
                <a:extLst>
                  <a:ext uri="{FF2B5EF4-FFF2-40B4-BE49-F238E27FC236}">
                    <a16:creationId xmlns:a16="http://schemas.microsoft.com/office/drawing/2014/main" id="{25F6D948-FFAC-445C-A359-680A7E0FEBF6}"/>
                  </a:ext>
                </a:extLst>
              </p:cNvPr>
              <p:cNvPicPr>
                <a:picLocks noChangeAspect="1"/>
              </p:cNvPicPr>
              <p:nvPr/>
            </p:nvPicPr>
            <p:blipFill>
              <a:blip r:embed="rId11"/>
              <a:stretch>
                <a:fillRect/>
              </a:stretch>
            </p:blipFill>
            <p:spPr>
              <a:xfrm>
                <a:off x="10773570" y="3495832"/>
                <a:ext cx="686457" cy="686457"/>
              </a:xfrm>
              <a:prstGeom prst="rect">
                <a:avLst/>
              </a:prstGeom>
            </p:spPr>
          </p:pic>
          <p:sp>
            <p:nvSpPr>
              <p:cNvPr id="116" name="TextBox 115">
                <a:extLst>
                  <a:ext uri="{FF2B5EF4-FFF2-40B4-BE49-F238E27FC236}">
                    <a16:creationId xmlns:a16="http://schemas.microsoft.com/office/drawing/2014/main" id="{7224B781-E831-4595-A57C-FE5F786BAA54}"/>
                  </a:ext>
                </a:extLst>
              </p:cNvPr>
              <p:cNvSpPr txBox="1"/>
              <p:nvPr/>
            </p:nvSpPr>
            <p:spPr>
              <a:xfrm>
                <a:off x="10899090" y="2234860"/>
                <a:ext cx="435416" cy="215444"/>
              </a:xfrm>
              <a:prstGeom prst="rect">
                <a:avLst/>
              </a:prstGeom>
              <a:noFill/>
            </p:spPr>
            <p:txBody>
              <a:bodyPr wrap="square" rtlCol="0">
                <a:spAutoFit/>
              </a:bodyPr>
              <a:lstStyle/>
              <a:p>
                <a:pPr algn="ctr"/>
                <a:r>
                  <a:rPr lang="en-US" sz="800"/>
                  <a:t>SaaS</a:t>
                </a:r>
              </a:p>
            </p:txBody>
          </p:sp>
          <p:sp>
            <p:nvSpPr>
              <p:cNvPr id="118" name="TextBox 117">
                <a:extLst>
                  <a:ext uri="{FF2B5EF4-FFF2-40B4-BE49-F238E27FC236}">
                    <a16:creationId xmlns:a16="http://schemas.microsoft.com/office/drawing/2014/main" id="{B96C71C0-43E1-4AA1-8825-9EFD907B070C}"/>
                  </a:ext>
                </a:extLst>
              </p:cNvPr>
              <p:cNvSpPr txBox="1"/>
              <p:nvPr/>
            </p:nvSpPr>
            <p:spPr>
              <a:xfrm>
                <a:off x="10773570" y="3099051"/>
                <a:ext cx="686457" cy="215444"/>
              </a:xfrm>
              <a:prstGeom prst="rect">
                <a:avLst/>
              </a:prstGeom>
              <a:noFill/>
            </p:spPr>
            <p:txBody>
              <a:bodyPr wrap="square" rtlCol="0">
                <a:spAutoFit/>
              </a:bodyPr>
              <a:lstStyle/>
              <a:p>
                <a:pPr algn="ctr"/>
                <a:r>
                  <a:rPr lang="en-US" sz="800" err="1"/>
                  <a:t>QnA</a:t>
                </a:r>
                <a:r>
                  <a:rPr lang="en-US" sz="800"/>
                  <a:t> Maker</a:t>
                </a:r>
              </a:p>
            </p:txBody>
          </p:sp>
          <p:sp>
            <p:nvSpPr>
              <p:cNvPr id="120" name="TextBox 119">
                <a:extLst>
                  <a:ext uri="{FF2B5EF4-FFF2-40B4-BE49-F238E27FC236}">
                    <a16:creationId xmlns:a16="http://schemas.microsoft.com/office/drawing/2014/main" id="{9E0C7D42-F06D-4C57-97DF-02CD9220D07D}"/>
                  </a:ext>
                </a:extLst>
              </p:cNvPr>
              <p:cNvSpPr txBox="1"/>
              <p:nvPr/>
            </p:nvSpPr>
            <p:spPr>
              <a:xfrm>
                <a:off x="10773570" y="4081357"/>
                <a:ext cx="686457" cy="215444"/>
              </a:xfrm>
              <a:prstGeom prst="rect">
                <a:avLst/>
              </a:prstGeom>
              <a:noFill/>
            </p:spPr>
            <p:txBody>
              <a:bodyPr wrap="square" rtlCol="0">
                <a:spAutoFit/>
              </a:bodyPr>
              <a:lstStyle/>
              <a:p>
                <a:pPr algn="ctr"/>
                <a:r>
                  <a:rPr lang="en-US" sz="800"/>
                  <a:t>AI Builder</a:t>
                </a:r>
              </a:p>
            </p:txBody>
          </p:sp>
          <p:sp>
            <p:nvSpPr>
              <p:cNvPr id="122" name="TextBox 121">
                <a:extLst>
                  <a:ext uri="{FF2B5EF4-FFF2-40B4-BE49-F238E27FC236}">
                    <a16:creationId xmlns:a16="http://schemas.microsoft.com/office/drawing/2014/main" id="{C8AE532A-03D9-47B8-BAF5-46BC17E1FEDC}"/>
                  </a:ext>
                </a:extLst>
              </p:cNvPr>
              <p:cNvSpPr txBox="1"/>
              <p:nvPr/>
            </p:nvSpPr>
            <p:spPr>
              <a:xfrm>
                <a:off x="10831425" y="4836036"/>
                <a:ext cx="570747" cy="215444"/>
              </a:xfrm>
              <a:prstGeom prst="rect">
                <a:avLst/>
              </a:prstGeom>
              <a:noFill/>
            </p:spPr>
            <p:txBody>
              <a:bodyPr wrap="square" rtlCol="0">
                <a:spAutoFit/>
              </a:bodyPr>
              <a:lstStyle/>
              <a:p>
                <a:pPr algn="ctr"/>
                <a:r>
                  <a:rPr lang="en-US" sz="800"/>
                  <a:t>Desktop</a:t>
                </a:r>
              </a:p>
            </p:txBody>
          </p:sp>
          <p:pic>
            <p:nvPicPr>
              <p:cNvPr id="124" name="Graphic 123" descr="Server outline">
                <a:extLst>
                  <a:ext uri="{FF2B5EF4-FFF2-40B4-BE49-F238E27FC236}">
                    <a16:creationId xmlns:a16="http://schemas.microsoft.com/office/drawing/2014/main" id="{FBF82201-EADF-46E3-9DC2-DFA8632AB1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48816" y="1742566"/>
                <a:ext cx="535965" cy="535965"/>
              </a:xfrm>
              <a:prstGeom prst="rect">
                <a:avLst/>
              </a:prstGeom>
            </p:spPr>
          </p:pic>
        </p:grpSp>
        <p:cxnSp>
          <p:nvCxnSpPr>
            <p:cNvPr id="127" name="Straight Arrow Connector 126">
              <a:extLst>
                <a:ext uri="{FF2B5EF4-FFF2-40B4-BE49-F238E27FC236}">
                  <a16:creationId xmlns:a16="http://schemas.microsoft.com/office/drawing/2014/main" id="{647B1FAE-C11A-46C6-8C30-11F60B10BF81}"/>
                </a:ext>
              </a:extLst>
            </p:cNvPr>
            <p:cNvCxnSpPr>
              <a:stCxn id="22" idx="3"/>
              <a:endCxn id="97" idx="1"/>
            </p:cNvCxnSpPr>
            <p:nvPr/>
          </p:nvCxnSpPr>
          <p:spPr>
            <a:xfrm>
              <a:off x="8254766" y="2973650"/>
              <a:ext cx="679060" cy="774671"/>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9" name="Straight Arrow Connector 128">
              <a:extLst>
                <a:ext uri="{FF2B5EF4-FFF2-40B4-BE49-F238E27FC236}">
                  <a16:creationId xmlns:a16="http://schemas.microsoft.com/office/drawing/2014/main" id="{296F74EE-FFD7-49D1-9F71-034FED066AC7}"/>
                </a:ext>
              </a:extLst>
            </p:cNvPr>
            <p:cNvCxnSpPr>
              <a:stCxn id="28" idx="3"/>
              <a:endCxn id="93" idx="1"/>
            </p:cNvCxnSpPr>
            <p:nvPr/>
          </p:nvCxnSpPr>
          <p:spPr>
            <a:xfrm flipV="1">
              <a:off x="8254765" y="3120427"/>
              <a:ext cx="679063" cy="912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BDC01973-029A-4F2B-9C28-F2E2507B5C10}"/>
                </a:ext>
              </a:extLst>
            </p:cNvPr>
            <p:cNvCxnSpPr>
              <a:cxnSpLocks/>
              <a:stCxn id="26" idx="3"/>
              <a:endCxn id="99" idx="1"/>
            </p:cNvCxnSpPr>
            <p:nvPr/>
          </p:nvCxnSpPr>
          <p:spPr>
            <a:xfrm>
              <a:off x="8254765" y="3678648"/>
              <a:ext cx="679059" cy="369279"/>
            </a:xfrm>
            <a:prstGeom prst="straightConnector1">
              <a:avLst/>
            </a:prstGeom>
            <a:ln w="9525" cap="flat" cmpd="sng" algn="ctr">
              <a:solidFill>
                <a:schemeClr val="dk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4" name="Straight Arrow Connector 133">
              <a:extLst>
                <a:ext uri="{FF2B5EF4-FFF2-40B4-BE49-F238E27FC236}">
                  <a16:creationId xmlns:a16="http://schemas.microsoft.com/office/drawing/2014/main" id="{C5C14549-E9EB-4367-9D42-43E120F20F63}"/>
                </a:ext>
              </a:extLst>
            </p:cNvPr>
            <p:cNvCxnSpPr>
              <a:cxnSpLocks/>
              <a:stCxn id="104" idx="2"/>
              <a:endCxn id="124" idx="1"/>
            </p:cNvCxnSpPr>
            <p:nvPr/>
          </p:nvCxnSpPr>
          <p:spPr>
            <a:xfrm flipV="1">
              <a:off x="10055312" y="2228583"/>
              <a:ext cx="830809" cy="1506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5D9F56-CD5C-4365-9625-EC3DFAD1B5C7}"/>
                </a:ext>
              </a:extLst>
            </p:cNvPr>
            <p:cNvCxnSpPr>
              <a:cxnSpLocks/>
              <a:stCxn id="104" idx="2"/>
              <a:endCxn id="118" idx="1"/>
            </p:cNvCxnSpPr>
            <p:nvPr/>
          </p:nvCxnSpPr>
          <p:spPr>
            <a:xfrm flipV="1">
              <a:off x="10055312" y="3424807"/>
              <a:ext cx="755563" cy="310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8F5C4C98-492E-418D-85CC-D2D661F54044}"/>
                </a:ext>
              </a:extLst>
            </p:cNvPr>
            <p:cNvCxnSpPr>
              <a:cxnSpLocks/>
              <a:stCxn id="104" idx="2"/>
              <a:endCxn id="114" idx="1"/>
            </p:cNvCxnSpPr>
            <p:nvPr/>
          </p:nvCxnSpPr>
          <p:spPr>
            <a:xfrm>
              <a:off x="10055312" y="3735162"/>
              <a:ext cx="755563" cy="32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9A11A6DE-36C2-42F4-9282-CF38A79B0420}"/>
                </a:ext>
              </a:extLst>
            </p:cNvPr>
            <p:cNvCxnSpPr>
              <a:cxnSpLocks/>
              <a:stCxn id="104" idx="2"/>
              <a:endCxn id="112" idx="1"/>
            </p:cNvCxnSpPr>
            <p:nvPr/>
          </p:nvCxnSpPr>
          <p:spPr>
            <a:xfrm>
              <a:off x="10055312" y="3735162"/>
              <a:ext cx="874416" cy="1131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8145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0"/>
                                        </p:tgtEl>
                                        <p:attrNameLst>
                                          <p:attrName>style.visibility</p:attrName>
                                        </p:attrNameLst>
                                      </p:cBhvr>
                                      <p:to>
                                        <p:strVal val="visible"/>
                                      </p:to>
                                    </p:set>
                                    <p:animEffect transition="in" filter="fade">
                                      <p:cBhvr>
                                        <p:cTn id="20"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FF70-C157-439F-B2D3-80CD98D11CE4}"/>
              </a:ext>
            </a:extLst>
          </p:cNvPr>
          <p:cNvSpPr>
            <a:spLocks noGrp="1"/>
          </p:cNvSpPr>
          <p:nvPr>
            <p:ph type="title"/>
          </p:nvPr>
        </p:nvSpPr>
        <p:spPr/>
        <p:txBody>
          <a:bodyPr/>
          <a:lstStyle/>
          <a:p>
            <a:r>
              <a:rPr lang="en-US"/>
              <a:t>Extensibility Options</a:t>
            </a:r>
            <a:endParaRPr lang="en-CA"/>
          </a:p>
        </p:txBody>
      </p:sp>
      <p:graphicFrame>
        <p:nvGraphicFramePr>
          <p:cNvPr id="4" name="Diagram 3">
            <a:extLst>
              <a:ext uri="{FF2B5EF4-FFF2-40B4-BE49-F238E27FC236}">
                <a16:creationId xmlns:a16="http://schemas.microsoft.com/office/drawing/2014/main" id="{FE4C69FA-5FA2-4177-9CF6-F2426C468313}"/>
              </a:ext>
            </a:extLst>
          </p:cNvPr>
          <p:cNvGraphicFramePr/>
          <p:nvPr>
            <p:extLst>
              <p:ext uri="{D42A27DB-BD31-4B8C-83A1-F6EECF244321}">
                <p14:modId xmlns:p14="http://schemas.microsoft.com/office/powerpoint/2010/main" val="129008502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ECEC4E5-EC2A-40A0-88E3-DD10E82AA650}"/>
              </a:ext>
            </a:extLst>
          </p:cNvPr>
          <p:cNvSpPr txBox="1"/>
          <p:nvPr/>
        </p:nvSpPr>
        <p:spPr>
          <a:xfrm>
            <a:off x="2990546" y="4110446"/>
            <a:ext cx="1048685" cy="369332"/>
          </a:xfrm>
          <a:prstGeom prst="rect">
            <a:avLst/>
          </a:prstGeom>
          <a:noFill/>
        </p:spPr>
        <p:txBody>
          <a:bodyPr wrap="none" rtlCol="0">
            <a:spAutoFit/>
          </a:bodyPr>
          <a:lstStyle/>
          <a:p>
            <a:r>
              <a:rPr lang="en-US"/>
              <a:t>No-code</a:t>
            </a:r>
            <a:endParaRPr lang="en-CA"/>
          </a:p>
        </p:txBody>
      </p:sp>
      <p:sp>
        <p:nvSpPr>
          <p:cNvPr id="7" name="TextBox 6">
            <a:extLst>
              <a:ext uri="{FF2B5EF4-FFF2-40B4-BE49-F238E27FC236}">
                <a16:creationId xmlns:a16="http://schemas.microsoft.com/office/drawing/2014/main" id="{E2E54CC3-85C9-482B-AF76-63A01A920430}"/>
              </a:ext>
            </a:extLst>
          </p:cNvPr>
          <p:cNvSpPr txBox="1"/>
          <p:nvPr/>
        </p:nvSpPr>
        <p:spPr>
          <a:xfrm>
            <a:off x="5571657" y="4110446"/>
            <a:ext cx="1146468" cy="369332"/>
          </a:xfrm>
          <a:prstGeom prst="rect">
            <a:avLst/>
          </a:prstGeom>
          <a:noFill/>
        </p:spPr>
        <p:txBody>
          <a:bodyPr wrap="none" rtlCol="0">
            <a:spAutoFit/>
          </a:bodyPr>
          <a:lstStyle/>
          <a:p>
            <a:r>
              <a:rPr lang="en-US"/>
              <a:t>Low-code</a:t>
            </a:r>
            <a:endParaRPr lang="en-CA"/>
          </a:p>
        </p:txBody>
      </p:sp>
      <p:sp>
        <p:nvSpPr>
          <p:cNvPr id="9" name="TextBox 8">
            <a:extLst>
              <a:ext uri="{FF2B5EF4-FFF2-40B4-BE49-F238E27FC236}">
                <a16:creationId xmlns:a16="http://schemas.microsoft.com/office/drawing/2014/main" id="{7421AE99-F768-4EB2-AC68-C6DC42F250E0}"/>
              </a:ext>
            </a:extLst>
          </p:cNvPr>
          <p:cNvSpPr txBox="1"/>
          <p:nvPr/>
        </p:nvSpPr>
        <p:spPr>
          <a:xfrm>
            <a:off x="8118914" y="4110446"/>
            <a:ext cx="1082540" cy="369332"/>
          </a:xfrm>
          <a:prstGeom prst="rect">
            <a:avLst/>
          </a:prstGeom>
          <a:noFill/>
        </p:spPr>
        <p:txBody>
          <a:bodyPr wrap="none" rtlCol="0">
            <a:spAutoFit/>
          </a:bodyPr>
          <a:lstStyle/>
          <a:p>
            <a:r>
              <a:rPr lang="en-US"/>
              <a:t>Pro-code</a:t>
            </a:r>
            <a:endParaRPr lang="en-CA"/>
          </a:p>
        </p:txBody>
      </p:sp>
    </p:spTree>
    <p:extLst>
      <p:ext uri="{BB962C8B-B14F-4D97-AF65-F5344CB8AC3E}">
        <p14:creationId xmlns:p14="http://schemas.microsoft.com/office/powerpoint/2010/main" val="215439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Extensibility Options</a:t>
            </a:r>
          </a:p>
        </p:txBody>
      </p:sp>
      <p:graphicFrame>
        <p:nvGraphicFramePr>
          <p:cNvPr id="4" name="Content Placeholder 3">
            <a:extLst>
              <a:ext uri="{FF2B5EF4-FFF2-40B4-BE49-F238E27FC236}">
                <a16:creationId xmlns:a16="http://schemas.microsoft.com/office/drawing/2014/main" id="{B37960A6-D43B-4C43-8FA5-013A99BBD3C2}"/>
              </a:ext>
            </a:extLst>
          </p:cNvPr>
          <p:cNvGraphicFramePr>
            <a:graphicFrameLocks noGrp="1"/>
          </p:cNvGraphicFramePr>
          <p:nvPr>
            <p:ph idx="1"/>
            <p:extLst>
              <p:ext uri="{D42A27DB-BD31-4B8C-83A1-F6EECF244321}">
                <p14:modId xmlns:p14="http://schemas.microsoft.com/office/powerpoint/2010/main" val="245851714"/>
              </p:ext>
            </p:extLst>
          </p:nvPr>
        </p:nvGraphicFramePr>
        <p:xfrm>
          <a:off x="1116013" y="2478088"/>
          <a:ext cx="10167937" cy="3694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a:extLst>
              <a:ext uri="{FF2B5EF4-FFF2-40B4-BE49-F238E27FC236}">
                <a16:creationId xmlns:a16="http://schemas.microsoft.com/office/drawing/2014/main" id="{8DB77C9E-BCCA-409F-8EF8-B0D37358B7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18837" y="2675206"/>
            <a:ext cx="314300" cy="314300"/>
          </a:xfrm>
          <a:prstGeom prst="rect">
            <a:avLst/>
          </a:prstGeom>
        </p:spPr>
      </p:pic>
      <p:pic>
        <p:nvPicPr>
          <p:cNvPr id="8" name="Graphic 7">
            <a:extLst>
              <a:ext uri="{FF2B5EF4-FFF2-40B4-BE49-F238E27FC236}">
                <a16:creationId xmlns:a16="http://schemas.microsoft.com/office/drawing/2014/main" id="{E8923D05-DCBF-44AF-AF04-8770D1B710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67056" y="2679455"/>
            <a:ext cx="314300" cy="314300"/>
          </a:xfrm>
          <a:prstGeom prst="rect">
            <a:avLst/>
          </a:prstGeom>
        </p:spPr>
      </p:pic>
      <p:pic>
        <p:nvPicPr>
          <p:cNvPr id="10" name="Picture 9" descr="Icon&#10;&#10;Description automatically generated">
            <a:extLst>
              <a:ext uri="{FF2B5EF4-FFF2-40B4-BE49-F238E27FC236}">
                <a16:creationId xmlns:a16="http://schemas.microsoft.com/office/drawing/2014/main" id="{41A1CC75-8D25-4B0B-9F51-70874AA15CB9}"/>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3743473" y="2679455"/>
            <a:ext cx="335289" cy="314300"/>
          </a:xfrm>
          <a:prstGeom prst="rect">
            <a:avLst/>
          </a:prstGeom>
        </p:spPr>
      </p:pic>
    </p:spTree>
    <p:extLst>
      <p:ext uri="{BB962C8B-B14F-4D97-AF65-F5344CB8AC3E}">
        <p14:creationId xmlns:p14="http://schemas.microsoft.com/office/powerpoint/2010/main" val="72441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ute yellow robot">
            <a:extLst>
              <a:ext uri="{FF2B5EF4-FFF2-40B4-BE49-F238E27FC236}">
                <a16:creationId xmlns:a16="http://schemas.microsoft.com/office/drawing/2014/main" id="{C0210372-8AFE-4E83-8390-F5115F871F05}"/>
              </a:ext>
            </a:extLst>
          </p:cNvPr>
          <p:cNvPicPr>
            <a:picLocks noChangeAspect="1"/>
          </p:cNvPicPr>
          <p:nvPr/>
        </p:nvPicPr>
        <p:blipFill rotWithShape="1">
          <a:blip r:embed="rId2">
            <a:extLst>
              <a:ext uri="{28A0092B-C50C-407E-A947-70E740481C1C}">
                <a14:useLocalDpi xmlns:a14="http://schemas.microsoft.com/office/drawing/2010/main" val="0"/>
              </a:ext>
            </a:extLst>
          </a:blip>
          <a:srcRect r="-1"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0" name="Freeform: Shape 29">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8122D0-1C5F-415B-A938-7FDCA10E325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Why Power Virtual Agents?</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06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2">
            <a:extLst>
              <a:ext uri="{FF2B5EF4-FFF2-40B4-BE49-F238E27FC236}">
                <a16:creationId xmlns:a16="http://schemas.microsoft.com/office/drawing/2014/main" id="{5954F66B-3BF3-4495-BAEE-BEB2B018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7D53C-C70F-44A3-9D15-2F47C2680C96}"/>
              </a:ext>
            </a:extLst>
          </p:cNvPr>
          <p:cNvSpPr>
            <a:spLocks noGrp="1"/>
          </p:cNvSpPr>
          <p:nvPr>
            <p:ph type="title"/>
          </p:nvPr>
        </p:nvSpPr>
        <p:spPr>
          <a:xfrm>
            <a:off x="5296874" y="1076324"/>
            <a:ext cx="6272784" cy="1535051"/>
          </a:xfrm>
        </p:spPr>
        <p:txBody>
          <a:bodyPr anchor="b">
            <a:normAutofit fontScale="90000"/>
          </a:bodyPr>
          <a:lstStyle/>
          <a:p>
            <a:r>
              <a:rPr lang="en-US" sz="5400"/>
              <a:t>Extensibility Options</a:t>
            </a:r>
            <a:endParaRPr lang="en-US" sz="5200"/>
          </a:p>
        </p:txBody>
      </p:sp>
      <p:pic>
        <p:nvPicPr>
          <p:cNvPr id="18" name="Graphic 6" descr="Robot">
            <a:extLst>
              <a:ext uri="{FF2B5EF4-FFF2-40B4-BE49-F238E27FC236}">
                <a16:creationId xmlns:a16="http://schemas.microsoft.com/office/drawing/2014/main" id="{B1B2B7B5-8972-4738-9598-B07A95E505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1283758"/>
            <a:ext cx="4217332" cy="4217332"/>
          </a:xfrm>
          <a:prstGeom prst="rect">
            <a:avLst/>
          </a:prstGeom>
        </p:spPr>
      </p:pic>
      <p:sp>
        <p:nvSpPr>
          <p:cNvPr id="30" name="Rectangle 24">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34618"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26">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924"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B7DDF1C-1F05-4CBD-9D9E-DDE980AF66FD}"/>
              </a:ext>
            </a:extLst>
          </p:cNvPr>
          <p:cNvSpPr>
            <a:spLocks noGrp="1"/>
          </p:cNvSpPr>
          <p:nvPr>
            <p:ph idx="1"/>
          </p:nvPr>
        </p:nvSpPr>
        <p:spPr>
          <a:xfrm>
            <a:off x="5296874" y="3351276"/>
            <a:ext cx="6272784" cy="2825686"/>
          </a:xfrm>
        </p:spPr>
        <p:txBody>
          <a:bodyPr>
            <a:normAutofit/>
          </a:bodyPr>
          <a:lstStyle/>
          <a:p>
            <a:pPr>
              <a:lnSpc>
                <a:spcPct val="100000"/>
              </a:lnSpc>
            </a:pPr>
            <a:r>
              <a:rPr lang="en-US" sz="1000"/>
              <a:t>Generally, if unsure always start with PVA + Power Automate</a:t>
            </a:r>
          </a:p>
          <a:p>
            <a:pPr lvl="1">
              <a:lnSpc>
                <a:spcPct val="100000"/>
              </a:lnSpc>
            </a:pPr>
            <a:r>
              <a:rPr lang="en-US" sz="1000"/>
              <a:t>Development is fast, you will work out if it meets the needs of your scenario quickly</a:t>
            </a:r>
          </a:p>
          <a:p>
            <a:pPr>
              <a:lnSpc>
                <a:spcPct val="100000"/>
              </a:lnSpc>
            </a:pPr>
            <a:r>
              <a:rPr lang="en-US" sz="1000"/>
              <a:t>Bot Framework Composer works great for:</a:t>
            </a:r>
          </a:p>
          <a:p>
            <a:pPr lvl="1">
              <a:lnSpc>
                <a:spcPct val="100000"/>
              </a:lnSpc>
            </a:pPr>
            <a:r>
              <a:rPr lang="en-US" sz="1000"/>
              <a:t>Complex dialog layouts (e.g. adaptive cards)</a:t>
            </a:r>
          </a:p>
          <a:p>
            <a:pPr lvl="1">
              <a:lnSpc>
                <a:spcPct val="100000"/>
              </a:lnSpc>
            </a:pPr>
            <a:r>
              <a:rPr lang="en-US" sz="1000"/>
              <a:t>Conversation mechanics not supported through standard PVA</a:t>
            </a:r>
          </a:p>
          <a:p>
            <a:pPr lvl="1">
              <a:lnSpc>
                <a:spcPct val="100000"/>
              </a:lnSpc>
            </a:pPr>
            <a:r>
              <a:rPr lang="en-US" sz="1000"/>
              <a:t>BFC has a longer learning curve than PVA – it is an accelerator for Pro Dev</a:t>
            </a:r>
          </a:p>
          <a:p>
            <a:pPr>
              <a:lnSpc>
                <a:spcPct val="100000"/>
              </a:lnSpc>
            </a:pPr>
            <a:r>
              <a:rPr lang="en-US" sz="1000"/>
              <a:t>Bot framework skills have the greatest level of flexibility, but generally take the longest to create</a:t>
            </a:r>
          </a:p>
          <a:p>
            <a:pPr lvl="1">
              <a:lnSpc>
                <a:spcPct val="100000"/>
              </a:lnSpc>
            </a:pPr>
            <a:r>
              <a:rPr lang="en-US" sz="1000"/>
              <a:t>Good for implementing features that are highly reusable across multiple bots</a:t>
            </a:r>
          </a:p>
          <a:p>
            <a:pPr lvl="1">
              <a:lnSpc>
                <a:spcPct val="100000"/>
              </a:lnSpc>
            </a:pPr>
            <a:r>
              <a:rPr lang="en-US" sz="1000"/>
              <a:t>For implementing bot features that require pro code features e.g. custom authentication</a:t>
            </a:r>
          </a:p>
          <a:p>
            <a:pPr lvl="1">
              <a:lnSpc>
                <a:spcPct val="100000"/>
              </a:lnSpc>
            </a:pPr>
            <a:r>
              <a:rPr lang="en-US" sz="1000"/>
              <a:t>Skills are managed and scaled separately</a:t>
            </a:r>
          </a:p>
          <a:p>
            <a:pPr lvl="1">
              <a:lnSpc>
                <a:spcPct val="100000"/>
              </a:lnSpc>
            </a:pPr>
            <a:r>
              <a:rPr lang="en-US" sz="1000"/>
              <a:t>Skills need to use a 3</a:t>
            </a:r>
            <a:r>
              <a:rPr lang="en-US" sz="1000" baseline="30000"/>
              <a:t>rd</a:t>
            </a:r>
            <a:r>
              <a:rPr lang="en-US" sz="1000"/>
              <a:t> party NLU model (e.g. LUIS)</a:t>
            </a:r>
          </a:p>
          <a:p>
            <a:pPr lvl="1">
              <a:lnSpc>
                <a:spcPct val="100000"/>
              </a:lnSpc>
            </a:pPr>
            <a:r>
              <a:rPr lang="en-US" sz="1000"/>
              <a:t>Lower latency than Power Automate for complex, reused functions.</a:t>
            </a:r>
          </a:p>
          <a:p>
            <a:pPr lvl="1">
              <a:lnSpc>
                <a:spcPct val="100000"/>
              </a:lnSpc>
            </a:pPr>
            <a:endParaRPr lang="en-US" sz="1000"/>
          </a:p>
        </p:txBody>
      </p:sp>
      <p:pic>
        <p:nvPicPr>
          <p:cNvPr id="4" name="Graphic 3">
            <a:extLst>
              <a:ext uri="{FF2B5EF4-FFF2-40B4-BE49-F238E27FC236}">
                <a16:creationId xmlns:a16="http://schemas.microsoft.com/office/drawing/2014/main" id="{D93E8FC8-F7C1-4594-A401-C5EE9C8355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08065" y="4742883"/>
            <a:ext cx="314300" cy="314300"/>
          </a:xfrm>
          <a:prstGeom prst="rect">
            <a:avLst/>
          </a:prstGeom>
        </p:spPr>
      </p:pic>
      <p:pic>
        <p:nvPicPr>
          <p:cNvPr id="19" name="Graphic 18">
            <a:extLst>
              <a:ext uri="{FF2B5EF4-FFF2-40B4-BE49-F238E27FC236}">
                <a16:creationId xmlns:a16="http://schemas.microsoft.com/office/drawing/2014/main" id="{CF8EE5C9-D2DE-41C8-A5AC-7785619A70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08065" y="3838570"/>
            <a:ext cx="314300" cy="314300"/>
          </a:xfrm>
          <a:prstGeom prst="rect">
            <a:avLst/>
          </a:prstGeom>
        </p:spPr>
      </p:pic>
      <p:pic>
        <p:nvPicPr>
          <p:cNvPr id="20" name="Picture 19" descr="Icon&#10;&#10;Description automatically generated">
            <a:extLst>
              <a:ext uri="{FF2B5EF4-FFF2-40B4-BE49-F238E27FC236}">
                <a16:creationId xmlns:a16="http://schemas.microsoft.com/office/drawing/2014/main" id="{09E01659-26E0-4A70-95B7-6DACAF494A2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897571" y="3341420"/>
            <a:ext cx="335289" cy="314300"/>
          </a:xfrm>
          <a:prstGeom prst="rect">
            <a:avLst/>
          </a:prstGeom>
        </p:spPr>
      </p:pic>
    </p:spTree>
    <p:extLst>
      <p:ext uri="{BB962C8B-B14F-4D97-AF65-F5344CB8AC3E}">
        <p14:creationId xmlns:p14="http://schemas.microsoft.com/office/powerpoint/2010/main" val="40022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2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2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BBB87F-CCA1-414B-B2FB-67C1E16E4CCA}"/>
              </a:ext>
            </a:extLst>
          </p:cNvPr>
          <p:cNvSpPr>
            <a:spLocks noGrp="1"/>
          </p:cNvSpPr>
          <p:nvPr>
            <p:ph type="title"/>
          </p:nvPr>
        </p:nvSpPr>
        <p:spPr>
          <a:xfrm>
            <a:off x="1115568" y="548640"/>
            <a:ext cx="10168128" cy="1179576"/>
          </a:xfrm>
        </p:spPr>
        <p:txBody>
          <a:bodyPr>
            <a:normAutofit/>
          </a:bodyPr>
          <a:lstStyle/>
          <a:p>
            <a:r>
              <a:rPr lang="en-US"/>
              <a:t>Bot Framework Composer</a:t>
            </a:r>
          </a:p>
        </p:txBody>
      </p:sp>
      <p:sp>
        <p:nvSpPr>
          <p:cNvPr id="27" name="Rectangle 2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211F536-9BA1-4D84-AD85-82E4CDA37C5A}"/>
              </a:ext>
            </a:extLst>
          </p:cNvPr>
          <p:cNvPicPr>
            <a:picLocks noChangeAspect="1"/>
          </p:cNvPicPr>
          <p:nvPr/>
        </p:nvPicPr>
        <p:blipFill rotWithShape="1">
          <a:blip r:embed="rId2"/>
          <a:srcRect r="2" b="859"/>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4D27B765-E371-4ECA-8017-7836BDC12E9A}"/>
              </a:ext>
            </a:extLst>
          </p:cNvPr>
          <p:cNvSpPr>
            <a:spLocks noGrp="1"/>
          </p:cNvSpPr>
          <p:nvPr>
            <p:ph idx="1"/>
          </p:nvPr>
        </p:nvSpPr>
        <p:spPr>
          <a:xfrm>
            <a:off x="7411453" y="2478024"/>
            <a:ext cx="3872243" cy="3694176"/>
          </a:xfrm>
        </p:spPr>
        <p:txBody>
          <a:bodyPr anchor="ctr">
            <a:normAutofit fontScale="77500" lnSpcReduction="20000"/>
          </a:bodyPr>
          <a:lstStyle/>
          <a:p>
            <a:r>
              <a:rPr lang="en-US" sz="1800"/>
              <a:t>Provides a low-code, pro developer experience</a:t>
            </a:r>
          </a:p>
          <a:p>
            <a:r>
              <a:rPr lang="en-US" sz="1800"/>
              <a:t>More flexible and configurable than the PVA topic designer</a:t>
            </a:r>
          </a:p>
          <a:p>
            <a:r>
              <a:rPr lang="en-US" sz="1800"/>
              <a:t>More complex with larger learning curve than PVA + Power Automate</a:t>
            </a:r>
          </a:p>
          <a:p>
            <a:r>
              <a:rPr lang="en-US" sz="1800"/>
              <a:t>Use to create complex dialogs, adaptive cards</a:t>
            </a:r>
          </a:p>
          <a:p>
            <a:r>
              <a:rPr lang="en-US" sz="1800"/>
              <a:t>Add complex branching/looping to conversations</a:t>
            </a:r>
          </a:p>
          <a:p>
            <a:r>
              <a:rPr lang="en-US" sz="1800"/>
              <a:t>Send multiple responses</a:t>
            </a:r>
          </a:p>
          <a:p>
            <a:r>
              <a:rPr lang="en-US" sz="1800"/>
              <a:t>Validating complex inputs (e.g., ID numbers)</a:t>
            </a:r>
          </a:p>
          <a:p>
            <a:r>
              <a:rPr lang="en-US" sz="1800"/>
              <a:t>Call external http endpoints, emit events</a:t>
            </a:r>
          </a:p>
        </p:txBody>
      </p:sp>
    </p:spTree>
    <p:extLst>
      <p:ext uri="{BB962C8B-B14F-4D97-AF65-F5344CB8AC3E}">
        <p14:creationId xmlns:p14="http://schemas.microsoft.com/office/powerpoint/2010/main" val="188073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7497CA-3534-4DAA-BBED-B995A872A513}"/>
              </a:ext>
            </a:extLst>
          </p:cNvPr>
          <p:cNvSpPr>
            <a:spLocks noGrp="1"/>
          </p:cNvSpPr>
          <p:nvPr>
            <p:ph type="title"/>
          </p:nvPr>
        </p:nvSpPr>
        <p:spPr>
          <a:xfrm>
            <a:off x="371094" y="1161288"/>
            <a:ext cx="3438144" cy="1239012"/>
          </a:xfrm>
        </p:spPr>
        <p:txBody>
          <a:bodyPr anchor="ctr">
            <a:normAutofit/>
          </a:bodyPr>
          <a:lstStyle/>
          <a:p>
            <a:r>
              <a:rPr lang="en-US" sz="2800"/>
              <a:t>Bot Framework Composer in PVA</a:t>
            </a:r>
          </a:p>
        </p:txBody>
      </p:sp>
      <p:sp>
        <p:nvSpPr>
          <p:cNvPr id="23"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3870E7A-E6D4-41B3-BE76-CDE66D8FE37C}"/>
              </a:ext>
            </a:extLst>
          </p:cNvPr>
          <p:cNvSpPr>
            <a:spLocks noGrp="1"/>
          </p:cNvSpPr>
          <p:nvPr>
            <p:ph idx="1"/>
          </p:nvPr>
        </p:nvSpPr>
        <p:spPr>
          <a:xfrm>
            <a:off x="371094" y="2718054"/>
            <a:ext cx="3438906" cy="3207258"/>
          </a:xfrm>
        </p:spPr>
        <p:txBody>
          <a:bodyPr anchor="t">
            <a:normAutofit fontScale="92500" lnSpcReduction="10000"/>
          </a:bodyPr>
          <a:lstStyle/>
          <a:p>
            <a:r>
              <a:rPr lang="en-US" sz="1700"/>
              <a:t>To use BFC with PVA, a session should always be started from PVA (adding existing BFC to PVA not currently supported)</a:t>
            </a:r>
          </a:p>
          <a:p>
            <a:r>
              <a:rPr lang="en-US" sz="1700"/>
              <a:t>BFC topics are triggered from a PVA topic (so you will generally have a PVA topic with the trigger phrases, and a topic for the BFC dialog</a:t>
            </a:r>
          </a:p>
          <a:p>
            <a:r>
              <a:rPr lang="en-US" sz="1700"/>
              <a:t>BFC topics use the PVA AI model (no need for LUIS)</a:t>
            </a:r>
          </a:p>
        </p:txBody>
      </p:sp>
      <p:pic>
        <p:nvPicPr>
          <p:cNvPr id="5" name="Picture 4">
            <a:extLst>
              <a:ext uri="{FF2B5EF4-FFF2-40B4-BE49-F238E27FC236}">
                <a16:creationId xmlns:a16="http://schemas.microsoft.com/office/drawing/2014/main" id="{607BAF14-CF68-4A25-AFB6-BE3B797443CB}"/>
              </a:ext>
            </a:extLst>
          </p:cNvPr>
          <p:cNvPicPr>
            <a:picLocks noChangeAspect="1"/>
          </p:cNvPicPr>
          <p:nvPr/>
        </p:nvPicPr>
        <p:blipFill>
          <a:blip r:embed="rId2"/>
          <a:stretch>
            <a:fillRect/>
          </a:stretch>
        </p:blipFill>
        <p:spPr>
          <a:xfrm>
            <a:off x="4901184" y="1480562"/>
            <a:ext cx="6922008" cy="3997459"/>
          </a:xfrm>
          <a:prstGeom prst="rect">
            <a:avLst/>
          </a:prstGeom>
        </p:spPr>
      </p:pic>
      <p:grpSp>
        <p:nvGrpSpPr>
          <p:cNvPr id="11" name="Group 10">
            <a:extLst>
              <a:ext uri="{FF2B5EF4-FFF2-40B4-BE49-F238E27FC236}">
                <a16:creationId xmlns:a16="http://schemas.microsoft.com/office/drawing/2014/main" id="{4AD20966-13BE-46F2-BB27-07BF2ABE6995}"/>
              </a:ext>
            </a:extLst>
          </p:cNvPr>
          <p:cNvGrpSpPr/>
          <p:nvPr/>
        </p:nvGrpSpPr>
        <p:grpSpPr>
          <a:xfrm>
            <a:off x="6951216" y="1544714"/>
            <a:ext cx="3400148" cy="644539"/>
            <a:chOff x="6951216" y="1544714"/>
            <a:chExt cx="3400148" cy="644539"/>
          </a:xfrm>
        </p:grpSpPr>
        <p:sp>
          <p:nvSpPr>
            <p:cNvPr id="6" name="Rectangle 5">
              <a:extLst>
                <a:ext uri="{FF2B5EF4-FFF2-40B4-BE49-F238E27FC236}">
                  <a16:creationId xmlns:a16="http://schemas.microsoft.com/office/drawing/2014/main" id="{F5735EBD-3BDF-43A3-9AC1-697BC7841ACF}"/>
                </a:ext>
              </a:extLst>
            </p:cNvPr>
            <p:cNvSpPr/>
            <p:nvPr/>
          </p:nvSpPr>
          <p:spPr>
            <a:xfrm>
              <a:off x="6951216" y="1544714"/>
              <a:ext cx="1908699" cy="27520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noFill/>
              </a:endParaRPr>
            </a:p>
          </p:txBody>
        </p:sp>
        <p:sp>
          <p:nvSpPr>
            <p:cNvPr id="7" name="TextBox 6">
              <a:extLst>
                <a:ext uri="{FF2B5EF4-FFF2-40B4-BE49-F238E27FC236}">
                  <a16:creationId xmlns:a16="http://schemas.microsoft.com/office/drawing/2014/main" id="{0C2107B5-4408-427B-978A-96563AB5CBCC}"/>
                </a:ext>
              </a:extLst>
            </p:cNvPr>
            <p:cNvSpPr txBox="1"/>
            <p:nvPr/>
          </p:nvSpPr>
          <p:spPr>
            <a:xfrm>
              <a:off x="8380520" y="1819921"/>
              <a:ext cx="1970844" cy="369332"/>
            </a:xfrm>
            <a:prstGeom prst="rect">
              <a:avLst/>
            </a:prstGeom>
            <a:noFill/>
          </p:spPr>
          <p:txBody>
            <a:bodyPr wrap="square" rtlCol="0">
              <a:spAutoFit/>
            </a:bodyPr>
            <a:lstStyle/>
            <a:p>
              <a:r>
                <a:rPr lang="en-US"/>
                <a:t>Start BFC session</a:t>
              </a:r>
            </a:p>
          </p:txBody>
        </p:sp>
      </p:grpSp>
      <p:grpSp>
        <p:nvGrpSpPr>
          <p:cNvPr id="13" name="Group 12">
            <a:extLst>
              <a:ext uri="{FF2B5EF4-FFF2-40B4-BE49-F238E27FC236}">
                <a16:creationId xmlns:a16="http://schemas.microsoft.com/office/drawing/2014/main" id="{19669DC3-6902-4E4E-9CB2-777544F2DF46}"/>
              </a:ext>
            </a:extLst>
          </p:cNvPr>
          <p:cNvGrpSpPr/>
          <p:nvPr/>
        </p:nvGrpSpPr>
        <p:grpSpPr>
          <a:xfrm>
            <a:off x="5166804" y="3888420"/>
            <a:ext cx="3815368" cy="1010003"/>
            <a:chOff x="5166804" y="3888420"/>
            <a:chExt cx="3815368" cy="1010003"/>
          </a:xfrm>
        </p:grpSpPr>
        <p:sp>
          <p:nvSpPr>
            <p:cNvPr id="8" name="Rectangle 7">
              <a:extLst>
                <a:ext uri="{FF2B5EF4-FFF2-40B4-BE49-F238E27FC236}">
                  <a16:creationId xmlns:a16="http://schemas.microsoft.com/office/drawing/2014/main" id="{AFBB2BAD-1E2E-4E13-9E99-B8D7895ED661}"/>
                </a:ext>
              </a:extLst>
            </p:cNvPr>
            <p:cNvSpPr/>
            <p:nvPr/>
          </p:nvSpPr>
          <p:spPr>
            <a:xfrm>
              <a:off x="5166804" y="3888420"/>
              <a:ext cx="2308194" cy="65694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2F3B68-F97A-4855-822F-3B50841BEE37}"/>
                </a:ext>
              </a:extLst>
            </p:cNvPr>
            <p:cNvSpPr txBox="1"/>
            <p:nvPr/>
          </p:nvSpPr>
          <p:spPr>
            <a:xfrm>
              <a:off x="6673979" y="4529091"/>
              <a:ext cx="2308193" cy="369332"/>
            </a:xfrm>
            <a:prstGeom prst="rect">
              <a:avLst/>
            </a:prstGeom>
            <a:noFill/>
          </p:spPr>
          <p:txBody>
            <a:bodyPr wrap="square" rtlCol="0">
              <a:spAutoFit/>
            </a:bodyPr>
            <a:lstStyle/>
            <a:p>
              <a:r>
                <a:rPr lang="en-US"/>
                <a:t>PVA topic &amp; BFC topic</a:t>
              </a:r>
            </a:p>
          </p:txBody>
        </p:sp>
      </p:grpSp>
    </p:spTree>
    <p:extLst>
      <p:ext uri="{BB962C8B-B14F-4D97-AF65-F5344CB8AC3E}">
        <p14:creationId xmlns:p14="http://schemas.microsoft.com/office/powerpoint/2010/main" val="330606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47B5-6199-4910-A4E9-C7EDF4F18B63}"/>
              </a:ext>
            </a:extLst>
          </p:cNvPr>
          <p:cNvSpPr>
            <a:spLocks noGrp="1"/>
          </p:cNvSpPr>
          <p:nvPr>
            <p:ph type="title"/>
          </p:nvPr>
        </p:nvSpPr>
        <p:spPr/>
        <p:txBody>
          <a:bodyPr>
            <a:normAutofit fontScale="90000"/>
          </a:bodyPr>
          <a:lstStyle/>
          <a:p>
            <a:r>
              <a:rPr lang="en-US"/>
              <a:t>Managing Bot Framework Composer &amp; PVA</a:t>
            </a:r>
          </a:p>
        </p:txBody>
      </p:sp>
      <p:sp>
        <p:nvSpPr>
          <p:cNvPr id="3" name="Content Placeholder 2">
            <a:extLst>
              <a:ext uri="{FF2B5EF4-FFF2-40B4-BE49-F238E27FC236}">
                <a16:creationId xmlns:a16="http://schemas.microsoft.com/office/drawing/2014/main" id="{AF7D8563-3B08-4702-8ECF-D0C0124E50E5}"/>
              </a:ext>
            </a:extLst>
          </p:cNvPr>
          <p:cNvSpPr>
            <a:spLocks noGrp="1"/>
          </p:cNvSpPr>
          <p:nvPr>
            <p:ph idx="1"/>
          </p:nvPr>
        </p:nvSpPr>
        <p:spPr/>
        <p:txBody>
          <a:bodyPr/>
          <a:lstStyle/>
          <a:p>
            <a:r>
              <a:rPr lang="en-US"/>
              <a:t>Creating a Bot Framework Composer topic from PVA ensures that composer topics ship with PVA as part of solutions</a:t>
            </a:r>
          </a:p>
          <a:p>
            <a:r>
              <a:rPr lang="en-US"/>
              <a:t>BFC topics run in the PVA process - managed and secured as part of PVA</a:t>
            </a:r>
          </a:p>
          <a:p>
            <a:r>
              <a:rPr lang="en-US"/>
              <a:t>BFC changes must be published in the BFC designer to take effect!</a:t>
            </a:r>
          </a:p>
          <a:p>
            <a:r>
              <a:rPr lang="en-US"/>
              <a:t>Currently, using Composer with PVA, you </a:t>
            </a:r>
            <a:r>
              <a:rPr lang="en-US" sz="2400"/>
              <a:t>must always use the ‘Default Recognizer’ (i.e. PVA recognizer) – this means you will take advantage of PVA’s built-in AI model.</a:t>
            </a:r>
            <a:endParaRPr lang="en-US"/>
          </a:p>
          <a:p>
            <a:endParaRPr lang="en-US"/>
          </a:p>
        </p:txBody>
      </p:sp>
    </p:spTree>
    <p:extLst>
      <p:ext uri="{BB962C8B-B14F-4D97-AF65-F5344CB8AC3E}">
        <p14:creationId xmlns:p14="http://schemas.microsoft.com/office/powerpoint/2010/main" val="23895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F3EE5F-837D-4F0B-9FE2-06EE57F6CD7B}"/>
              </a:ext>
            </a:extLst>
          </p:cNvPr>
          <p:cNvSpPr>
            <a:spLocks noGrp="1"/>
          </p:cNvSpPr>
          <p:nvPr>
            <p:ph type="title"/>
          </p:nvPr>
        </p:nvSpPr>
        <p:spPr/>
        <p:txBody>
          <a:bodyPr/>
          <a:lstStyle/>
          <a:p>
            <a:r>
              <a:rPr lang="en-US"/>
              <a:t>Demo: Bot Framework Composer &amp; PVA</a:t>
            </a:r>
          </a:p>
        </p:txBody>
      </p:sp>
    </p:spTree>
    <p:extLst>
      <p:ext uri="{BB962C8B-B14F-4D97-AF65-F5344CB8AC3E}">
        <p14:creationId xmlns:p14="http://schemas.microsoft.com/office/powerpoint/2010/main" val="2972828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0DC09-2B2D-4C2F-86A9-886B695931F6}"/>
              </a:ext>
            </a:extLst>
          </p:cNvPr>
          <p:cNvSpPr>
            <a:spLocks noGrp="1"/>
          </p:cNvSpPr>
          <p:nvPr>
            <p:ph type="title"/>
          </p:nvPr>
        </p:nvSpPr>
        <p:spPr>
          <a:xfrm>
            <a:off x="5080216" y="1076324"/>
            <a:ext cx="6272784" cy="1535051"/>
          </a:xfrm>
        </p:spPr>
        <p:txBody>
          <a:bodyPr anchor="b">
            <a:normAutofit/>
          </a:bodyPr>
          <a:lstStyle/>
          <a:p>
            <a:r>
              <a:rPr lang="en-US" sz="5200"/>
              <a:t>Bot Framework Skills</a:t>
            </a:r>
          </a:p>
        </p:txBody>
      </p:sp>
      <p:pic>
        <p:nvPicPr>
          <p:cNvPr id="16" name="Picture 4">
            <a:extLst>
              <a:ext uri="{FF2B5EF4-FFF2-40B4-BE49-F238E27FC236}">
                <a16:creationId xmlns:a16="http://schemas.microsoft.com/office/drawing/2014/main" id="{73C0E5A5-22BF-49F0-BB7A-4A54FEE6F1AF}"/>
              </a:ext>
            </a:extLst>
          </p:cNvPr>
          <p:cNvPicPr>
            <a:picLocks noChangeAspect="1"/>
          </p:cNvPicPr>
          <p:nvPr/>
        </p:nvPicPr>
        <p:blipFill rotWithShape="1">
          <a:blip r:embed="rId2"/>
          <a:srcRect l="22735" r="33414" b="-1"/>
          <a:stretch/>
        </p:blipFill>
        <p:spPr>
          <a:xfrm>
            <a:off x="20" y="10"/>
            <a:ext cx="4505305" cy="6857990"/>
          </a:xfrm>
          <a:prstGeom prst="rect">
            <a:avLst/>
          </a:prstGeom>
        </p:spPr>
      </p:pic>
      <p:sp>
        <p:nvSpPr>
          <p:cNvPr id="17" name="Rectangle 10">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3CF76E6-E8EE-48EB-8CF6-5F1C495A603D}"/>
              </a:ext>
            </a:extLst>
          </p:cNvPr>
          <p:cNvSpPr>
            <a:spLocks noGrp="1"/>
          </p:cNvSpPr>
          <p:nvPr>
            <p:ph idx="1"/>
          </p:nvPr>
        </p:nvSpPr>
        <p:spPr>
          <a:xfrm>
            <a:off x="5080216" y="3351276"/>
            <a:ext cx="6272784" cy="2825686"/>
          </a:xfrm>
        </p:spPr>
        <p:txBody>
          <a:bodyPr>
            <a:normAutofit/>
          </a:bodyPr>
          <a:lstStyle/>
          <a:p>
            <a:pPr>
              <a:lnSpc>
                <a:spcPct val="100000"/>
              </a:lnSpc>
            </a:pPr>
            <a:r>
              <a:rPr lang="en-US" sz="1800"/>
              <a:t>The Azure Bot Framework is an SDK and toolset allowing pro-devs to build and manage bots.</a:t>
            </a:r>
          </a:p>
          <a:p>
            <a:pPr>
              <a:lnSpc>
                <a:spcPct val="100000"/>
              </a:lnSpc>
            </a:pPr>
            <a:r>
              <a:rPr lang="en-US" sz="1800"/>
              <a:t>Bot Framework Skills are reusable bot components that can be incorporated into a bot.</a:t>
            </a:r>
          </a:p>
          <a:p>
            <a:pPr>
              <a:lnSpc>
                <a:spcPct val="100000"/>
              </a:lnSpc>
            </a:pPr>
            <a:r>
              <a:rPr lang="en-US" sz="1800"/>
              <a:t>Power Virtual Agents is built upon the Azure Bot Framework. It can use Bot Framework skills as extensible components.</a:t>
            </a:r>
          </a:p>
          <a:p>
            <a:pPr>
              <a:lnSpc>
                <a:spcPct val="100000"/>
              </a:lnSpc>
            </a:pPr>
            <a:r>
              <a:rPr lang="en-US" sz="1800"/>
              <a:t>Bot Framework skills are best used for complex scenarios where high-levels of control and customization are needed.</a:t>
            </a:r>
          </a:p>
          <a:p>
            <a:pPr>
              <a:lnSpc>
                <a:spcPct val="100000"/>
              </a:lnSpc>
            </a:pPr>
            <a:endParaRPr lang="en-US" sz="1800"/>
          </a:p>
        </p:txBody>
      </p:sp>
    </p:spTree>
    <p:extLst>
      <p:ext uri="{BB962C8B-B14F-4D97-AF65-F5344CB8AC3E}">
        <p14:creationId xmlns:p14="http://schemas.microsoft.com/office/powerpoint/2010/main" val="126348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E2B277-85B6-401D-B5C5-301D34053BAA}"/>
              </a:ext>
            </a:extLst>
          </p:cNvPr>
          <p:cNvSpPr>
            <a:spLocks noGrp="1"/>
          </p:cNvSpPr>
          <p:nvPr>
            <p:ph type="title"/>
          </p:nvPr>
        </p:nvSpPr>
        <p:spPr>
          <a:xfrm>
            <a:off x="5080216" y="1076324"/>
            <a:ext cx="6272784" cy="1535051"/>
          </a:xfrm>
        </p:spPr>
        <p:txBody>
          <a:bodyPr anchor="b">
            <a:normAutofit/>
          </a:bodyPr>
          <a:lstStyle/>
          <a:p>
            <a:r>
              <a:rPr lang="en-US" sz="5200"/>
              <a:t>Building a skill for PVA</a:t>
            </a:r>
          </a:p>
        </p:txBody>
      </p:sp>
      <p:pic>
        <p:nvPicPr>
          <p:cNvPr id="5" name="Picture 4">
            <a:extLst>
              <a:ext uri="{FF2B5EF4-FFF2-40B4-BE49-F238E27FC236}">
                <a16:creationId xmlns:a16="http://schemas.microsoft.com/office/drawing/2014/main" id="{1B2D3DEC-5F51-4923-AD2B-BA94D57A8C01}"/>
              </a:ext>
            </a:extLst>
          </p:cNvPr>
          <p:cNvPicPr>
            <a:picLocks noChangeAspect="1"/>
          </p:cNvPicPr>
          <p:nvPr/>
        </p:nvPicPr>
        <p:blipFill rotWithShape="1">
          <a:blip r:embed="rId2"/>
          <a:srcRect r="13560"/>
          <a:stretch/>
        </p:blipFill>
        <p:spPr>
          <a:xfrm>
            <a:off x="20" y="10"/>
            <a:ext cx="4505305" cy="6857990"/>
          </a:xfrm>
          <a:prstGeom prst="rect">
            <a:avLst/>
          </a:prstGeom>
        </p:spPr>
      </p:pic>
      <p:sp>
        <p:nvSpPr>
          <p:cNvPr id="15" name="Rectangle 17">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19">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4FCDB65-E4AC-4DCD-897E-EC3F7E3E19EF}"/>
              </a:ext>
            </a:extLst>
          </p:cNvPr>
          <p:cNvSpPr>
            <a:spLocks noGrp="1"/>
          </p:cNvSpPr>
          <p:nvPr>
            <p:ph idx="1"/>
          </p:nvPr>
        </p:nvSpPr>
        <p:spPr>
          <a:xfrm>
            <a:off x="5080216" y="3351276"/>
            <a:ext cx="6272784" cy="2825686"/>
          </a:xfrm>
        </p:spPr>
        <p:txBody>
          <a:bodyPr>
            <a:normAutofit/>
          </a:bodyPr>
          <a:lstStyle/>
          <a:p>
            <a:pPr>
              <a:lnSpc>
                <a:spcPct val="100000"/>
              </a:lnSpc>
            </a:pPr>
            <a:r>
              <a:rPr lang="en-US" sz="1500"/>
              <a:t>Skills talk to bots through a Manifest. This is a JSON interface specification like an Open API definition. It documents the identifiers of the bot, it’s inputs, outputs and types.</a:t>
            </a:r>
          </a:p>
          <a:p>
            <a:pPr>
              <a:lnSpc>
                <a:spcPct val="100000"/>
              </a:lnSpc>
            </a:pPr>
            <a:r>
              <a:rPr lang="en-US" sz="1500"/>
              <a:t>When setting up a skill, PVA will import and validate that the manifest meets its requirements</a:t>
            </a:r>
          </a:p>
          <a:p>
            <a:pPr>
              <a:lnSpc>
                <a:spcPct val="100000"/>
              </a:lnSpc>
            </a:pPr>
            <a:r>
              <a:rPr lang="en-US" sz="1500"/>
              <a:t>If creating a new skill for use with PVA, it is highly recommended to define the Manifest of your skill first with a mocked/simple bot implementation. Once your interface imports successfully, the bot implementation can be defined.</a:t>
            </a:r>
          </a:p>
          <a:p>
            <a:pPr>
              <a:lnSpc>
                <a:spcPct val="100000"/>
              </a:lnSpc>
            </a:pPr>
            <a:r>
              <a:rPr lang="en-US" sz="1500"/>
              <a:t>Once imported, your skill can be used within a PVA topic.</a:t>
            </a:r>
          </a:p>
        </p:txBody>
      </p:sp>
    </p:spTree>
    <p:extLst>
      <p:ext uri="{BB962C8B-B14F-4D97-AF65-F5344CB8AC3E}">
        <p14:creationId xmlns:p14="http://schemas.microsoft.com/office/powerpoint/2010/main" val="325297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a:xfrm>
            <a:off x="5080216" y="1076324"/>
            <a:ext cx="6272784" cy="1535051"/>
          </a:xfrm>
        </p:spPr>
        <p:txBody>
          <a:bodyPr anchor="b">
            <a:normAutofit/>
          </a:bodyPr>
          <a:lstStyle/>
          <a:p>
            <a:r>
              <a:rPr lang="en-US" sz="5200"/>
              <a:t>Azure Bot Service</a:t>
            </a:r>
          </a:p>
        </p:txBody>
      </p:sp>
      <p:pic>
        <p:nvPicPr>
          <p:cNvPr id="5" name="Picture 4">
            <a:extLst>
              <a:ext uri="{FF2B5EF4-FFF2-40B4-BE49-F238E27FC236}">
                <a16:creationId xmlns:a16="http://schemas.microsoft.com/office/drawing/2014/main" id="{1E81EDA0-B56C-4F0C-BF92-C8C9A05A97FC}"/>
              </a:ext>
            </a:extLst>
          </p:cNvPr>
          <p:cNvPicPr>
            <a:picLocks noChangeAspect="1"/>
          </p:cNvPicPr>
          <p:nvPr/>
        </p:nvPicPr>
        <p:blipFill rotWithShape="1">
          <a:blip r:embed="rId2"/>
          <a:srcRect l="8188" r="47960" b="-1"/>
          <a:stretch/>
        </p:blipFill>
        <p:spPr>
          <a:xfrm>
            <a:off x="20" y="10"/>
            <a:ext cx="4505305" cy="6857990"/>
          </a:xfrm>
          <a:prstGeom prst="rect">
            <a:avLst/>
          </a:prstGeom>
        </p:spPr>
      </p:pic>
      <p:sp>
        <p:nvSpPr>
          <p:cNvPr id="11" name="Rectangle 10">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a:xfrm>
            <a:off x="5080216" y="3351276"/>
            <a:ext cx="6272784" cy="2825686"/>
          </a:xfrm>
        </p:spPr>
        <p:txBody>
          <a:bodyPr>
            <a:normAutofit/>
          </a:bodyPr>
          <a:lstStyle/>
          <a:p>
            <a:pPr>
              <a:lnSpc>
                <a:spcPct val="100000"/>
              </a:lnSpc>
            </a:pPr>
            <a:r>
              <a:rPr lang="en-US" sz="1500"/>
              <a:t>Bot Framework bots can be run locally (using Bot Framework emulator) for development, but for testing/production they are (usually) deployed to Azure Bot Service</a:t>
            </a:r>
          </a:p>
          <a:p>
            <a:pPr>
              <a:lnSpc>
                <a:spcPct val="100000"/>
              </a:lnSpc>
            </a:pPr>
            <a:r>
              <a:rPr lang="en-US" sz="1500"/>
              <a:t>Azure Bot Service is a purpose-built Azure resource for running Bot Framework bots</a:t>
            </a:r>
          </a:p>
          <a:p>
            <a:pPr>
              <a:lnSpc>
                <a:spcPct val="100000"/>
              </a:lnSpc>
            </a:pPr>
            <a:r>
              <a:rPr lang="en-US" sz="1500"/>
              <a:t>The service runs on top of Azure App Service and supports the scalability &amp; flexibility of this service.</a:t>
            </a:r>
          </a:p>
          <a:p>
            <a:pPr>
              <a:lnSpc>
                <a:spcPct val="100000"/>
              </a:lnSpc>
            </a:pPr>
            <a:r>
              <a:rPr lang="en-US" sz="1500"/>
              <a:t>When creating a skill, architects should factor in that separate security and management of the skill running in Azure Bot Service will be needed.</a:t>
            </a:r>
          </a:p>
          <a:p>
            <a:pPr>
              <a:lnSpc>
                <a:spcPct val="100000"/>
              </a:lnSpc>
            </a:pPr>
            <a:endParaRPr lang="en-US" sz="1500"/>
          </a:p>
        </p:txBody>
      </p:sp>
    </p:spTree>
    <p:extLst>
      <p:ext uri="{BB962C8B-B14F-4D97-AF65-F5344CB8AC3E}">
        <p14:creationId xmlns:p14="http://schemas.microsoft.com/office/powerpoint/2010/main" val="214350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16F30-2B68-4A25-883A-59A6766B0E64}"/>
              </a:ext>
            </a:extLst>
          </p:cNvPr>
          <p:cNvSpPr>
            <a:spLocks noGrp="1"/>
          </p:cNvSpPr>
          <p:nvPr>
            <p:ph type="title"/>
          </p:nvPr>
        </p:nvSpPr>
        <p:spPr>
          <a:xfrm>
            <a:off x="5080216" y="1076324"/>
            <a:ext cx="6272784" cy="1535051"/>
          </a:xfrm>
        </p:spPr>
        <p:txBody>
          <a:bodyPr anchor="b">
            <a:normAutofit/>
          </a:bodyPr>
          <a:lstStyle/>
          <a:p>
            <a:r>
              <a:rPr lang="en-US" sz="5200"/>
              <a:t>Secure your skill</a:t>
            </a:r>
          </a:p>
        </p:txBody>
      </p:sp>
      <p:pic>
        <p:nvPicPr>
          <p:cNvPr id="5" name="Picture 4">
            <a:extLst>
              <a:ext uri="{FF2B5EF4-FFF2-40B4-BE49-F238E27FC236}">
                <a16:creationId xmlns:a16="http://schemas.microsoft.com/office/drawing/2014/main" id="{9D7F5C78-6580-47EA-8A62-14ADE1924146}"/>
              </a:ext>
            </a:extLst>
          </p:cNvPr>
          <p:cNvPicPr>
            <a:picLocks noChangeAspect="1"/>
          </p:cNvPicPr>
          <p:nvPr/>
        </p:nvPicPr>
        <p:blipFill rotWithShape="1">
          <a:blip r:embed="rId2"/>
          <a:srcRect l="16397" r="39751" b="-1"/>
          <a:stretch/>
        </p:blipFill>
        <p:spPr>
          <a:xfrm>
            <a:off x="20" y="10"/>
            <a:ext cx="4505305" cy="6857990"/>
          </a:xfrm>
          <a:prstGeom prst="rect">
            <a:avLst/>
          </a:prstGeom>
        </p:spPr>
      </p:pic>
      <p:sp>
        <p:nvSpPr>
          <p:cNvPr id="11" name="Rectangle 10">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605BE23-6254-4E24-AAE5-C3BB4FF32BB1}"/>
              </a:ext>
            </a:extLst>
          </p:cNvPr>
          <p:cNvSpPr>
            <a:spLocks noGrp="1"/>
          </p:cNvSpPr>
          <p:nvPr>
            <p:ph idx="1"/>
          </p:nvPr>
        </p:nvSpPr>
        <p:spPr>
          <a:xfrm>
            <a:off x="5080216" y="3351276"/>
            <a:ext cx="6272784" cy="2825686"/>
          </a:xfrm>
        </p:spPr>
        <p:txBody>
          <a:bodyPr>
            <a:normAutofit/>
          </a:bodyPr>
          <a:lstStyle/>
          <a:p>
            <a:pPr>
              <a:lnSpc>
                <a:spcPct val="100000"/>
              </a:lnSpc>
            </a:pPr>
            <a:r>
              <a:rPr lang="en-US" sz="1500"/>
              <a:t>Skills are secured with an Azure Active Directory App Registration. Generate a client ID and secret and add them to </a:t>
            </a:r>
            <a:r>
              <a:rPr lang="en-US" sz="1500" err="1"/>
              <a:t>appsettings.json</a:t>
            </a:r>
            <a:endParaRPr lang="en-US" sz="1500"/>
          </a:p>
          <a:p>
            <a:pPr>
              <a:lnSpc>
                <a:spcPct val="100000"/>
              </a:lnSpc>
            </a:pPr>
            <a:r>
              <a:rPr lang="en-US" sz="1500"/>
              <a:t>Also ensure your skill can be called by all the PVA, by adding the ID of your PVA bots to the “</a:t>
            </a:r>
            <a:r>
              <a:rPr lang="en-US" sz="1500" err="1"/>
              <a:t>AllowedCallers</a:t>
            </a:r>
            <a:r>
              <a:rPr lang="en-US" sz="1500"/>
              <a:t>” section of </a:t>
            </a:r>
            <a:r>
              <a:rPr lang="en-US" sz="1500" err="1"/>
              <a:t>appsettings.json</a:t>
            </a:r>
            <a:r>
              <a:rPr lang="en-US" sz="1500"/>
              <a:t>. Get these values from the “Provide ID for allow list” button on the skills screen in PVA.</a:t>
            </a:r>
          </a:p>
          <a:p>
            <a:pPr>
              <a:lnSpc>
                <a:spcPct val="100000"/>
              </a:lnSpc>
            </a:pPr>
            <a:r>
              <a:rPr lang="en-US" sz="1500"/>
              <a:t>Beware of the ‘same tenant restriction’ – the PVA user must have access to the Azure tenant where the Skill App Registration resides.</a:t>
            </a:r>
          </a:p>
        </p:txBody>
      </p:sp>
    </p:spTree>
    <p:extLst>
      <p:ext uri="{BB962C8B-B14F-4D97-AF65-F5344CB8AC3E}">
        <p14:creationId xmlns:p14="http://schemas.microsoft.com/office/powerpoint/2010/main" val="20836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053498-B8E2-4C26-A732-57F4F57503ED}"/>
              </a:ext>
            </a:extLst>
          </p:cNvPr>
          <p:cNvSpPr>
            <a:spLocks noGrp="1"/>
          </p:cNvSpPr>
          <p:nvPr>
            <p:ph type="title"/>
          </p:nvPr>
        </p:nvSpPr>
        <p:spPr>
          <a:xfrm>
            <a:off x="5080216" y="1076324"/>
            <a:ext cx="6272784" cy="1535051"/>
          </a:xfrm>
        </p:spPr>
        <p:txBody>
          <a:bodyPr anchor="b">
            <a:normAutofit/>
          </a:bodyPr>
          <a:lstStyle/>
          <a:p>
            <a:r>
              <a:rPr lang="en-US" sz="5200"/>
              <a:t>Preparing your manifest</a:t>
            </a:r>
          </a:p>
        </p:txBody>
      </p:sp>
      <p:pic>
        <p:nvPicPr>
          <p:cNvPr id="5" name="Picture 4" descr="A group of birds flying in the sky&#10;&#10;Description automatically generated with low confidence">
            <a:extLst>
              <a:ext uri="{FF2B5EF4-FFF2-40B4-BE49-F238E27FC236}">
                <a16:creationId xmlns:a16="http://schemas.microsoft.com/office/drawing/2014/main" id="{25AF96BC-9FF7-4B67-A0C3-A6596F16E3D5}"/>
              </a:ext>
            </a:extLst>
          </p:cNvPr>
          <p:cNvPicPr>
            <a:picLocks noChangeAspect="1"/>
          </p:cNvPicPr>
          <p:nvPr/>
        </p:nvPicPr>
        <p:blipFill rotWithShape="1">
          <a:blip r:embed="rId2"/>
          <a:srcRect l="28741" r="27573"/>
          <a:stretch/>
        </p:blipFill>
        <p:spPr>
          <a:xfrm>
            <a:off x="20" y="10"/>
            <a:ext cx="4505305" cy="6857990"/>
          </a:xfrm>
          <a:prstGeom prst="rect">
            <a:avLst/>
          </a:prstGeom>
        </p:spPr>
      </p:pic>
      <p:sp>
        <p:nvSpPr>
          <p:cNvPr id="11" name="Rectangle 10">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9C84B4-78C1-4126-9ED0-B62885C680B8}"/>
              </a:ext>
            </a:extLst>
          </p:cNvPr>
          <p:cNvSpPr>
            <a:spLocks noGrp="1"/>
          </p:cNvSpPr>
          <p:nvPr>
            <p:ph idx="1"/>
          </p:nvPr>
        </p:nvSpPr>
        <p:spPr>
          <a:xfrm>
            <a:off x="5080216" y="3351276"/>
            <a:ext cx="6272784" cy="2825686"/>
          </a:xfrm>
        </p:spPr>
        <p:txBody>
          <a:bodyPr>
            <a:normAutofit/>
          </a:bodyPr>
          <a:lstStyle/>
          <a:p>
            <a:pPr>
              <a:lnSpc>
                <a:spcPct val="100000"/>
              </a:lnSpc>
            </a:pPr>
            <a:r>
              <a:rPr lang="en-US" sz="1500"/>
              <a:t>Manifests must adhere to PVA requirements for skills. These are:</a:t>
            </a:r>
          </a:p>
          <a:p>
            <a:pPr lvl="1">
              <a:lnSpc>
                <a:spcPct val="100000"/>
              </a:lnSpc>
            </a:pPr>
            <a:r>
              <a:rPr lang="en-US" sz="1500"/>
              <a:t>You may declare only 25 or fewer actions.</a:t>
            </a:r>
          </a:p>
          <a:p>
            <a:pPr lvl="1">
              <a:lnSpc>
                <a:spcPct val="100000"/>
              </a:lnSpc>
            </a:pPr>
            <a:r>
              <a:rPr lang="en-US" sz="1500"/>
              <a:t>Each action is limited to 25 or fewer inputs or outputs.</a:t>
            </a:r>
          </a:p>
          <a:p>
            <a:pPr lvl="1">
              <a:lnSpc>
                <a:spcPct val="100000"/>
              </a:lnSpc>
            </a:pPr>
            <a:r>
              <a:rPr lang="en-US" sz="1500"/>
              <a:t>You cannot use the array type for inputs or outputs.</a:t>
            </a:r>
          </a:p>
          <a:p>
            <a:pPr>
              <a:lnSpc>
                <a:spcPct val="100000"/>
              </a:lnSpc>
            </a:pPr>
            <a:r>
              <a:rPr lang="en-US" sz="1500"/>
              <a:t>Consider here what variables you can gather from PVA for input, and what PVA needs as return values.</a:t>
            </a:r>
          </a:p>
          <a:p>
            <a:pPr>
              <a:lnSpc>
                <a:spcPct val="100000"/>
              </a:lnSpc>
            </a:pPr>
            <a:r>
              <a:rPr lang="en-US" sz="1500"/>
              <a:t>Build a base manifest, test it in PVA to confirm it works, then iterate.</a:t>
            </a:r>
          </a:p>
          <a:p>
            <a:pPr>
              <a:lnSpc>
                <a:spcPct val="100000"/>
              </a:lnSpc>
            </a:pPr>
            <a:r>
              <a:rPr lang="en-US" sz="1500"/>
              <a:t>Details of the </a:t>
            </a:r>
            <a:r>
              <a:rPr lang="en-US" sz="1500">
                <a:hlinkClick r:id="rId3"/>
              </a:rPr>
              <a:t>manifest schema, and a tutorial for building out a skill</a:t>
            </a:r>
            <a:r>
              <a:rPr lang="en-US" sz="1500"/>
              <a:t>, available on GitHub.</a:t>
            </a:r>
          </a:p>
        </p:txBody>
      </p:sp>
    </p:spTree>
    <p:extLst>
      <p:ext uri="{BB962C8B-B14F-4D97-AF65-F5344CB8AC3E}">
        <p14:creationId xmlns:p14="http://schemas.microsoft.com/office/powerpoint/2010/main" val="229162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5F92-C0A6-4FC0-B8EA-6C103F101C8F}"/>
              </a:ext>
            </a:extLst>
          </p:cNvPr>
          <p:cNvSpPr>
            <a:spLocks noGrp="1"/>
          </p:cNvSpPr>
          <p:nvPr>
            <p:ph type="title"/>
          </p:nvPr>
        </p:nvSpPr>
        <p:spPr/>
        <p:txBody>
          <a:bodyPr/>
          <a:lstStyle/>
          <a:p>
            <a:r>
              <a:rPr lang="en-US"/>
              <a:t>Why bots?</a:t>
            </a:r>
          </a:p>
        </p:txBody>
      </p:sp>
      <p:grpSp>
        <p:nvGrpSpPr>
          <p:cNvPr id="23" name="Group 22">
            <a:extLst>
              <a:ext uri="{FF2B5EF4-FFF2-40B4-BE49-F238E27FC236}">
                <a16:creationId xmlns:a16="http://schemas.microsoft.com/office/drawing/2014/main" id="{B139D76F-BBFA-46DC-93A6-FD9D04F5633A}"/>
              </a:ext>
            </a:extLst>
          </p:cNvPr>
          <p:cNvGrpSpPr/>
          <p:nvPr/>
        </p:nvGrpSpPr>
        <p:grpSpPr>
          <a:xfrm>
            <a:off x="1798240" y="1746071"/>
            <a:ext cx="6618715" cy="914400"/>
            <a:chOff x="1798240" y="1746071"/>
            <a:chExt cx="6618715" cy="914400"/>
          </a:xfrm>
        </p:grpSpPr>
        <p:pic>
          <p:nvPicPr>
            <p:cNvPr id="4" name="Graphic 3" descr="Artificial Intelligence">
              <a:extLst>
                <a:ext uri="{FF2B5EF4-FFF2-40B4-BE49-F238E27FC236}">
                  <a16:creationId xmlns:a16="http://schemas.microsoft.com/office/drawing/2014/main" id="{92474EB2-8731-43C4-AF38-6DD1783C57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98240" y="1746071"/>
              <a:ext cx="914400" cy="914400"/>
            </a:xfrm>
            <a:prstGeom prst="rect">
              <a:avLst/>
            </a:prstGeom>
          </p:spPr>
        </p:pic>
        <p:sp>
          <p:nvSpPr>
            <p:cNvPr id="15" name="TextBox 14">
              <a:extLst>
                <a:ext uri="{FF2B5EF4-FFF2-40B4-BE49-F238E27FC236}">
                  <a16:creationId xmlns:a16="http://schemas.microsoft.com/office/drawing/2014/main" id="{6E885B38-A384-40EE-97F1-971E2C2C8230}"/>
                </a:ext>
              </a:extLst>
            </p:cNvPr>
            <p:cNvSpPr txBox="1"/>
            <p:nvPr/>
          </p:nvSpPr>
          <p:spPr>
            <a:xfrm>
              <a:off x="3775045" y="2040546"/>
              <a:ext cx="464191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AI/Natural Language Understanding</a:t>
              </a:r>
            </a:p>
          </p:txBody>
        </p:sp>
      </p:grpSp>
      <p:grpSp>
        <p:nvGrpSpPr>
          <p:cNvPr id="24" name="Group 23">
            <a:extLst>
              <a:ext uri="{FF2B5EF4-FFF2-40B4-BE49-F238E27FC236}">
                <a16:creationId xmlns:a16="http://schemas.microsoft.com/office/drawing/2014/main" id="{903192D0-E90E-46C3-A74E-125A614EF4ED}"/>
              </a:ext>
            </a:extLst>
          </p:cNvPr>
          <p:cNvGrpSpPr/>
          <p:nvPr/>
        </p:nvGrpSpPr>
        <p:grpSpPr>
          <a:xfrm>
            <a:off x="1798240" y="2904831"/>
            <a:ext cx="7096887" cy="914400"/>
            <a:chOff x="1798240" y="2904831"/>
            <a:chExt cx="7096887" cy="914400"/>
          </a:xfrm>
        </p:grpSpPr>
        <p:pic>
          <p:nvPicPr>
            <p:cNvPr id="12" name="Graphic 11" descr="Left Brain">
              <a:extLst>
                <a:ext uri="{FF2B5EF4-FFF2-40B4-BE49-F238E27FC236}">
                  <a16:creationId xmlns:a16="http://schemas.microsoft.com/office/drawing/2014/main" id="{F00F1910-C128-4308-B6D7-0CA9DD1D8F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8240" y="2904831"/>
              <a:ext cx="914400" cy="914400"/>
            </a:xfrm>
            <a:prstGeom prst="rect">
              <a:avLst/>
            </a:prstGeom>
          </p:spPr>
        </p:pic>
        <p:sp>
          <p:nvSpPr>
            <p:cNvPr id="17" name="TextBox 16">
              <a:extLst>
                <a:ext uri="{FF2B5EF4-FFF2-40B4-BE49-F238E27FC236}">
                  <a16:creationId xmlns:a16="http://schemas.microsoft.com/office/drawing/2014/main" id="{657D1CB5-AD23-41C2-A697-CD0A9BC84FBF}"/>
                </a:ext>
              </a:extLst>
            </p:cNvPr>
            <p:cNvSpPr txBox="1"/>
            <p:nvPr/>
          </p:nvSpPr>
          <p:spPr>
            <a:xfrm>
              <a:off x="3775045" y="3202251"/>
              <a:ext cx="512008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Nothing new to learn</a:t>
              </a:r>
            </a:p>
          </p:txBody>
        </p:sp>
      </p:grpSp>
      <p:grpSp>
        <p:nvGrpSpPr>
          <p:cNvPr id="25" name="Group 24">
            <a:extLst>
              <a:ext uri="{FF2B5EF4-FFF2-40B4-BE49-F238E27FC236}">
                <a16:creationId xmlns:a16="http://schemas.microsoft.com/office/drawing/2014/main" id="{B1CA5645-2955-4688-9749-D5D549305454}"/>
              </a:ext>
            </a:extLst>
          </p:cNvPr>
          <p:cNvGrpSpPr/>
          <p:nvPr/>
        </p:nvGrpSpPr>
        <p:grpSpPr>
          <a:xfrm>
            <a:off x="1798240" y="4063591"/>
            <a:ext cx="9443008" cy="914400"/>
            <a:chOff x="1798240" y="4063591"/>
            <a:chExt cx="9443008" cy="914400"/>
          </a:xfrm>
        </p:grpSpPr>
        <p:pic>
          <p:nvPicPr>
            <p:cNvPr id="8" name="Graphic 7" descr="Chat">
              <a:extLst>
                <a:ext uri="{FF2B5EF4-FFF2-40B4-BE49-F238E27FC236}">
                  <a16:creationId xmlns:a16="http://schemas.microsoft.com/office/drawing/2014/main" id="{76569D6A-8811-4763-84F9-423046C2A6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98240" y="4063591"/>
              <a:ext cx="914400" cy="914400"/>
            </a:xfrm>
            <a:prstGeom prst="rect">
              <a:avLst/>
            </a:prstGeom>
          </p:spPr>
        </p:pic>
        <p:sp>
          <p:nvSpPr>
            <p:cNvPr id="19" name="TextBox 18">
              <a:extLst>
                <a:ext uri="{FF2B5EF4-FFF2-40B4-BE49-F238E27FC236}">
                  <a16:creationId xmlns:a16="http://schemas.microsoft.com/office/drawing/2014/main" id="{20F132D1-D76E-49C6-A5B3-8AD04BC76CE3}"/>
                </a:ext>
              </a:extLst>
            </p:cNvPr>
            <p:cNvSpPr txBox="1"/>
            <p:nvPr/>
          </p:nvSpPr>
          <p:spPr>
            <a:xfrm>
              <a:off x="3775045" y="4363956"/>
              <a:ext cx="7466203"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 new channel that customers already use – and can self-service</a:t>
              </a:r>
            </a:p>
          </p:txBody>
        </p:sp>
      </p:grpSp>
      <p:grpSp>
        <p:nvGrpSpPr>
          <p:cNvPr id="26" name="Group 25">
            <a:extLst>
              <a:ext uri="{FF2B5EF4-FFF2-40B4-BE49-F238E27FC236}">
                <a16:creationId xmlns:a16="http://schemas.microsoft.com/office/drawing/2014/main" id="{993A761E-DB93-4E6E-96CD-E29C36BC5E48}"/>
              </a:ext>
            </a:extLst>
          </p:cNvPr>
          <p:cNvGrpSpPr/>
          <p:nvPr/>
        </p:nvGrpSpPr>
        <p:grpSpPr>
          <a:xfrm>
            <a:off x="1798240" y="5222351"/>
            <a:ext cx="8145511" cy="914400"/>
            <a:chOff x="1798240" y="5222351"/>
            <a:chExt cx="8145511" cy="914400"/>
          </a:xfrm>
        </p:grpSpPr>
        <p:pic>
          <p:nvPicPr>
            <p:cNvPr id="14" name="Graphic 13" descr="Money">
              <a:extLst>
                <a:ext uri="{FF2B5EF4-FFF2-40B4-BE49-F238E27FC236}">
                  <a16:creationId xmlns:a16="http://schemas.microsoft.com/office/drawing/2014/main" id="{2C9088CD-52CC-4DEB-B432-FCF5F57E50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98240" y="5222351"/>
              <a:ext cx="914400" cy="914400"/>
            </a:xfrm>
            <a:prstGeom prst="rect">
              <a:avLst/>
            </a:prstGeom>
          </p:spPr>
        </p:pic>
        <p:sp>
          <p:nvSpPr>
            <p:cNvPr id="21" name="TextBox 20">
              <a:extLst>
                <a:ext uri="{FF2B5EF4-FFF2-40B4-BE49-F238E27FC236}">
                  <a16:creationId xmlns:a16="http://schemas.microsoft.com/office/drawing/2014/main" id="{1A2F067F-FD4F-484E-8012-FE59D7E16910}"/>
                </a:ext>
              </a:extLst>
            </p:cNvPr>
            <p:cNvSpPr txBox="1"/>
            <p:nvPr/>
          </p:nvSpPr>
          <p:spPr>
            <a:xfrm>
              <a:off x="3775045" y="5525662"/>
              <a:ext cx="61687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Higher speed/lower cost of implementation</a:t>
              </a:r>
            </a:p>
          </p:txBody>
        </p:sp>
      </p:grpSp>
      <p:sp>
        <p:nvSpPr>
          <p:cNvPr id="28" name="Freeform: Shape 27">
            <a:extLst>
              <a:ext uri="{FF2B5EF4-FFF2-40B4-BE49-F238E27FC236}">
                <a16:creationId xmlns:a16="http://schemas.microsoft.com/office/drawing/2014/main" id="{0763C451-3AB4-4803-9E1A-A454784A6F3F}"/>
              </a:ext>
            </a:extLst>
          </p:cNvPr>
          <p:cNvSpPr/>
          <p:nvPr/>
        </p:nvSpPr>
        <p:spPr bwMode="auto">
          <a:xfrm rot="16200000">
            <a:off x="8972554" y="0"/>
            <a:ext cx="3219446" cy="3219447"/>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643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9800C-E26D-497C-B4F3-D4AA194E100B}"/>
              </a:ext>
            </a:extLst>
          </p:cNvPr>
          <p:cNvSpPr>
            <a:spLocks noGrp="1"/>
          </p:cNvSpPr>
          <p:nvPr>
            <p:ph type="title"/>
          </p:nvPr>
        </p:nvSpPr>
        <p:spPr>
          <a:xfrm>
            <a:off x="5080216" y="1076324"/>
            <a:ext cx="6272784" cy="1535051"/>
          </a:xfrm>
        </p:spPr>
        <p:txBody>
          <a:bodyPr anchor="b">
            <a:normAutofit/>
          </a:bodyPr>
          <a:lstStyle/>
          <a:p>
            <a:r>
              <a:rPr lang="en-US" sz="5200"/>
              <a:t>Implement your skill</a:t>
            </a:r>
          </a:p>
        </p:txBody>
      </p:sp>
      <p:pic>
        <p:nvPicPr>
          <p:cNvPr id="5" name="Picture 4">
            <a:extLst>
              <a:ext uri="{FF2B5EF4-FFF2-40B4-BE49-F238E27FC236}">
                <a16:creationId xmlns:a16="http://schemas.microsoft.com/office/drawing/2014/main" id="{732740F0-2CF1-4C5A-9718-1A49B48005E8}"/>
              </a:ext>
            </a:extLst>
          </p:cNvPr>
          <p:cNvPicPr>
            <a:picLocks noChangeAspect="1"/>
          </p:cNvPicPr>
          <p:nvPr/>
        </p:nvPicPr>
        <p:blipFill rotWithShape="1">
          <a:blip r:embed="rId2"/>
          <a:srcRect l="34936" r="21213" b="-1"/>
          <a:stretch/>
        </p:blipFill>
        <p:spPr>
          <a:xfrm>
            <a:off x="20" y="10"/>
            <a:ext cx="4505305" cy="6857990"/>
          </a:xfrm>
          <a:prstGeom prst="rect">
            <a:avLst/>
          </a:prstGeom>
        </p:spPr>
      </p:pic>
      <p:sp>
        <p:nvSpPr>
          <p:cNvPr id="11" name="Rectangle 10">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D6C5302-0A90-44D4-9911-D1A5F0F8A488}"/>
              </a:ext>
            </a:extLst>
          </p:cNvPr>
          <p:cNvSpPr>
            <a:spLocks noGrp="1"/>
          </p:cNvSpPr>
          <p:nvPr>
            <p:ph idx="1"/>
          </p:nvPr>
        </p:nvSpPr>
        <p:spPr>
          <a:xfrm>
            <a:off x="5080216" y="3351276"/>
            <a:ext cx="6272784" cy="2825686"/>
          </a:xfrm>
        </p:spPr>
        <p:txBody>
          <a:bodyPr>
            <a:normAutofit/>
          </a:bodyPr>
          <a:lstStyle/>
          <a:p>
            <a:r>
              <a:rPr lang="en-US" sz="1800"/>
              <a:t>Build a simple bot first and test it through the emulator and in PVA before implementing complex code.</a:t>
            </a:r>
          </a:p>
          <a:p>
            <a:r>
              <a:rPr lang="en-US" sz="1800"/>
              <a:t>Use a class implementation for all inputs/outputs defined in the manifest – ensuring the members in the class are marked as </a:t>
            </a:r>
            <a:r>
              <a:rPr lang="en-US" sz="1800" err="1"/>
              <a:t>JsonProperty</a:t>
            </a:r>
            <a:r>
              <a:rPr lang="en-US" sz="1800"/>
              <a:t> matching their definition in the manifest.</a:t>
            </a:r>
          </a:p>
          <a:p>
            <a:r>
              <a:rPr lang="en-US" sz="1800"/>
              <a:t>Regularly test your bot as you develop!</a:t>
            </a:r>
          </a:p>
          <a:p>
            <a:r>
              <a:rPr lang="en-US" sz="1800">
                <a:hlinkClick r:id="rId3"/>
              </a:rPr>
              <a:t>Example skill projects </a:t>
            </a:r>
            <a:r>
              <a:rPr lang="en-US" sz="1800"/>
              <a:t>are available through GitHub</a:t>
            </a:r>
          </a:p>
        </p:txBody>
      </p:sp>
    </p:spTree>
    <p:extLst>
      <p:ext uri="{BB962C8B-B14F-4D97-AF65-F5344CB8AC3E}">
        <p14:creationId xmlns:p14="http://schemas.microsoft.com/office/powerpoint/2010/main" val="213311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F3EE5F-837D-4F0B-9FE2-06EE57F6CD7B}"/>
              </a:ext>
            </a:extLst>
          </p:cNvPr>
          <p:cNvSpPr>
            <a:spLocks noGrp="1"/>
          </p:cNvSpPr>
          <p:nvPr>
            <p:ph type="title"/>
          </p:nvPr>
        </p:nvSpPr>
        <p:spPr/>
        <p:txBody>
          <a:bodyPr/>
          <a:lstStyle/>
          <a:p>
            <a:r>
              <a:rPr lang="en-US"/>
              <a:t>Demo: Bot Framework Skills</a:t>
            </a:r>
          </a:p>
        </p:txBody>
      </p:sp>
    </p:spTree>
    <p:extLst>
      <p:ext uri="{BB962C8B-B14F-4D97-AF65-F5344CB8AC3E}">
        <p14:creationId xmlns:p14="http://schemas.microsoft.com/office/powerpoint/2010/main" val="18486938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Other Azure Services</a:t>
            </a: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p:txBody>
          <a:bodyPr>
            <a:normAutofit fontScale="92500"/>
          </a:bodyPr>
          <a:lstStyle/>
          <a:p>
            <a:r>
              <a:rPr lang="en-US"/>
              <a:t>Connecting to other services (whether in Azure or elsewhere) for backend processing whether doing so through Power Automate, Bot Framework Composer or through Skills, is generally done through HTTP APIs.</a:t>
            </a:r>
          </a:p>
          <a:p>
            <a:r>
              <a:rPr lang="en-US"/>
              <a:t>A good architectural practice is to front those APIs with an API Gateway e.g., Azure API Management.</a:t>
            </a:r>
          </a:p>
          <a:p>
            <a:r>
              <a:rPr lang="en-US"/>
              <a:t>PVA can call these using Power Automate (HTTP or custom connector), BFC can create HTTP requests, and BF skills can create HTTP requests in code</a:t>
            </a:r>
          </a:p>
          <a:p>
            <a:r>
              <a:rPr lang="en-US"/>
              <a:t>Another approach: use the On Premises Data Gateway to connect in to resources</a:t>
            </a:r>
          </a:p>
        </p:txBody>
      </p:sp>
    </p:spTree>
    <p:extLst>
      <p:ext uri="{BB962C8B-B14F-4D97-AF65-F5344CB8AC3E}">
        <p14:creationId xmlns:p14="http://schemas.microsoft.com/office/powerpoint/2010/main" val="22723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FEEE72-4217-4E88-B033-58A7F1C27D0C}"/>
              </a:ext>
            </a:extLst>
          </p:cNvPr>
          <p:cNvGrpSpPr/>
          <p:nvPr/>
        </p:nvGrpSpPr>
        <p:grpSpPr>
          <a:xfrm>
            <a:off x="1381125" y="176029"/>
            <a:ext cx="8761456" cy="4872222"/>
            <a:chOff x="1381125" y="176029"/>
            <a:chExt cx="8761456" cy="4872222"/>
          </a:xfrm>
        </p:grpSpPr>
        <p:grpSp>
          <p:nvGrpSpPr>
            <p:cNvPr id="90" name="Group 89">
              <a:extLst>
                <a:ext uri="{FF2B5EF4-FFF2-40B4-BE49-F238E27FC236}">
                  <a16:creationId xmlns:a16="http://schemas.microsoft.com/office/drawing/2014/main" id="{289D939D-5889-402E-BA3F-C8F55AAF44AE}"/>
                </a:ext>
              </a:extLst>
            </p:cNvPr>
            <p:cNvGrpSpPr/>
            <p:nvPr/>
          </p:nvGrpSpPr>
          <p:grpSpPr>
            <a:xfrm>
              <a:off x="3851945" y="1628775"/>
              <a:ext cx="4488110" cy="3419475"/>
              <a:chOff x="3851945" y="1628775"/>
              <a:chExt cx="4488110" cy="3419475"/>
            </a:xfrm>
          </p:grpSpPr>
          <p:sp>
            <p:nvSpPr>
              <p:cNvPr id="4" name="Rectangle 3">
                <a:extLst>
                  <a:ext uri="{FF2B5EF4-FFF2-40B4-BE49-F238E27FC236}">
                    <a16:creationId xmlns:a16="http://schemas.microsoft.com/office/drawing/2014/main" id="{2D3287BE-AFD8-44D2-AF74-CCEEA3668D9B}"/>
                  </a:ext>
                </a:extLst>
              </p:cNvPr>
              <p:cNvSpPr/>
              <p:nvPr/>
            </p:nvSpPr>
            <p:spPr>
              <a:xfrm>
                <a:off x="3851945" y="1628775"/>
                <a:ext cx="4488110" cy="3419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C2E1D621-E7E0-4536-906B-A7802956D6A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843999" y="1674495"/>
                <a:ext cx="439429" cy="439901"/>
              </a:xfrm>
              <a:prstGeom prst="rect">
                <a:avLst/>
              </a:prstGeom>
            </p:spPr>
          </p:pic>
          <p:grpSp>
            <p:nvGrpSpPr>
              <p:cNvPr id="32" name="Group 31">
                <a:extLst>
                  <a:ext uri="{FF2B5EF4-FFF2-40B4-BE49-F238E27FC236}">
                    <a16:creationId xmlns:a16="http://schemas.microsoft.com/office/drawing/2014/main" id="{849ACD48-5E20-4D6C-A744-81FE5DF48BB6}"/>
                  </a:ext>
                </a:extLst>
              </p:cNvPr>
              <p:cNvGrpSpPr/>
              <p:nvPr/>
            </p:nvGrpSpPr>
            <p:grpSpPr>
              <a:xfrm>
                <a:off x="6280555" y="2478859"/>
                <a:ext cx="1974212" cy="2043286"/>
                <a:chOff x="6280555" y="2707459"/>
                <a:chExt cx="1974212" cy="2043286"/>
              </a:xfrm>
            </p:grpSpPr>
            <p:sp>
              <p:nvSpPr>
                <p:cNvPr id="20" name="TextBox 19">
                  <a:extLst>
                    <a:ext uri="{FF2B5EF4-FFF2-40B4-BE49-F238E27FC236}">
                      <a16:creationId xmlns:a16="http://schemas.microsoft.com/office/drawing/2014/main" id="{CBBA2B74-5753-410A-B659-D1391FEC5EE5}"/>
                    </a:ext>
                  </a:extLst>
                </p:cNvPr>
                <p:cNvSpPr txBox="1"/>
                <p:nvPr/>
              </p:nvSpPr>
              <p:spPr>
                <a:xfrm>
                  <a:off x="6280558" y="270745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2" name="TextBox 21">
                  <a:extLst>
                    <a:ext uri="{FF2B5EF4-FFF2-40B4-BE49-F238E27FC236}">
                      <a16:creationId xmlns:a16="http://schemas.microsoft.com/office/drawing/2014/main" id="{E937A1EB-18B1-465A-8055-D1039843793F}"/>
                    </a:ext>
                  </a:extLst>
                </p:cNvPr>
                <p:cNvSpPr txBox="1"/>
                <p:nvPr/>
              </p:nvSpPr>
              <p:spPr>
                <a:xfrm>
                  <a:off x="6280557" y="3063750"/>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4" name="TextBox 23">
                  <a:extLst>
                    <a:ext uri="{FF2B5EF4-FFF2-40B4-BE49-F238E27FC236}">
                      <a16:creationId xmlns:a16="http://schemas.microsoft.com/office/drawing/2014/main" id="{121C83F3-3C9D-4873-9E0C-4DB747FBD6BE}"/>
                    </a:ext>
                  </a:extLst>
                </p:cNvPr>
                <p:cNvSpPr txBox="1"/>
                <p:nvPr/>
              </p:nvSpPr>
              <p:spPr>
                <a:xfrm>
                  <a:off x="6280557" y="341624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6" name="TextBox 25">
                  <a:extLst>
                    <a:ext uri="{FF2B5EF4-FFF2-40B4-BE49-F238E27FC236}">
                      <a16:creationId xmlns:a16="http://schemas.microsoft.com/office/drawing/2014/main" id="{FD010445-2593-4F92-8B24-B854D6222559}"/>
                    </a:ext>
                  </a:extLst>
                </p:cNvPr>
                <p:cNvSpPr txBox="1"/>
                <p:nvPr/>
              </p:nvSpPr>
              <p:spPr>
                <a:xfrm>
                  <a:off x="6280556" y="3768748"/>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8" name="TextBox 27">
                  <a:extLst>
                    <a:ext uri="{FF2B5EF4-FFF2-40B4-BE49-F238E27FC236}">
                      <a16:creationId xmlns:a16="http://schemas.microsoft.com/office/drawing/2014/main" id="{8B3BF00C-CEC6-4A8D-A663-552C8B862318}"/>
                    </a:ext>
                  </a:extLst>
                </p:cNvPr>
                <p:cNvSpPr txBox="1"/>
                <p:nvPr/>
              </p:nvSpPr>
              <p:spPr>
                <a:xfrm>
                  <a:off x="6280556" y="4122725"/>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sp>
              <p:nvSpPr>
                <p:cNvPr id="30" name="TextBox 29">
                  <a:extLst>
                    <a:ext uri="{FF2B5EF4-FFF2-40B4-BE49-F238E27FC236}">
                      <a16:creationId xmlns:a16="http://schemas.microsoft.com/office/drawing/2014/main" id="{EE188083-6858-42F0-A31A-BAEC97DFF1FB}"/>
                    </a:ext>
                  </a:extLst>
                </p:cNvPr>
                <p:cNvSpPr txBox="1"/>
                <p:nvPr/>
              </p:nvSpPr>
              <p:spPr>
                <a:xfrm>
                  <a:off x="6280555" y="4473746"/>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grpSp>
          <p:sp>
            <p:nvSpPr>
              <p:cNvPr id="31" name="TextBox 30">
                <a:extLst>
                  <a:ext uri="{FF2B5EF4-FFF2-40B4-BE49-F238E27FC236}">
                    <a16:creationId xmlns:a16="http://schemas.microsoft.com/office/drawing/2014/main" id="{2E0ED79C-12EB-4996-96E5-CD832B61929C}"/>
                  </a:ext>
                </a:extLst>
              </p:cNvPr>
              <p:cNvSpPr txBox="1"/>
              <p:nvPr/>
            </p:nvSpPr>
            <p:spPr>
              <a:xfrm>
                <a:off x="3953312"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3" name="TextBox 32">
                <a:extLst>
                  <a:ext uri="{FF2B5EF4-FFF2-40B4-BE49-F238E27FC236}">
                    <a16:creationId xmlns:a16="http://schemas.microsoft.com/office/drawing/2014/main" id="{96371FC2-E688-4216-950A-2605A69DD0D7}"/>
                  </a:ext>
                </a:extLst>
              </p:cNvPr>
              <p:cNvSpPr txBox="1"/>
              <p:nvPr/>
            </p:nvSpPr>
            <p:spPr>
              <a:xfrm>
                <a:off x="3953311"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4" name="TextBox 33">
                <a:extLst>
                  <a:ext uri="{FF2B5EF4-FFF2-40B4-BE49-F238E27FC236}">
                    <a16:creationId xmlns:a16="http://schemas.microsoft.com/office/drawing/2014/main" id="{236AA632-EC56-44A5-B4C7-571C94E6ADF5}"/>
                  </a:ext>
                </a:extLst>
              </p:cNvPr>
              <p:cNvSpPr txBox="1"/>
              <p:nvPr/>
            </p:nvSpPr>
            <p:spPr>
              <a:xfrm>
                <a:off x="3953310"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5" name="TextBox 34">
                <a:extLst>
                  <a:ext uri="{FF2B5EF4-FFF2-40B4-BE49-F238E27FC236}">
                    <a16:creationId xmlns:a16="http://schemas.microsoft.com/office/drawing/2014/main" id="{EB8CE315-9EAA-4827-AAAD-F506FF86EDCF}"/>
                  </a:ext>
                </a:extLst>
              </p:cNvPr>
              <p:cNvSpPr txBox="1"/>
              <p:nvPr/>
            </p:nvSpPr>
            <p:spPr>
              <a:xfrm>
                <a:off x="3953310"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6" name="TextBox 35">
                <a:extLst>
                  <a:ext uri="{FF2B5EF4-FFF2-40B4-BE49-F238E27FC236}">
                    <a16:creationId xmlns:a16="http://schemas.microsoft.com/office/drawing/2014/main" id="{7E919C49-98BD-47FE-8187-B85201513DD4}"/>
                  </a:ext>
                </a:extLst>
              </p:cNvPr>
              <p:cNvSpPr txBox="1"/>
              <p:nvPr/>
            </p:nvSpPr>
            <p:spPr>
              <a:xfrm>
                <a:off x="3953309"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9" name="TextBox 38">
                <a:extLst>
                  <a:ext uri="{FF2B5EF4-FFF2-40B4-BE49-F238E27FC236}">
                    <a16:creationId xmlns:a16="http://schemas.microsoft.com/office/drawing/2014/main" id="{265B9361-9D3E-4BA5-84B3-D3C6C899E882}"/>
                  </a:ext>
                </a:extLst>
              </p:cNvPr>
              <p:cNvSpPr txBox="1"/>
              <p:nvPr/>
            </p:nvSpPr>
            <p:spPr>
              <a:xfrm>
                <a:off x="4718803"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0" name="TextBox 39">
                <a:extLst>
                  <a:ext uri="{FF2B5EF4-FFF2-40B4-BE49-F238E27FC236}">
                    <a16:creationId xmlns:a16="http://schemas.microsoft.com/office/drawing/2014/main" id="{50D95C50-B863-4B6E-866F-C0EE58A08DA4}"/>
                  </a:ext>
                </a:extLst>
              </p:cNvPr>
              <p:cNvSpPr txBox="1"/>
              <p:nvPr/>
            </p:nvSpPr>
            <p:spPr>
              <a:xfrm>
                <a:off x="4718802"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1" name="TextBox 40">
                <a:extLst>
                  <a:ext uri="{FF2B5EF4-FFF2-40B4-BE49-F238E27FC236}">
                    <a16:creationId xmlns:a16="http://schemas.microsoft.com/office/drawing/2014/main" id="{1D808DDA-0E1A-4737-9421-F04922DB0B2E}"/>
                  </a:ext>
                </a:extLst>
              </p:cNvPr>
              <p:cNvSpPr txBox="1"/>
              <p:nvPr/>
            </p:nvSpPr>
            <p:spPr>
              <a:xfrm>
                <a:off x="4718801"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2" name="TextBox 41">
                <a:extLst>
                  <a:ext uri="{FF2B5EF4-FFF2-40B4-BE49-F238E27FC236}">
                    <a16:creationId xmlns:a16="http://schemas.microsoft.com/office/drawing/2014/main" id="{A8FF7846-0A9E-4DD0-AE8A-3184895209DC}"/>
                  </a:ext>
                </a:extLst>
              </p:cNvPr>
              <p:cNvSpPr txBox="1"/>
              <p:nvPr/>
            </p:nvSpPr>
            <p:spPr>
              <a:xfrm>
                <a:off x="4718801"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3" name="TextBox 42">
                <a:extLst>
                  <a:ext uri="{FF2B5EF4-FFF2-40B4-BE49-F238E27FC236}">
                    <a16:creationId xmlns:a16="http://schemas.microsoft.com/office/drawing/2014/main" id="{3F67DEC7-9338-428B-8D8F-7D187754722B}"/>
                  </a:ext>
                </a:extLst>
              </p:cNvPr>
              <p:cNvSpPr txBox="1"/>
              <p:nvPr/>
            </p:nvSpPr>
            <p:spPr>
              <a:xfrm>
                <a:off x="4718800"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cxnSp>
            <p:nvCxnSpPr>
              <p:cNvPr id="45" name="Straight Arrow Connector 44">
                <a:extLst>
                  <a:ext uri="{FF2B5EF4-FFF2-40B4-BE49-F238E27FC236}">
                    <a16:creationId xmlns:a16="http://schemas.microsoft.com/office/drawing/2014/main" id="{914342CA-4E2E-482A-87C4-6DE9BDDA7F09}"/>
                  </a:ext>
                </a:extLst>
              </p:cNvPr>
              <p:cNvCxnSpPr>
                <a:stCxn id="39" idx="3"/>
                <a:endCxn id="20" idx="1"/>
              </p:cNvCxnSpPr>
              <p:nvPr/>
            </p:nvCxnSpPr>
            <p:spPr>
              <a:xfrm flipV="1">
                <a:off x="5378736" y="2617359"/>
                <a:ext cx="901822" cy="369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B584B53-685E-4496-954A-1FD5C7B8A7C4}"/>
                  </a:ext>
                </a:extLst>
              </p:cNvPr>
              <p:cNvCxnSpPr>
                <a:stCxn id="39" idx="3"/>
                <a:endCxn id="26" idx="1"/>
              </p:cNvCxnSpPr>
              <p:nvPr/>
            </p:nvCxnSpPr>
            <p:spPr>
              <a:xfrm>
                <a:off x="5378736" y="2987163"/>
                <a:ext cx="901820" cy="691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AEBFA83-E225-4937-8A3C-E79EF6911571}"/>
                  </a:ext>
                </a:extLst>
              </p:cNvPr>
              <p:cNvCxnSpPr>
                <a:stCxn id="39" idx="3"/>
                <a:endCxn id="30" idx="1"/>
              </p:cNvCxnSpPr>
              <p:nvPr/>
            </p:nvCxnSpPr>
            <p:spPr>
              <a:xfrm>
                <a:off x="5378736" y="2987163"/>
                <a:ext cx="901819" cy="1396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071AF23-581A-465C-88BA-A92D1EF830AE}"/>
                  </a:ext>
                </a:extLst>
              </p:cNvPr>
              <p:cNvCxnSpPr>
                <a:stCxn id="41" idx="3"/>
                <a:endCxn id="20" idx="1"/>
              </p:cNvCxnSpPr>
              <p:nvPr/>
            </p:nvCxnSpPr>
            <p:spPr>
              <a:xfrm flipV="1">
                <a:off x="5378734" y="2617359"/>
                <a:ext cx="901824" cy="91350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A287C1F1-3A37-4A4B-99D9-9800E581CF83}"/>
                  </a:ext>
                </a:extLst>
              </p:cNvPr>
              <p:cNvCxnSpPr>
                <a:stCxn id="41" idx="3"/>
                <a:endCxn id="28" idx="1"/>
              </p:cNvCxnSpPr>
              <p:nvPr/>
            </p:nvCxnSpPr>
            <p:spPr>
              <a:xfrm>
                <a:off x="5378734" y="3530865"/>
                <a:ext cx="901822" cy="50176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9178FBD7-ECB1-4E86-868B-C7D09BB53A3B}"/>
                  </a:ext>
                </a:extLst>
              </p:cNvPr>
              <p:cNvSpPr txBox="1"/>
              <p:nvPr/>
            </p:nvSpPr>
            <p:spPr>
              <a:xfrm>
                <a:off x="3953309" y="4690270"/>
                <a:ext cx="4301455"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Analytics</a:t>
                </a:r>
              </a:p>
            </p:txBody>
          </p:sp>
        </p:grpSp>
        <p:grpSp>
          <p:nvGrpSpPr>
            <p:cNvPr id="200" name="Group 199">
              <a:extLst>
                <a:ext uri="{FF2B5EF4-FFF2-40B4-BE49-F238E27FC236}">
                  <a16:creationId xmlns:a16="http://schemas.microsoft.com/office/drawing/2014/main" id="{2D0D38D7-4301-47DB-AC97-749E076E47E1}"/>
                </a:ext>
              </a:extLst>
            </p:cNvPr>
            <p:cNvGrpSpPr/>
            <p:nvPr/>
          </p:nvGrpSpPr>
          <p:grpSpPr>
            <a:xfrm>
              <a:off x="2637640" y="176029"/>
              <a:ext cx="3642918" cy="3150120"/>
              <a:chOff x="2637640" y="176029"/>
              <a:chExt cx="3642918" cy="3150120"/>
            </a:xfrm>
          </p:grpSpPr>
          <p:grpSp>
            <p:nvGrpSpPr>
              <p:cNvPr id="162" name="Group 161">
                <a:extLst>
                  <a:ext uri="{FF2B5EF4-FFF2-40B4-BE49-F238E27FC236}">
                    <a16:creationId xmlns:a16="http://schemas.microsoft.com/office/drawing/2014/main" id="{69E559CF-60AB-48F8-BF2D-10C118A2F392}"/>
                  </a:ext>
                </a:extLst>
              </p:cNvPr>
              <p:cNvGrpSpPr/>
              <p:nvPr/>
            </p:nvGrpSpPr>
            <p:grpSpPr>
              <a:xfrm>
                <a:off x="3986898" y="1758583"/>
                <a:ext cx="1178396" cy="215444"/>
                <a:chOff x="7415898" y="564011"/>
                <a:chExt cx="1178396" cy="215444"/>
              </a:xfrm>
            </p:grpSpPr>
            <p:pic>
              <p:nvPicPr>
                <p:cNvPr id="152" name="Graphic 151">
                  <a:extLst>
                    <a:ext uri="{FF2B5EF4-FFF2-40B4-BE49-F238E27FC236}">
                      <a16:creationId xmlns:a16="http://schemas.microsoft.com/office/drawing/2014/main" id="{6B8B193D-DC26-41B4-9239-AB1382319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54" name="TextBox 153">
                  <a:extLst>
                    <a:ext uri="{FF2B5EF4-FFF2-40B4-BE49-F238E27FC236}">
                      <a16:creationId xmlns:a16="http://schemas.microsoft.com/office/drawing/2014/main" id="{52FE1F0C-062D-439C-9D31-16D9DF06B16B}"/>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57" name="Straight Arrow Connector 156">
                <a:extLst>
                  <a:ext uri="{FF2B5EF4-FFF2-40B4-BE49-F238E27FC236}">
                    <a16:creationId xmlns:a16="http://schemas.microsoft.com/office/drawing/2014/main" id="{E4C4B513-1365-42DD-9B69-70F88B0C3236}"/>
                  </a:ext>
                </a:extLst>
              </p:cNvPr>
              <p:cNvCxnSpPr>
                <a:cxnSpLocks/>
                <a:stCxn id="154" idx="3"/>
                <a:endCxn id="20" idx="1"/>
              </p:cNvCxnSpPr>
              <p:nvPr/>
            </p:nvCxnSpPr>
            <p:spPr>
              <a:xfrm>
                <a:off x="5165294" y="1866305"/>
                <a:ext cx="1115264" cy="75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AAA9314-FD3C-4F10-B583-41B0DC596B0F}"/>
                  </a:ext>
                </a:extLst>
              </p:cNvPr>
              <p:cNvGrpSpPr/>
              <p:nvPr/>
            </p:nvGrpSpPr>
            <p:grpSpPr>
              <a:xfrm>
                <a:off x="3986898" y="2029495"/>
                <a:ext cx="1178396" cy="215444"/>
                <a:chOff x="7415898" y="564011"/>
                <a:chExt cx="1178396" cy="215444"/>
              </a:xfrm>
            </p:grpSpPr>
            <p:pic>
              <p:nvPicPr>
                <p:cNvPr id="166" name="Graphic 165">
                  <a:extLst>
                    <a:ext uri="{FF2B5EF4-FFF2-40B4-BE49-F238E27FC236}">
                      <a16:creationId xmlns:a16="http://schemas.microsoft.com/office/drawing/2014/main" id="{78B7C656-0B0C-4992-91BF-B47F5F5CE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67" name="TextBox 166">
                  <a:extLst>
                    <a:ext uri="{FF2B5EF4-FFF2-40B4-BE49-F238E27FC236}">
                      <a16:creationId xmlns:a16="http://schemas.microsoft.com/office/drawing/2014/main" id="{5ECFAC93-AAFD-4C91-BBBE-03D8BCCBE5FF}"/>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70" name="Straight Arrow Connector 169">
                <a:extLst>
                  <a:ext uri="{FF2B5EF4-FFF2-40B4-BE49-F238E27FC236}">
                    <a16:creationId xmlns:a16="http://schemas.microsoft.com/office/drawing/2014/main" id="{B9EA97DA-3E7B-4F9D-BE9C-A22E3D9D6842}"/>
                  </a:ext>
                </a:extLst>
              </p:cNvPr>
              <p:cNvCxnSpPr>
                <a:cxnSpLocks/>
                <a:stCxn id="167" idx="3"/>
                <a:endCxn id="24" idx="1"/>
              </p:cNvCxnSpPr>
              <p:nvPr/>
            </p:nvCxnSpPr>
            <p:spPr>
              <a:xfrm>
                <a:off x="5165294" y="2137217"/>
                <a:ext cx="1115263" cy="118893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5" name="Rectangle 184">
                <a:extLst>
                  <a:ext uri="{FF2B5EF4-FFF2-40B4-BE49-F238E27FC236}">
                    <a16:creationId xmlns:a16="http://schemas.microsoft.com/office/drawing/2014/main" id="{0E721062-3367-418F-9F27-B2D2BB41CFA3}"/>
                  </a:ext>
                </a:extLst>
              </p:cNvPr>
              <p:cNvSpPr/>
              <p:nvPr/>
            </p:nvSpPr>
            <p:spPr>
              <a:xfrm>
                <a:off x="2637640" y="176029"/>
                <a:ext cx="2428610" cy="865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a:extLst>
                  <a:ext uri="{FF2B5EF4-FFF2-40B4-BE49-F238E27FC236}">
                    <a16:creationId xmlns:a16="http://schemas.microsoft.com/office/drawing/2014/main" id="{E88C135C-580E-454F-8006-74C01B0ED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0154" y="227740"/>
                <a:ext cx="314300" cy="314300"/>
              </a:xfrm>
              <a:prstGeom prst="rect">
                <a:avLst/>
              </a:prstGeom>
            </p:spPr>
          </p:pic>
          <p:sp>
            <p:nvSpPr>
              <p:cNvPr id="188" name="TextBox 187">
                <a:extLst>
                  <a:ext uri="{FF2B5EF4-FFF2-40B4-BE49-F238E27FC236}">
                    <a16:creationId xmlns:a16="http://schemas.microsoft.com/office/drawing/2014/main" id="{FC7D9099-CA47-44FB-8BC0-5E69C7426D96}"/>
                  </a:ext>
                </a:extLst>
              </p:cNvPr>
              <p:cNvSpPr txBox="1"/>
              <p:nvPr/>
            </p:nvSpPr>
            <p:spPr>
              <a:xfrm>
                <a:off x="2984453" y="245598"/>
                <a:ext cx="1413375" cy="246221"/>
              </a:xfrm>
              <a:prstGeom prst="rect">
                <a:avLst/>
              </a:prstGeom>
              <a:noFill/>
            </p:spPr>
            <p:txBody>
              <a:bodyPr wrap="square" rtlCol="0">
                <a:spAutoFit/>
              </a:bodyPr>
              <a:lstStyle/>
              <a:p>
                <a:r>
                  <a:rPr lang="en-US" sz="1000"/>
                  <a:t>Azure Bot Service</a:t>
                </a:r>
              </a:p>
            </p:txBody>
          </p:sp>
          <p:grpSp>
            <p:nvGrpSpPr>
              <p:cNvPr id="189" name="Group 188">
                <a:extLst>
                  <a:ext uri="{FF2B5EF4-FFF2-40B4-BE49-F238E27FC236}">
                    <a16:creationId xmlns:a16="http://schemas.microsoft.com/office/drawing/2014/main" id="{B88CADFD-A183-4168-AE70-C78A4406A9CF}"/>
                  </a:ext>
                </a:extLst>
              </p:cNvPr>
              <p:cNvGrpSpPr/>
              <p:nvPr/>
            </p:nvGrpSpPr>
            <p:grpSpPr>
              <a:xfrm>
                <a:off x="3808630" y="509145"/>
                <a:ext cx="1178396" cy="215444"/>
                <a:chOff x="7415898" y="564011"/>
                <a:chExt cx="1178396" cy="215444"/>
              </a:xfrm>
            </p:grpSpPr>
            <p:pic>
              <p:nvPicPr>
                <p:cNvPr id="190" name="Graphic 189">
                  <a:extLst>
                    <a:ext uri="{FF2B5EF4-FFF2-40B4-BE49-F238E27FC236}">
                      <a16:creationId xmlns:a16="http://schemas.microsoft.com/office/drawing/2014/main" id="{35931F54-7F5A-41D4-9182-5C75685F2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1" name="TextBox 190">
                  <a:extLst>
                    <a:ext uri="{FF2B5EF4-FFF2-40B4-BE49-F238E27FC236}">
                      <a16:creationId xmlns:a16="http://schemas.microsoft.com/office/drawing/2014/main" id="{59A1DDB7-A958-4B2E-9D5C-EA087E4539DC}"/>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grpSp>
            <p:nvGrpSpPr>
              <p:cNvPr id="194" name="Group 193">
                <a:extLst>
                  <a:ext uri="{FF2B5EF4-FFF2-40B4-BE49-F238E27FC236}">
                    <a16:creationId xmlns:a16="http://schemas.microsoft.com/office/drawing/2014/main" id="{B9C41B28-7FCD-4165-8A28-C0546DB6685D}"/>
                  </a:ext>
                </a:extLst>
              </p:cNvPr>
              <p:cNvGrpSpPr/>
              <p:nvPr/>
            </p:nvGrpSpPr>
            <p:grpSpPr>
              <a:xfrm>
                <a:off x="3808630" y="766495"/>
                <a:ext cx="1178396" cy="215444"/>
                <a:chOff x="7415898" y="564011"/>
                <a:chExt cx="1178396" cy="215444"/>
              </a:xfrm>
            </p:grpSpPr>
            <p:pic>
              <p:nvPicPr>
                <p:cNvPr id="195" name="Graphic 194">
                  <a:extLst>
                    <a:ext uri="{FF2B5EF4-FFF2-40B4-BE49-F238E27FC236}">
                      <a16:creationId xmlns:a16="http://schemas.microsoft.com/office/drawing/2014/main" id="{613F087E-F9B4-4B87-B1ED-620FDB536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6" name="TextBox 195">
                  <a:extLst>
                    <a:ext uri="{FF2B5EF4-FFF2-40B4-BE49-F238E27FC236}">
                      <a16:creationId xmlns:a16="http://schemas.microsoft.com/office/drawing/2014/main" id="{2B3F4CC8-4A81-4E45-93FD-BE45B8621689}"/>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cxnSp>
            <p:nvCxnSpPr>
              <p:cNvPr id="198" name="Straight Arrow Connector 197">
                <a:extLst>
                  <a:ext uri="{FF2B5EF4-FFF2-40B4-BE49-F238E27FC236}">
                    <a16:creationId xmlns:a16="http://schemas.microsoft.com/office/drawing/2014/main" id="{16B78621-0E4D-4253-9F6C-11DAFB7EC5A4}"/>
                  </a:ext>
                </a:extLst>
              </p:cNvPr>
              <p:cNvCxnSpPr>
                <a:cxnSpLocks/>
                <a:stCxn id="196" idx="3"/>
                <a:endCxn id="22" idx="1"/>
              </p:cNvCxnSpPr>
              <p:nvPr/>
            </p:nvCxnSpPr>
            <p:spPr>
              <a:xfrm>
                <a:off x="4987026" y="874217"/>
                <a:ext cx="1293531" cy="2099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DFC21DD1-1974-432F-A253-367CC1A70FBA}"/>
                </a:ext>
              </a:extLst>
            </p:cNvPr>
            <p:cNvGrpSpPr/>
            <p:nvPr/>
          </p:nvGrpSpPr>
          <p:grpSpPr>
            <a:xfrm>
              <a:off x="1381125" y="1628775"/>
              <a:ext cx="2470820" cy="3419476"/>
              <a:chOff x="1381125" y="1628775"/>
              <a:chExt cx="2470820" cy="3419476"/>
            </a:xfrm>
          </p:grpSpPr>
          <p:sp>
            <p:nvSpPr>
              <p:cNvPr id="54" name="Rectangle 53">
                <a:extLst>
                  <a:ext uri="{FF2B5EF4-FFF2-40B4-BE49-F238E27FC236}">
                    <a16:creationId xmlns:a16="http://schemas.microsoft.com/office/drawing/2014/main" id="{470B4525-92BC-4A5E-B57B-90625799ECC6}"/>
                  </a:ext>
                </a:extLst>
              </p:cNvPr>
              <p:cNvSpPr/>
              <p:nvPr/>
            </p:nvSpPr>
            <p:spPr>
              <a:xfrm>
                <a:off x="1563421" y="1628775"/>
                <a:ext cx="1251141" cy="3419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Web design outline">
                <a:extLst>
                  <a:ext uri="{FF2B5EF4-FFF2-40B4-BE49-F238E27FC236}">
                    <a16:creationId xmlns:a16="http://schemas.microsoft.com/office/drawing/2014/main" id="{CC7DD3B1-D81B-4893-AC9F-53B1244C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8432" y="2068638"/>
                <a:ext cx="638911" cy="638911"/>
              </a:xfrm>
              <a:prstGeom prst="rect">
                <a:avLst/>
              </a:prstGeom>
            </p:spPr>
          </p:pic>
          <p:pic>
            <p:nvPicPr>
              <p:cNvPr id="58" name="Graphic 57" descr="Smart Phone outline">
                <a:extLst>
                  <a:ext uri="{FF2B5EF4-FFF2-40B4-BE49-F238E27FC236}">
                    <a16:creationId xmlns:a16="http://schemas.microsoft.com/office/drawing/2014/main" id="{88754982-C8E7-43D5-849B-9E90F2FAD8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8883" y="4087709"/>
                <a:ext cx="646360" cy="646360"/>
              </a:xfrm>
              <a:prstGeom prst="rect">
                <a:avLst/>
              </a:prstGeom>
            </p:spPr>
          </p:pic>
          <p:pic>
            <p:nvPicPr>
              <p:cNvPr id="60" name="Picture 59">
                <a:extLst>
                  <a:ext uri="{FF2B5EF4-FFF2-40B4-BE49-F238E27FC236}">
                    <a16:creationId xmlns:a16="http://schemas.microsoft.com/office/drawing/2014/main" id="{F8442E55-27E6-4C5E-8276-E4D5BF5F2DBE}"/>
                  </a:ext>
                </a:extLst>
              </p:cNvPr>
              <p:cNvPicPr>
                <a:picLocks noChangeAspect="1"/>
              </p:cNvPicPr>
              <p:nvPr/>
            </p:nvPicPr>
            <p:blipFill rotWithShape="1">
              <a:blip r:embed="rId9"/>
              <a:srcRect l="13536" r="21176"/>
              <a:stretch/>
            </p:blipFill>
            <p:spPr>
              <a:xfrm>
                <a:off x="1836236" y="3077141"/>
                <a:ext cx="611654" cy="526977"/>
              </a:xfrm>
              <a:prstGeom prst="rect">
                <a:avLst/>
              </a:prstGeom>
            </p:spPr>
          </p:pic>
          <p:sp>
            <p:nvSpPr>
              <p:cNvPr id="61" name="TextBox 60">
                <a:extLst>
                  <a:ext uri="{FF2B5EF4-FFF2-40B4-BE49-F238E27FC236}">
                    <a16:creationId xmlns:a16="http://schemas.microsoft.com/office/drawing/2014/main" id="{6DE2E074-0472-43E6-8C28-FF7609FB26D6}"/>
                  </a:ext>
                </a:extLst>
              </p:cNvPr>
              <p:cNvSpPr txBox="1"/>
              <p:nvPr/>
            </p:nvSpPr>
            <p:spPr>
              <a:xfrm>
                <a:off x="1381125" y="1733550"/>
                <a:ext cx="1552575" cy="276999"/>
              </a:xfrm>
              <a:prstGeom prst="rect">
                <a:avLst/>
              </a:prstGeom>
              <a:noFill/>
            </p:spPr>
            <p:txBody>
              <a:bodyPr wrap="square" rtlCol="0">
                <a:spAutoFit/>
              </a:bodyPr>
              <a:lstStyle/>
              <a:p>
                <a:pPr algn="ctr"/>
                <a:r>
                  <a:rPr lang="en-US" sz="1200"/>
                  <a:t>Channels</a:t>
                </a:r>
              </a:p>
            </p:txBody>
          </p:sp>
          <p:cxnSp>
            <p:nvCxnSpPr>
              <p:cNvPr id="63" name="Straight Arrow Connector 62">
                <a:extLst>
                  <a:ext uri="{FF2B5EF4-FFF2-40B4-BE49-F238E27FC236}">
                    <a16:creationId xmlns:a16="http://schemas.microsoft.com/office/drawing/2014/main" id="{5E9D71E6-5165-4E05-8B32-129E691E1B3E}"/>
                  </a:ext>
                </a:extLst>
              </p:cNvPr>
              <p:cNvCxnSpPr>
                <a:cxnSpLocks/>
                <a:stCxn id="4" idx="1"/>
                <a:endCxn id="56" idx="3"/>
              </p:cNvCxnSpPr>
              <p:nvPr/>
            </p:nvCxnSpPr>
            <p:spPr>
              <a:xfrm flipH="1" flipV="1">
                <a:off x="2467343" y="2388094"/>
                <a:ext cx="1384602" cy="950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6E01BFA-AEA0-4FC7-BC48-435926ABBFEF}"/>
                  </a:ext>
                </a:extLst>
              </p:cNvPr>
              <p:cNvCxnSpPr>
                <a:cxnSpLocks/>
                <a:stCxn id="4" idx="1"/>
                <a:endCxn id="60" idx="3"/>
              </p:cNvCxnSpPr>
              <p:nvPr/>
            </p:nvCxnSpPr>
            <p:spPr>
              <a:xfrm flipH="1">
                <a:off x="2447890" y="3338513"/>
                <a:ext cx="1404055" cy="2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B0DCE5-A57A-4A94-895B-671D8303686E}"/>
                  </a:ext>
                </a:extLst>
              </p:cNvPr>
              <p:cNvCxnSpPr>
                <a:cxnSpLocks/>
                <a:stCxn id="4" idx="1"/>
                <a:endCxn id="58" idx="3"/>
              </p:cNvCxnSpPr>
              <p:nvPr/>
            </p:nvCxnSpPr>
            <p:spPr>
              <a:xfrm flipH="1">
                <a:off x="2465243" y="3338513"/>
                <a:ext cx="1386702" cy="1072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5F81D45-5D6A-4ACE-86BA-B9CC59870DF0}"/>
                  </a:ext>
                </a:extLst>
              </p:cNvPr>
              <p:cNvSpPr txBox="1"/>
              <p:nvPr/>
            </p:nvSpPr>
            <p:spPr>
              <a:xfrm>
                <a:off x="1930179" y="4741500"/>
                <a:ext cx="435416" cy="215444"/>
              </a:xfrm>
              <a:prstGeom prst="rect">
                <a:avLst/>
              </a:prstGeom>
              <a:noFill/>
            </p:spPr>
            <p:txBody>
              <a:bodyPr wrap="square" rtlCol="0">
                <a:spAutoFit/>
              </a:bodyPr>
              <a:lstStyle/>
              <a:p>
                <a:pPr algn="ctr"/>
                <a:r>
                  <a:rPr lang="en-US" sz="800"/>
                  <a:t>App</a:t>
                </a:r>
              </a:p>
            </p:txBody>
          </p:sp>
          <p:sp>
            <p:nvSpPr>
              <p:cNvPr id="71" name="TextBox 70">
                <a:extLst>
                  <a:ext uri="{FF2B5EF4-FFF2-40B4-BE49-F238E27FC236}">
                    <a16:creationId xmlns:a16="http://schemas.microsoft.com/office/drawing/2014/main" id="{D2FA979E-DAA0-4B6D-B26E-6A0D073C160F}"/>
                  </a:ext>
                </a:extLst>
              </p:cNvPr>
              <p:cNvSpPr txBox="1"/>
              <p:nvPr/>
            </p:nvSpPr>
            <p:spPr>
              <a:xfrm>
                <a:off x="1884961" y="3627602"/>
                <a:ext cx="525852" cy="215444"/>
              </a:xfrm>
              <a:prstGeom prst="rect">
                <a:avLst/>
              </a:prstGeom>
              <a:noFill/>
            </p:spPr>
            <p:txBody>
              <a:bodyPr wrap="square" rtlCol="0">
                <a:spAutoFit/>
              </a:bodyPr>
              <a:lstStyle/>
              <a:p>
                <a:pPr algn="ctr"/>
                <a:r>
                  <a:rPr lang="en-US" sz="800"/>
                  <a:t>Teams</a:t>
                </a:r>
              </a:p>
            </p:txBody>
          </p:sp>
          <p:sp>
            <p:nvSpPr>
              <p:cNvPr id="73" name="TextBox 72">
                <a:extLst>
                  <a:ext uri="{FF2B5EF4-FFF2-40B4-BE49-F238E27FC236}">
                    <a16:creationId xmlns:a16="http://schemas.microsoft.com/office/drawing/2014/main" id="{8BC1C210-E215-44CE-BBD0-3A5D6AAEC085}"/>
                  </a:ext>
                </a:extLst>
              </p:cNvPr>
              <p:cNvSpPr txBox="1"/>
              <p:nvPr/>
            </p:nvSpPr>
            <p:spPr>
              <a:xfrm>
                <a:off x="1930179" y="2645290"/>
                <a:ext cx="435416" cy="215444"/>
              </a:xfrm>
              <a:prstGeom prst="rect">
                <a:avLst/>
              </a:prstGeom>
              <a:noFill/>
            </p:spPr>
            <p:txBody>
              <a:bodyPr wrap="square" rtlCol="0">
                <a:spAutoFit/>
              </a:bodyPr>
              <a:lstStyle/>
              <a:p>
                <a:pPr algn="ctr"/>
                <a:r>
                  <a:rPr lang="en-US" sz="800"/>
                  <a:t>Web</a:t>
                </a:r>
              </a:p>
            </p:txBody>
          </p:sp>
        </p:grpSp>
        <p:pic>
          <p:nvPicPr>
            <p:cNvPr id="10" name="Picture 9" descr="Icon&#10;&#10;Description automatically generated">
              <a:extLst>
                <a:ext uri="{FF2B5EF4-FFF2-40B4-BE49-F238E27FC236}">
                  <a16:creationId xmlns:a16="http://schemas.microsoft.com/office/drawing/2014/main" id="{1D2CA6D9-4069-475E-A286-90FBD7F1CB2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592812" y="2349295"/>
              <a:ext cx="448751" cy="420660"/>
            </a:xfrm>
            <a:prstGeom prst="rect">
              <a:avLst/>
            </a:prstGeom>
          </p:spPr>
        </p:pic>
        <p:sp>
          <p:nvSpPr>
            <p:cNvPr id="91" name="Rectangle 90">
              <a:extLst>
                <a:ext uri="{FF2B5EF4-FFF2-40B4-BE49-F238E27FC236}">
                  <a16:creationId xmlns:a16="http://schemas.microsoft.com/office/drawing/2014/main" id="{BDBCE699-57EF-4063-AA2E-7365620E7633}"/>
                </a:ext>
              </a:extLst>
            </p:cNvPr>
            <p:cNvSpPr/>
            <p:nvPr/>
          </p:nvSpPr>
          <p:spPr>
            <a:xfrm>
              <a:off x="8829967" y="2293422"/>
              <a:ext cx="1312614" cy="225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81647816-F6CA-4631-B7D3-88DFA8A167CE}"/>
                </a:ext>
              </a:extLst>
            </p:cNvPr>
            <p:cNvSpPr txBox="1"/>
            <p:nvPr/>
          </p:nvSpPr>
          <p:spPr>
            <a:xfrm>
              <a:off x="8933828" y="30127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5" name="TextBox 94">
              <a:extLst>
                <a:ext uri="{FF2B5EF4-FFF2-40B4-BE49-F238E27FC236}">
                  <a16:creationId xmlns:a16="http://schemas.microsoft.com/office/drawing/2014/main" id="{C3D21EE6-5CF5-48F1-B019-A54665D67978}"/>
                </a:ext>
              </a:extLst>
            </p:cNvPr>
            <p:cNvSpPr txBox="1"/>
            <p:nvPr/>
          </p:nvSpPr>
          <p:spPr>
            <a:xfrm>
              <a:off x="8933827" y="3327387"/>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7" name="TextBox 96">
              <a:extLst>
                <a:ext uri="{FF2B5EF4-FFF2-40B4-BE49-F238E27FC236}">
                  <a16:creationId xmlns:a16="http://schemas.microsoft.com/office/drawing/2014/main" id="{81734100-AC19-4BD5-BCCE-3806604A94B0}"/>
                </a:ext>
              </a:extLst>
            </p:cNvPr>
            <p:cNvSpPr txBox="1"/>
            <p:nvPr/>
          </p:nvSpPr>
          <p:spPr>
            <a:xfrm>
              <a:off x="8933826" y="364059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9" name="TextBox 98">
              <a:extLst>
                <a:ext uri="{FF2B5EF4-FFF2-40B4-BE49-F238E27FC236}">
                  <a16:creationId xmlns:a16="http://schemas.microsoft.com/office/drawing/2014/main" id="{6E94238C-2EEC-4240-A95B-A75FC43A415C}"/>
                </a:ext>
              </a:extLst>
            </p:cNvPr>
            <p:cNvSpPr txBox="1"/>
            <p:nvPr/>
          </p:nvSpPr>
          <p:spPr>
            <a:xfrm>
              <a:off x="8933824" y="39402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1" name="TextBox 100">
              <a:extLst>
                <a:ext uri="{FF2B5EF4-FFF2-40B4-BE49-F238E27FC236}">
                  <a16:creationId xmlns:a16="http://schemas.microsoft.com/office/drawing/2014/main" id="{FD889638-B7E1-4D23-A71B-B2ADAD961944}"/>
                </a:ext>
              </a:extLst>
            </p:cNvPr>
            <p:cNvSpPr txBox="1"/>
            <p:nvPr/>
          </p:nvSpPr>
          <p:spPr>
            <a:xfrm>
              <a:off x="8933825" y="424217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4" name="TextBox 103">
              <a:extLst>
                <a:ext uri="{FF2B5EF4-FFF2-40B4-BE49-F238E27FC236}">
                  <a16:creationId xmlns:a16="http://schemas.microsoft.com/office/drawing/2014/main" id="{8719FB0C-B652-468C-AA2C-E2808B7698D4}"/>
                </a:ext>
              </a:extLst>
            </p:cNvPr>
            <p:cNvSpPr txBox="1"/>
            <p:nvPr/>
          </p:nvSpPr>
          <p:spPr>
            <a:xfrm rot="16200000">
              <a:off x="9209743" y="3612052"/>
              <a:ext cx="1444917" cy="246221"/>
            </a:xfrm>
            <a:prstGeom prst="rect">
              <a:avLst/>
            </a:prstGeom>
            <a:noFill/>
            <a:ln>
              <a:solidFill>
                <a:schemeClr val="tx1"/>
              </a:solidFill>
            </a:ln>
          </p:spPr>
          <p:txBody>
            <a:bodyPr wrap="square" rtlCol="0">
              <a:spAutoFit/>
            </a:bodyPr>
            <a:lstStyle/>
            <a:p>
              <a:pPr algn="ctr"/>
              <a:r>
                <a:rPr lang="en-US" sz="1000">
                  <a:cs typeface="Calibri" panose="020F0502020204030204" pitchFamily="34" charset="0"/>
                </a:rPr>
                <a:t>Connectors</a:t>
              </a:r>
            </a:p>
          </p:txBody>
        </p:sp>
        <p:cxnSp>
          <p:nvCxnSpPr>
            <p:cNvPr id="127" name="Straight Arrow Connector 126">
              <a:extLst>
                <a:ext uri="{FF2B5EF4-FFF2-40B4-BE49-F238E27FC236}">
                  <a16:creationId xmlns:a16="http://schemas.microsoft.com/office/drawing/2014/main" id="{647B1FAE-C11A-46C6-8C30-11F60B10BF81}"/>
                </a:ext>
              </a:extLst>
            </p:cNvPr>
            <p:cNvCxnSpPr>
              <a:stCxn id="22" idx="3"/>
              <a:endCxn id="97" idx="1"/>
            </p:cNvCxnSpPr>
            <p:nvPr/>
          </p:nvCxnSpPr>
          <p:spPr>
            <a:xfrm>
              <a:off x="8254766" y="2973650"/>
              <a:ext cx="679060" cy="774671"/>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9" name="Straight Arrow Connector 128">
              <a:extLst>
                <a:ext uri="{FF2B5EF4-FFF2-40B4-BE49-F238E27FC236}">
                  <a16:creationId xmlns:a16="http://schemas.microsoft.com/office/drawing/2014/main" id="{296F74EE-FFD7-49D1-9F71-034FED066AC7}"/>
                </a:ext>
              </a:extLst>
            </p:cNvPr>
            <p:cNvCxnSpPr>
              <a:stCxn id="28" idx="3"/>
              <a:endCxn id="93" idx="1"/>
            </p:cNvCxnSpPr>
            <p:nvPr/>
          </p:nvCxnSpPr>
          <p:spPr>
            <a:xfrm flipV="1">
              <a:off x="8254765" y="3120427"/>
              <a:ext cx="679063" cy="912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BDC01973-029A-4F2B-9C28-F2E2507B5C10}"/>
                </a:ext>
              </a:extLst>
            </p:cNvPr>
            <p:cNvCxnSpPr>
              <a:cxnSpLocks/>
              <a:stCxn id="26" idx="3"/>
              <a:endCxn id="99" idx="1"/>
            </p:cNvCxnSpPr>
            <p:nvPr/>
          </p:nvCxnSpPr>
          <p:spPr>
            <a:xfrm>
              <a:off x="8254765" y="3678648"/>
              <a:ext cx="679059" cy="369279"/>
            </a:xfrm>
            <a:prstGeom prst="straightConnector1">
              <a:avLst/>
            </a:prstGeom>
            <a:ln w="9525" cap="flat" cmpd="sng" algn="ctr">
              <a:solidFill>
                <a:schemeClr val="dk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nvGrpSpPr>
          <p:cNvPr id="2" name="Group 1">
            <a:extLst>
              <a:ext uri="{FF2B5EF4-FFF2-40B4-BE49-F238E27FC236}">
                <a16:creationId xmlns:a16="http://schemas.microsoft.com/office/drawing/2014/main" id="{8890ADCC-99EC-40BE-915F-9B2CE8F0567E}"/>
              </a:ext>
            </a:extLst>
          </p:cNvPr>
          <p:cNvGrpSpPr/>
          <p:nvPr/>
        </p:nvGrpSpPr>
        <p:grpSpPr>
          <a:xfrm>
            <a:off x="10055312" y="1960600"/>
            <a:ext cx="1442020" cy="3308914"/>
            <a:chOff x="10055312" y="1960600"/>
            <a:chExt cx="1442020" cy="3308914"/>
          </a:xfrm>
        </p:grpSpPr>
        <p:grpSp>
          <p:nvGrpSpPr>
            <p:cNvPr id="125" name="Group 124">
              <a:extLst>
                <a:ext uri="{FF2B5EF4-FFF2-40B4-BE49-F238E27FC236}">
                  <a16:creationId xmlns:a16="http://schemas.microsoft.com/office/drawing/2014/main" id="{C021F81E-55E9-4702-849E-509064BD9388}"/>
                </a:ext>
              </a:extLst>
            </p:cNvPr>
            <p:cNvGrpSpPr/>
            <p:nvPr/>
          </p:nvGrpSpPr>
          <p:grpSpPr>
            <a:xfrm>
              <a:off x="10810875" y="1960600"/>
              <a:ext cx="686457" cy="3308914"/>
              <a:chOff x="10773570" y="1742566"/>
              <a:chExt cx="686457" cy="3308914"/>
            </a:xfrm>
          </p:grpSpPr>
          <p:pic>
            <p:nvPicPr>
              <p:cNvPr id="110" name="Graphic 109">
                <a:extLst>
                  <a:ext uri="{FF2B5EF4-FFF2-40B4-BE49-F238E27FC236}">
                    <a16:creationId xmlns:a16="http://schemas.microsoft.com/office/drawing/2014/main" id="{37171833-D86B-4F29-87C8-FBC3C06A0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71185" y="2633828"/>
                <a:ext cx="491226" cy="491226"/>
              </a:xfrm>
              <a:prstGeom prst="rect">
                <a:avLst/>
              </a:prstGeom>
            </p:spPr>
          </p:pic>
          <p:pic>
            <p:nvPicPr>
              <p:cNvPr id="112" name="Picture 111" descr="Icon&#10;&#10;Description automatically generated">
                <a:extLst>
                  <a:ext uri="{FF2B5EF4-FFF2-40B4-BE49-F238E27FC236}">
                    <a16:creationId xmlns:a16="http://schemas.microsoft.com/office/drawing/2014/main" id="{42D1925E-E2B9-437C-BFC9-9065C95CA9B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892423" y="4438494"/>
                <a:ext cx="448751" cy="420660"/>
              </a:xfrm>
              <a:prstGeom prst="rect">
                <a:avLst/>
              </a:prstGeom>
            </p:spPr>
          </p:pic>
          <p:pic>
            <p:nvPicPr>
              <p:cNvPr id="114" name="Picture 113">
                <a:extLst>
                  <a:ext uri="{FF2B5EF4-FFF2-40B4-BE49-F238E27FC236}">
                    <a16:creationId xmlns:a16="http://schemas.microsoft.com/office/drawing/2014/main" id="{25F6D948-FFAC-445C-A359-680A7E0FEBF6}"/>
                  </a:ext>
                </a:extLst>
              </p:cNvPr>
              <p:cNvPicPr>
                <a:picLocks noChangeAspect="1"/>
              </p:cNvPicPr>
              <p:nvPr/>
            </p:nvPicPr>
            <p:blipFill>
              <a:blip r:embed="rId11"/>
              <a:stretch>
                <a:fillRect/>
              </a:stretch>
            </p:blipFill>
            <p:spPr>
              <a:xfrm>
                <a:off x="10773570" y="3495832"/>
                <a:ext cx="686457" cy="686457"/>
              </a:xfrm>
              <a:prstGeom prst="rect">
                <a:avLst/>
              </a:prstGeom>
            </p:spPr>
          </p:pic>
          <p:sp>
            <p:nvSpPr>
              <p:cNvPr id="116" name="TextBox 115">
                <a:extLst>
                  <a:ext uri="{FF2B5EF4-FFF2-40B4-BE49-F238E27FC236}">
                    <a16:creationId xmlns:a16="http://schemas.microsoft.com/office/drawing/2014/main" id="{7224B781-E831-4595-A57C-FE5F786BAA54}"/>
                  </a:ext>
                </a:extLst>
              </p:cNvPr>
              <p:cNvSpPr txBox="1"/>
              <p:nvPr/>
            </p:nvSpPr>
            <p:spPr>
              <a:xfrm>
                <a:off x="10899090" y="2234860"/>
                <a:ext cx="435416" cy="215444"/>
              </a:xfrm>
              <a:prstGeom prst="rect">
                <a:avLst/>
              </a:prstGeom>
              <a:noFill/>
            </p:spPr>
            <p:txBody>
              <a:bodyPr wrap="square" rtlCol="0">
                <a:spAutoFit/>
              </a:bodyPr>
              <a:lstStyle/>
              <a:p>
                <a:pPr algn="ctr"/>
                <a:r>
                  <a:rPr lang="en-US" sz="800"/>
                  <a:t>SaaS</a:t>
                </a:r>
              </a:p>
            </p:txBody>
          </p:sp>
          <p:sp>
            <p:nvSpPr>
              <p:cNvPr id="118" name="TextBox 117">
                <a:extLst>
                  <a:ext uri="{FF2B5EF4-FFF2-40B4-BE49-F238E27FC236}">
                    <a16:creationId xmlns:a16="http://schemas.microsoft.com/office/drawing/2014/main" id="{B96C71C0-43E1-4AA1-8825-9EFD907B070C}"/>
                  </a:ext>
                </a:extLst>
              </p:cNvPr>
              <p:cNvSpPr txBox="1"/>
              <p:nvPr/>
            </p:nvSpPr>
            <p:spPr>
              <a:xfrm>
                <a:off x="10773570" y="3099051"/>
                <a:ext cx="686457" cy="215444"/>
              </a:xfrm>
              <a:prstGeom prst="rect">
                <a:avLst/>
              </a:prstGeom>
              <a:noFill/>
            </p:spPr>
            <p:txBody>
              <a:bodyPr wrap="square" rtlCol="0">
                <a:spAutoFit/>
              </a:bodyPr>
              <a:lstStyle/>
              <a:p>
                <a:pPr algn="ctr"/>
                <a:r>
                  <a:rPr lang="en-US" sz="800" err="1"/>
                  <a:t>QnA</a:t>
                </a:r>
                <a:r>
                  <a:rPr lang="en-US" sz="800"/>
                  <a:t> Maker</a:t>
                </a:r>
              </a:p>
            </p:txBody>
          </p:sp>
          <p:sp>
            <p:nvSpPr>
              <p:cNvPr id="120" name="TextBox 119">
                <a:extLst>
                  <a:ext uri="{FF2B5EF4-FFF2-40B4-BE49-F238E27FC236}">
                    <a16:creationId xmlns:a16="http://schemas.microsoft.com/office/drawing/2014/main" id="{9E0C7D42-F06D-4C57-97DF-02CD9220D07D}"/>
                  </a:ext>
                </a:extLst>
              </p:cNvPr>
              <p:cNvSpPr txBox="1"/>
              <p:nvPr/>
            </p:nvSpPr>
            <p:spPr>
              <a:xfrm>
                <a:off x="10773570" y="4081357"/>
                <a:ext cx="686457" cy="215444"/>
              </a:xfrm>
              <a:prstGeom prst="rect">
                <a:avLst/>
              </a:prstGeom>
              <a:noFill/>
            </p:spPr>
            <p:txBody>
              <a:bodyPr wrap="square" rtlCol="0">
                <a:spAutoFit/>
              </a:bodyPr>
              <a:lstStyle/>
              <a:p>
                <a:pPr algn="ctr"/>
                <a:r>
                  <a:rPr lang="en-US" sz="800"/>
                  <a:t>AI Builder</a:t>
                </a:r>
              </a:p>
            </p:txBody>
          </p:sp>
          <p:sp>
            <p:nvSpPr>
              <p:cNvPr id="122" name="TextBox 121">
                <a:extLst>
                  <a:ext uri="{FF2B5EF4-FFF2-40B4-BE49-F238E27FC236}">
                    <a16:creationId xmlns:a16="http://schemas.microsoft.com/office/drawing/2014/main" id="{C8AE532A-03D9-47B8-BAF5-46BC17E1FEDC}"/>
                  </a:ext>
                </a:extLst>
              </p:cNvPr>
              <p:cNvSpPr txBox="1"/>
              <p:nvPr/>
            </p:nvSpPr>
            <p:spPr>
              <a:xfrm>
                <a:off x="10831425" y="4836036"/>
                <a:ext cx="570747" cy="215444"/>
              </a:xfrm>
              <a:prstGeom prst="rect">
                <a:avLst/>
              </a:prstGeom>
              <a:noFill/>
            </p:spPr>
            <p:txBody>
              <a:bodyPr wrap="square" rtlCol="0">
                <a:spAutoFit/>
              </a:bodyPr>
              <a:lstStyle/>
              <a:p>
                <a:pPr algn="ctr"/>
                <a:r>
                  <a:rPr lang="en-US" sz="800"/>
                  <a:t>Desktop</a:t>
                </a:r>
              </a:p>
            </p:txBody>
          </p:sp>
          <p:pic>
            <p:nvPicPr>
              <p:cNvPr id="124" name="Graphic 123" descr="Server outline">
                <a:extLst>
                  <a:ext uri="{FF2B5EF4-FFF2-40B4-BE49-F238E27FC236}">
                    <a16:creationId xmlns:a16="http://schemas.microsoft.com/office/drawing/2014/main" id="{FBF82201-EADF-46E3-9DC2-DFA8632AB1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48816" y="1742566"/>
                <a:ext cx="535965" cy="535965"/>
              </a:xfrm>
              <a:prstGeom prst="rect">
                <a:avLst/>
              </a:prstGeom>
            </p:spPr>
          </p:pic>
        </p:grpSp>
        <p:cxnSp>
          <p:nvCxnSpPr>
            <p:cNvPr id="134" name="Straight Arrow Connector 133">
              <a:extLst>
                <a:ext uri="{FF2B5EF4-FFF2-40B4-BE49-F238E27FC236}">
                  <a16:creationId xmlns:a16="http://schemas.microsoft.com/office/drawing/2014/main" id="{C5C14549-E9EB-4367-9D42-43E120F20F63}"/>
                </a:ext>
              </a:extLst>
            </p:cNvPr>
            <p:cNvCxnSpPr>
              <a:cxnSpLocks/>
              <a:stCxn id="104" idx="2"/>
              <a:endCxn id="124" idx="1"/>
            </p:cNvCxnSpPr>
            <p:nvPr/>
          </p:nvCxnSpPr>
          <p:spPr>
            <a:xfrm flipV="1">
              <a:off x="10055312" y="2228583"/>
              <a:ext cx="830809" cy="1506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5D9F56-CD5C-4365-9625-EC3DFAD1B5C7}"/>
                </a:ext>
              </a:extLst>
            </p:cNvPr>
            <p:cNvCxnSpPr>
              <a:cxnSpLocks/>
              <a:stCxn id="104" idx="2"/>
              <a:endCxn id="118" idx="1"/>
            </p:cNvCxnSpPr>
            <p:nvPr/>
          </p:nvCxnSpPr>
          <p:spPr>
            <a:xfrm flipV="1">
              <a:off x="10055312" y="3424807"/>
              <a:ext cx="755563" cy="310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8F5C4C98-492E-418D-85CC-D2D661F54044}"/>
                </a:ext>
              </a:extLst>
            </p:cNvPr>
            <p:cNvCxnSpPr>
              <a:cxnSpLocks/>
              <a:stCxn id="104" idx="2"/>
              <a:endCxn id="114" idx="1"/>
            </p:cNvCxnSpPr>
            <p:nvPr/>
          </p:nvCxnSpPr>
          <p:spPr>
            <a:xfrm>
              <a:off x="10055312" y="3735162"/>
              <a:ext cx="755563" cy="32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9A11A6DE-36C2-42F4-9282-CF38A79B0420}"/>
                </a:ext>
              </a:extLst>
            </p:cNvPr>
            <p:cNvCxnSpPr>
              <a:cxnSpLocks/>
              <a:stCxn id="104" idx="2"/>
              <a:endCxn id="112" idx="1"/>
            </p:cNvCxnSpPr>
            <p:nvPr/>
          </p:nvCxnSpPr>
          <p:spPr>
            <a:xfrm>
              <a:off x="10055312" y="3735162"/>
              <a:ext cx="874416" cy="1131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5" name="Group 74">
            <a:extLst>
              <a:ext uri="{FF2B5EF4-FFF2-40B4-BE49-F238E27FC236}">
                <a16:creationId xmlns:a16="http://schemas.microsoft.com/office/drawing/2014/main" id="{9D865B8B-FFD6-4E0F-9B49-D7531A634E48}"/>
              </a:ext>
            </a:extLst>
          </p:cNvPr>
          <p:cNvGrpSpPr/>
          <p:nvPr/>
        </p:nvGrpSpPr>
        <p:grpSpPr>
          <a:xfrm>
            <a:off x="9087415" y="153821"/>
            <a:ext cx="2696572" cy="2671671"/>
            <a:chOff x="9087415" y="153821"/>
            <a:chExt cx="2696572" cy="2671671"/>
          </a:xfrm>
        </p:grpSpPr>
        <p:pic>
          <p:nvPicPr>
            <p:cNvPr id="123" name="Picture 122">
              <a:extLst>
                <a:ext uri="{FF2B5EF4-FFF2-40B4-BE49-F238E27FC236}">
                  <a16:creationId xmlns:a16="http://schemas.microsoft.com/office/drawing/2014/main" id="{9CFB3399-6209-4422-B45F-DAA6664A78B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87415" y="153821"/>
              <a:ext cx="1131980" cy="597914"/>
            </a:xfrm>
            <a:prstGeom prst="rect">
              <a:avLst/>
            </a:prstGeom>
          </p:spPr>
        </p:pic>
        <p:grpSp>
          <p:nvGrpSpPr>
            <p:cNvPr id="55" name="Group 54">
              <a:extLst>
                <a:ext uri="{FF2B5EF4-FFF2-40B4-BE49-F238E27FC236}">
                  <a16:creationId xmlns:a16="http://schemas.microsoft.com/office/drawing/2014/main" id="{CB30CA22-9860-468D-A622-9B55C293EC8B}"/>
                </a:ext>
              </a:extLst>
            </p:cNvPr>
            <p:cNvGrpSpPr/>
            <p:nvPr/>
          </p:nvGrpSpPr>
          <p:grpSpPr>
            <a:xfrm>
              <a:off x="9207546" y="233211"/>
              <a:ext cx="2576441" cy="2592281"/>
              <a:chOff x="9207546" y="233211"/>
              <a:chExt cx="2576441" cy="2592281"/>
            </a:xfrm>
          </p:grpSpPr>
          <p:grpSp>
            <p:nvGrpSpPr>
              <p:cNvPr id="105" name="Group 104">
                <a:extLst>
                  <a:ext uri="{FF2B5EF4-FFF2-40B4-BE49-F238E27FC236}">
                    <a16:creationId xmlns:a16="http://schemas.microsoft.com/office/drawing/2014/main" id="{B309F964-543A-4B2B-A431-37A592A2D95B}"/>
                  </a:ext>
                </a:extLst>
              </p:cNvPr>
              <p:cNvGrpSpPr/>
              <p:nvPr/>
            </p:nvGrpSpPr>
            <p:grpSpPr>
              <a:xfrm>
                <a:off x="9767364" y="685290"/>
                <a:ext cx="1568536" cy="1834938"/>
                <a:chOff x="8492574" y="139089"/>
                <a:chExt cx="1568536" cy="1834938"/>
              </a:xfrm>
            </p:grpSpPr>
            <p:pic>
              <p:nvPicPr>
                <p:cNvPr id="106" name="Graphic 105">
                  <a:extLst>
                    <a:ext uri="{FF2B5EF4-FFF2-40B4-BE49-F238E27FC236}">
                      <a16:creationId xmlns:a16="http://schemas.microsoft.com/office/drawing/2014/main" id="{CCA952A9-3325-4262-AC53-39936451F6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18350" y="139089"/>
                  <a:ext cx="296985" cy="296985"/>
                </a:xfrm>
                <a:prstGeom prst="rect">
                  <a:avLst/>
                </a:prstGeom>
              </p:spPr>
            </p:pic>
            <p:pic>
              <p:nvPicPr>
                <p:cNvPr id="107" name="Graphic 106">
                  <a:extLst>
                    <a:ext uri="{FF2B5EF4-FFF2-40B4-BE49-F238E27FC236}">
                      <a16:creationId xmlns:a16="http://schemas.microsoft.com/office/drawing/2014/main" id="{9EE12381-856D-40B7-BBE0-467CB5BCC7E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92574" y="724058"/>
                  <a:ext cx="513440" cy="513440"/>
                </a:xfrm>
                <a:prstGeom prst="rect">
                  <a:avLst/>
                </a:prstGeom>
              </p:spPr>
            </p:pic>
            <p:pic>
              <p:nvPicPr>
                <p:cNvPr id="108" name="Graphic 107">
                  <a:extLst>
                    <a:ext uri="{FF2B5EF4-FFF2-40B4-BE49-F238E27FC236}">
                      <a16:creationId xmlns:a16="http://schemas.microsoft.com/office/drawing/2014/main" id="{CF2048C9-7E27-4F29-82E2-B94945C302A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72576" y="603585"/>
                  <a:ext cx="388534" cy="388534"/>
                </a:xfrm>
                <a:prstGeom prst="rect">
                  <a:avLst/>
                </a:prstGeom>
              </p:spPr>
            </p:pic>
            <p:pic>
              <p:nvPicPr>
                <p:cNvPr id="109" name="Graphic 108">
                  <a:extLst>
                    <a:ext uri="{FF2B5EF4-FFF2-40B4-BE49-F238E27FC236}">
                      <a16:creationId xmlns:a16="http://schemas.microsoft.com/office/drawing/2014/main" id="{53621863-EB37-46CC-A305-A580109EE0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18350" y="1159630"/>
                  <a:ext cx="320545" cy="320545"/>
                </a:xfrm>
                <a:prstGeom prst="rect">
                  <a:avLst/>
                </a:prstGeom>
              </p:spPr>
            </p:pic>
            <p:pic>
              <p:nvPicPr>
                <p:cNvPr id="111" name="Graphic 110">
                  <a:extLst>
                    <a:ext uri="{FF2B5EF4-FFF2-40B4-BE49-F238E27FC236}">
                      <a16:creationId xmlns:a16="http://schemas.microsoft.com/office/drawing/2014/main" id="{2A98CF09-815C-4351-B59F-DDD992BC32B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706569" y="1653482"/>
                  <a:ext cx="320545" cy="320545"/>
                </a:xfrm>
                <a:prstGeom prst="rect">
                  <a:avLst/>
                </a:prstGeom>
              </p:spPr>
            </p:pic>
            <p:cxnSp>
              <p:nvCxnSpPr>
                <p:cNvPr id="113" name="Straight Arrow Connector 112">
                  <a:extLst>
                    <a:ext uri="{FF2B5EF4-FFF2-40B4-BE49-F238E27FC236}">
                      <a16:creationId xmlns:a16="http://schemas.microsoft.com/office/drawing/2014/main" id="{66D44695-A9D5-422A-8010-66E624612788}"/>
                    </a:ext>
                  </a:extLst>
                </p:cNvPr>
                <p:cNvCxnSpPr>
                  <a:stCxn id="107" idx="3"/>
                  <a:endCxn id="106" idx="1"/>
                </p:cNvCxnSpPr>
                <p:nvPr/>
              </p:nvCxnSpPr>
              <p:spPr>
                <a:xfrm flipV="1">
                  <a:off x="9006014" y="287582"/>
                  <a:ext cx="712336" cy="693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9E3F0F8D-2919-4FD8-8725-4CE067D9AC62}"/>
                    </a:ext>
                  </a:extLst>
                </p:cNvPr>
                <p:cNvCxnSpPr>
                  <a:stCxn id="107" idx="3"/>
                  <a:endCxn id="108" idx="1"/>
                </p:cNvCxnSpPr>
                <p:nvPr/>
              </p:nvCxnSpPr>
              <p:spPr>
                <a:xfrm flipV="1">
                  <a:off x="9006014" y="797852"/>
                  <a:ext cx="666562" cy="182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5F23EC2F-AD89-41F7-BE0A-EEE084B767E2}"/>
                    </a:ext>
                  </a:extLst>
                </p:cNvPr>
                <p:cNvCxnSpPr>
                  <a:stCxn id="107" idx="3"/>
                  <a:endCxn id="109" idx="1"/>
                </p:cNvCxnSpPr>
                <p:nvPr/>
              </p:nvCxnSpPr>
              <p:spPr>
                <a:xfrm>
                  <a:off x="9006014" y="980778"/>
                  <a:ext cx="712336" cy="339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C7AB24B2-BEC5-45BD-A844-C251C06DFCB5}"/>
                    </a:ext>
                  </a:extLst>
                </p:cNvPr>
                <p:cNvCxnSpPr>
                  <a:stCxn id="107" idx="3"/>
                  <a:endCxn id="111" idx="1"/>
                </p:cNvCxnSpPr>
                <p:nvPr/>
              </p:nvCxnSpPr>
              <p:spPr>
                <a:xfrm>
                  <a:off x="9006014" y="980778"/>
                  <a:ext cx="700555" cy="832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1" name="Rectangle 120">
                <a:extLst>
                  <a:ext uri="{FF2B5EF4-FFF2-40B4-BE49-F238E27FC236}">
                    <a16:creationId xmlns:a16="http://schemas.microsoft.com/office/drawing/2014/main" id="{70AE8175-E0E7-4787-9A17-D57EB0CCEB10}"/>
                  </a:ext>
                </a:extLst>
              </p:cNvPr>
              <p:cNvSpPr/>
              <p:nvPr/>
            </p:nvSpPr>
            <p:spPr>
              <a:xfrm>
                <a:off x="9207546" y="233211"/>
                <a:ext cx="2576441" cy="25922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60957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3.95833E-6 2.96296E-6 L -0.09896 0.00092 " pathEditMode="relative" rAng="0" ptsTypes="AA">
                                      <p:cBhvr>
                                        <p:cTn id="9" dur="1000" fill="hold"/>
                                        <p:tgtEl>
                                          <p:spTgt spid="3"/>
                                        </p:tgtEl>
                                        <p:attrNameLst>
                                          <p:attrName>ppt_x</p:attrName>
                                          <p:attrName>ppt_y</p:attrName>
                                        </p:attrNameLst>
                                      </p:cBhvr>
                                      <p:rCtr x="-4948" y="46"/>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FEEE72-4217-4E88-B033-58A7F1C27D0C}"/>
              </a:ext>
            </a:extLst>
          </p:cNvPr>
          <p:cNvGrpSpPr/>
          <p:nvPr/>
        </p:nvGrpSpPr>
        <p:grpSpPr>
          <a:xfrm>
            <a:off x="173756" y="176029"/>
            <a:ext cx="8761456" cy="4872222"/>
            <a:chOff x="1381125" y="176029"/>
            <a:chExt cx="8761456" cy="4872222"/>
          </a:xfrm>
        </p:grpSpPr>
        <p:grpSp>
          <p:nvGrpSpPr>
            <p:cNvPr id="90" name="Group 89">
              <a:extLst>
                <a:ext uri="{FF2B5EF4-FFF2-40B4-BE49-F238E27FC236}">
                  <a16:creationId xmlns:a16="http://schemas.microsoft.com/office/drawing/2014/main" id="{289D939D-5889-402E-BA3F-C8F55AAF44AE}"/>
                </a:ext>
              </a:extLst>
            </p:cNvPr>
            <p:cNvGrpSpPr/>
            <p:nvPr/>
          </p:nvGrpSpPr>
          <p:grpSpPr>
            <a:xfrm>
              <a:off x="3851945" y="1628775"/>
              <a:ext cx="4488110" cy="3419475"/>
              <a:chOff x="3851945" y="1628775"/>
              <a:chExt cx="4488110" cy="3419475"/>
            </a:xfrm>
          </p:grpSpPr>
          <p:sp>
            <p:nvSpPr>
              <p:cNvPr id="4" name="Rectangle 3">
                <a:extLst>
                  <a:ext uri="{FF2B5EF4-FFF2-40B4-BE49-F238E27FC236}">
                    <a16:creationId xmlns:a16="http://schemas.microsoft.com/office/drawing/2014/main" id="{2D3287BE-AFD8-44D2-AF74-CCEEA3668D9B}"/>
                  </a:ext>
                </a:extLst>
              </p:cNvPr>
              <p:cNvSpPr/>
              <p:nvPr/>
            </p:nvSpPr>
            <p:spPr>
              <a:xfrm>
                <a:off x="3851945" y="1628775"/>
                <a:ext cx="4488110" cy="3419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C2E1D621-E7E0-4536-906B-A7802956D6A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843999" y="1674495"/>
                <a:ext cx="439429" cy="439901"/>
              </a:xfrm>
              <a:prstGeom prst="rect">
                <a:avLst/>
              </a:prstGeom>
            </p:spPr>
          </p:pic>
          <p:grpSp>
            <p:nvGrpSpPr>
              <p:cNvPr id="32" name="Group 31">
                <a:extLst>
                  <a:ext uri="{FF2B5EF4-FFF2-40B4-BE49-F238E27FC236}">
                    <a16:creationId xmlns:a16="http://schemas.microsoft.com/office/drawing/2014/main" id="{849ACD48-5E20-4D6C-A744-81FE5DF48BB6}"/>
                  </a:ext>
                </a:extLst>
              </p:cNvPr>
              <p:cNvGrpSpPr/>
              <p:nvPr/>
            </p:nvGrpSpPr>
            <p:grpSpPr>
              <a:xfrm>
                <a:off x="6280555" y="2478859"/>
                <a:ext cx="1974212" cy="2043286"/>
                <a:chOff x="6280555" y="2707459"/>
                <a:chExt cx="1974212" cy="2043286"/>
              </a:xfrm>
            </p:grpSpPr>
            <p:sp>
              <p:nvSpPr>
                <p:cNvPr id="20" name="TextBox 19">
                  <a:extLst>
                    <a:ext uri="{FF2B5EF4-FFF2-40B4-BE49-F238E27FC236}">
                      <a16:creationId xmlns:a16="http://schemas.microsoft.com/office/drawing/2014/main" id="{CBBA2B74-5753-410A-B659-D1391FEC5EE5}"/>
                    </a:ext>
                  </a:extLst>
                </p:cNvPr>
                <p:cNvSpPr txBox="1"/>
                <p:nvPr/>
              </p:nvSpPr>
              <p:spPr>
                <a:xfrm>
                  <a:off x="6280558" y="270745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2" name="TextBox 21">
                  <a:extLst>
                    <a:ext uri="{FF2B5EF4-FFF2-40B4-BE49-F238E27FC236}">
                      <a16:creationId xmlns:a16="http://schemas.microsoft.com/office/drawing/2014/main" id="{E937A1EB-18B1-465A-8055-D1039843793F}"/>
                    </a:ext>
                  </a:extLst>
                </p:cNvPr>
                <p:cNvSpPr txBox="1"/>
                <p:nvPr/>
              </p:nvSpPr>
              <p:spPr>
                <a:xfrm>
                  <a:off x="6280557" y="3063750"/>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4" name="TextBox 23">
                  <a:extLst>
                    <a:ext uri="{FF2B5EF4-FFF2-40B4-BE49-F238E27FC236}">
                      <a16:creationId xmlns:a16="http://schemas.microsoft.com/office/drawing/2014/main" id="{121C83F3-3C9D-4873-9E0C-4DB747FBD6BE}"/>
                    </a:ext>
                  </a:extLst>
                </p:cNvPr>
                <p:cNvSpPr txBox="1"/>
                <p:nvPr/>
              </p:nvSpPr>
              <p:spPr>
                <a:xfrm>
                  <a:off x="6280557" y="341624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6" name="TextBox 25">
                  <a:extLst>
                    <a:ext uri="{FF2B5EF4-FFF2-40B4-BE49-F238E27FC236}">
                      <a16:creationId xmlns:a16="http://schemas.microsoft.com/office/drawing/2014/main" id="{FD010445-2593-4F92-8B24-B854D6222559}"/>
                    </a:ext>
                  </a:extLst>
                </p:cNvPr>
                <p:cNvSpPr txBox="1"/>
                <p:nvPr/>
              </p:nvSpPr>
              <p:spPr>
                <a:xfrm>
                  <a:off x="6280556" y="3768748"/>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8" name="TextBox 27">
                  <a:extLst>
                    <a:ext uri="{FF2B5EF4-FFF2-40B4-BE49-F238E27FC236}">
                      <a16:creationId xmlns:a16="http://schemas.microsoft.com/office/drawing/2014/main" id="{8B3BF00C-CEC6-4A8D-A663-552C8B862318}"/>
                    </a:ext>
                  </a:extLst>
                </p:cNvPr>
                <p:cNvSpPr txBox="1"/>
                <p:nvPr/>
              </p:nvSpPr>
              <p:spPr>
                <a:xfrm>
                  <a:off x="6280556" y="4122725"/>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sp>
              <p:nvSpPr>
                <p:cNvPr id="30" name="TextBox 29">
                  <a:extLst>
                    <a:ext uri="{FF2B5EF4-FFF2-40B4-BE49-F238E27FC236}">
                      <a16:creationId xmlns:a16="http://schemas.microsoft.com/office/drawing/2014/main" id="{EE188083-6858-42F0-A31A-BAEC97DFF1FB}"/>
                    </a:ext>
                  </a:extLst>
                </p:cNvPr>
                <p:cNvSpPr txBox="1"/>
                <p:nvPr/>
              </p:nvSpPr>
              <p:spPr>
                <a:xfrm>
                  <a:off x="6280555" y="4473746"/>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grpSp>
          <p:sp>
            <p:nvSpPr>
              <p:cNvPr id="31" name="TextBox 30">
                <a:extLst>
                  <a:ext uri="{FF2B5EF4-FFF2-40B4-BE49-F238E27FC236}">
                    <a16:creationId xmlns:a16="http://schemas.microsoft.com/office/drawing/2014/main" id="{2E0ED79C-12EB-4996-96E5-CD832B61929C}"/>
                  </a:ext>
                </a:extLst>
              </p:cNvPr>
              <p:cNvSpPr txBox="1"/>
              <p:nvPr/>
            </p:nvSpPr>
            <p:spPr>
              <a:xfrm>
                <a:off x="3953312"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3" name="TextBox 32">
                <a:extLst>
                  <a:ext uri="{FF2B5EF4-FFF2-40B4-BE49-F238E27FC236}">
                    <a16:creationId xmlns:a16="http://schemas.microsoft.com/office/drawing/2014/main" id="{96371FC2-E688-4216-950A-2605A69DD0D7}"/>
                  </a:ext>
                </a:extLst>
              </p:cNvPr>
              <p:cNvSpPr txBox="1"/>
              <p:nvPr/>
            </p:nvSpPr>
            <p:spPr>
              <a:xfrm>
                <a:off x="3953311"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4" name="TextBox 33">
                <a:extLst>
                  <a:ext uri="{FF2B5EF4-FFF2-40B4-BE49-F238E27FC236}">
                    <a16:creationId xmlns:a16="http://schemas.microsoft.com/office/drawing/2014/main" id="{236AA632-EC56-44A5-B4C7-571C94E6ADF5}"/>
                  </a:ext>
                </a:extLst>
              </p:cNvPr>
              <p:cNvSpPr txBox="1"/>
              <p:nvPr/>
            </p:nvSpPr>
            <p:spPr>
              <a:xfrm>
                <a:off x="3953310"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5" name="TextBox 34">
                <a:extLst>
                  <a:ext uri="{FF2B5EF4-FFF2-40B4-BE49-F238E27FC236}">
                    <a16:creationId xmlns:a16="http://schemas.microsoft.com/office/drawing/2014/main" id="{EB8CE315-9EAA-4827-AAAD-F506FF86EDCF}"/>
                  </a:ext>
                </a:extLst>
              </p:cNvPr>
              <p:cNvSpPr txBox="1"/>
              <p:nvPr/>
            </p:nvSpPr>
            <p:spPr>
              <a:xfrm>
                <a:off x="3953310"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6" name="TextBox 35">
                <a:extLst>
                  <a:ext uri="{FF2B5EF4-FFF2-40B4-BE49-F238E27FC236}">
                    <a16:creationId xmlns:a16="http://schemas.microsoft.com/office/drawing/2014/main" id="{7E919C49-98BD-47FE-8187-B85201513DD4}"/>
                  </a:ext>
                </a:extLst>
              </p:cNvPr>
              <p:cNvSpPr txBox="1"/>
              <p:nvPr/>
            </p:nvSpPr>
            <p:spPr>
              <a:xfrm>
                <a:off x="3953309"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9" name="TextBox 38">
                <a:extLst>
                  <a:ext uri="{FF2B5EF4-FFF2-40B4-BE49-F238E27FC236}">
                    <a16:creationId xmlns:a16="http://schemas.microsoft.com/office/drawing/2014/main" id="{265B9361-9D3E-4BA5-84B3-D3C6C899E882}"/>
                  </a:ext>
                </a:extLst>
              </p:cNvPr>
              <p:cNvSpPr txBox="1"/>
              <p:nvPr/>
            </p:nvSpPr>
            <p:spPr>
              <a:xfrm>
                <a:off x="4718803"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0" name="TextBox 39">
                <a:extLst>
                  <a:ext uri="{FF2B5EF4-FFF2-40B4-BE49-F238E27FC236}">
                    <a16:creationId xmlns:a16="http://schemas.microsoft.com/office/drawing/2014/main" id="{50D95C50-B863-4B6E-866F-C0EE58A08DA4}"/>
                  </a:ext>
                </a:extLst>
              </p:cNvPr>
              <p:cNvSpPr txBox="1"/>
              <p:nvPr/>
            </p:nvSpPr>
            <p:spPr>
              <a:xfrm>
                <a:off x="4718802"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1" name="TextBox 40">
                <a:extLst>
                  <a:ext uri="{FF2B5EF4-FFF2-40B4-BE49-F238E27FC236}">
                    <a16:creationId xmlns:a16="http://schemas.microsoft.com/office/drawing/2014/main" id="{1D808DDA-0E1A-4737-9421-F04922DB0B2E}"/>
                  </a:ext>
                </a:extLst>
              </p:cNvPr>
              <p:cNvSpPr txBox="1"/>
              <p:nvPr/>
            </p:nvSpPr>
            <p:spPr>
              <a:xfrm>
                <a:off x="4718801"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2" name="TextBox 41">
                <a:extLst>
                  <a:ext uri="{FF2B5EF4-FFF2-40B4-BE49-F238E27FC236}">
                    <a16:creationId xmlns:a16="http://schemas.microsoft.com/office/drawing/2014/main" id="{A8FF7846-0A9E-4DD0-AE8A-3184895209DC}"/>
                  </a:ext>
                </a:extLst>
              </p:cNvPr>
              <p:cNvSpPr txBox="1"/>
              <p:nvPr/>
            </p:nvSpPr>
            <p:spPr>
              <a:xfrm>
                <a:off x="4718801"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3" name="TextBox 42">
                <a:extLst>
                  <a:ext uri="{FF2B5EF4-FFF2-40B4-BE49-F238E27FC236}">
                    <a16:creationId xmlns:a16="http://schemas.microsoft.com/office/drawing/2014/main" id="{3F67DEC7-9338-428B-8D8F-7D187754722B}"/>
                  </a:ext>
                </a:extLst>
              </p:cNvPr>
              <p:cNvSpPr txBox="1"/>
              <p:nvPr/>
            </p:nvSpPr>
            <p:spPr>
              <a:xfrm>
                <a:off x="4718800"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cxnSp>
            <p:nvCxnSpPr>
              <p:cNvPr id="45" name="Straight Arrow Connector 44">
                <a:extLst>
                  <a:ext uri="{FF2B5EF4-FFF2-40B4-BE49-F238E27FC236}">
                    <a16:creationId xmlns:a16="http://schemas.microsoft.com/office/drawing/2014/main" id="{914342CA-4E2E-482A-87C4-6DE9BDDA7F09}"/>
                  </a:ext>
                </a:extLst>
              </p:cNvPr>
              <p:cNvCxnSpPr>
                <a:stCxn id="39" idx="3"/>
                <a:endCxn id="20" idx="1"/>
              </p:cNvCxnSpPr>
              <p:nvPr/>
            </p:nvCxnSpPr>
            <p:spPr>
              <a:xfrm flipV="1">
                <a:off x="5378736" y="2617359"/>
                <a:ext cx="901822" cy="369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B584B53-685E-4496-954A-1FD5C7B8A7C4}"/>
                  </a:ext>
                </a:extLst>
              </p:cNvPr>
              <p:cNvCxnSpPr>
                <a:stCxn id="39" idx="3"/>
                <a:endCxn id="26" idx="1"/>
              </p:cNvCxnSpPr>
              <p:nvPr/>
            </p:nvCxnSpPr>
            <p:spPr>
              <a:xfrm>
                <a:off x="5378736" y="2987163"/>
                <a:ext cx="901820" cy="691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AEBFA83-E225-4937-8A3C-E79EF6911571}"/>
                  </a:ext>
                </a:extLst>
              </p:cNvPr>
              <p:cNvCxnSpPr>
                <a:stCxn id="39" idx="3"/>
                <a:endCxn id="30" idx="1"/>
              </p:cNvCxnSpPr>
              <p:nvPr/>
            </p:nvCxnSpPr>
            <p:spPr>
              <a:xfrm>
                <a:off x="5378736" y="2987163"/>
                <a:ext cx="901819" cy="1396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071AF23-581A-465C-88BA-A92D1EF830AE}"/>
                  </a:ext>
                </a:extLst>
              </p:cNvPr>
              <p:cNvCxnSpPr>
                <a:stCxn id="41" idx="3"/>
                <a:endCxn id="20" idx="1"/>
              </p:cNvCxnSpPr>
              <p:nvPr/>
            </p:nvCxnSpPr>
            <p:spPr>
              <a:xfrm flipV="1">
                <a:off x="5378734" y="2617359"/>
                <a:ext cx="901824" cy="91350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A287C1F1-3A37-4A4B-99D9-9800E581CF83}"/>
                  </a:ext>
                </a:extLst>
              </p:cNvPr>
              <p:cNvCxnSpPr>
                <a:stCxn id="41" idx="3"/>
                <a:endCxn id="28" idx="1"/>
              </p:cNvCxnSpPr>
              <p:nvPr/>
            </p:nvCxnSpPr>
            <p:spPr>
              <a:xfrm>
                <a:off x="5378734" y="3530865"/>
                <a:ext cx="901822" cy="50176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9178FBD7-ECB1-4E86-868B-C7D09BB53A3B}"/>
                  </a:ext>
                </a:extLst>
              </p:cNvPr>
              <p:cNvSpPr txBox="1"/>
              <p:nvPr/>
            </p:nvSpPr>
            <p:spPr>
              <a:xfrm>
                <a:off x="3953309" y="4690270"/>
                <a:ext cx="4301455"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Analytics</a:t>
                </a:r>
              </a:p>
            </p:txBody>
          </p:sp>
        </p:grpSp>
        <p:grpSp>
          <p:nvGrpSpPr>
            <p:cNvPr id="200" name="Group 199">
              <a:extLst>
                <a:ext uri="{FF2B5EF4-FFF2-40B4-BE49-F238E27FC236}">
                  <a16:creationId xmlns:a16="http://schemas.microsoft.com/office/drawing/2014/main" id="{2D0D38D7-4301-47DB-AC97-749E076E47E1}"/>
                </a:ext>
              </a:extLst>
            </p:cNvPr>
            <p:cNvGrpSpPr/>
            <p:nvPr/>
          </p:nvGrpSpPr>
          <p:grpSpPr>
            <a:xfrm>
              <a:off x="2637640" y="176029"/>
              <a:ext cx="3642918" cy="3150120"/>
              <a:chOff x="2637640" y="176029"/>
              <a:chExt cx="3642918" cy="3150120"/>
            </a:xfrm>
          </p:grpSpPr>
          <p:grpSp>
            <p:nvGrpSpPr>
              <p:cNvPr id="162" name="Group 161">
                <a:extLst>
                  <a:ext uri="{FF2B5EF4-FFF2-40B4-BE49-F238E27FC236}">
                    <a16:creationId xmlns:a16="http://schemas.microsoft.com/office/drawing/2014/main" id="{69E559CF-60AB-48F8-BF2D-10C118A2F392}"/>
                  </a:ext>
                </a:extLst>
              </p:cNvPr>
              <p:cNvGrpSpPr/>
              <p:nvPr/>
            </p:nvGrpSpPr>
            <p:grpSpPr>
              <a:xfrm>
                <a:off x="3986898" y="1758583"/>
                <a:ext cx="1178396" cy="215444"/>
                <a:chOff x="7415898" y="564011"/>
                <a:chExt cx="1178396" cy="215444"/>
              </a:xfrm>
            </p:grpSpPr>
            <p:pic>
              <p:nvPicPr>
                <p:cNvPr id="152" name="Graphic 151">
                  <a:extLst>
                    <a:ext uri="{FF2B5EF4-FFF2-40B4-BE49-F238E27FC236}">
                      <a16:creationId xmlns:a16="http://schemas.microsoft.com/office/drawing/2014/main" id="{6B8B193D-DC26-41B4-9239-AB1382319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54" name="TextBox 153">
                  <a:extLst>
                    <a:ext uri="{FF2B5EF4-FFF2-40B4-BE49-F238E27FC236}">
                      <a16:creationId xmlns:a16="http://schemas.microsoft.com/office/drawing/2014/main" id="{52FE1F0C-062D-439C-9D31-16D9DF06B16B}"/>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57" name="Straight Arrow Connector 156">
                <a:extLst>
                  <a:ext uri="{FF2B5EF4-FFF2-40B4-BE49-F238E27FC236}">
                    <a16:creationId xmlns:a16="http://schemas.microsoft.com/office/drawing/2014/main" id="{E4C4B513-1365-42DD-9B69-70F88B0C3236}"/>
                  </a:ext>
                </a:extLst>
              </p:cNvPr>
              <p:cNvCxnSpPr>
                <a:cxnSpLocks/>
                <a:stCxn id="154" idx="3"/>
                <a:endCxn id="20" idx="1"/>
              </p:cNvCxnSpPr>
              <p:nvPr/>
            </p:nvCxnSpPr>
            <p:spPr>
              <a:xfrm>
                <a:off x="5165294" y="1866305"/>
                <a:ext cx="1115264" cy="75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AAA9314-FD3C-4F10-B583-41B0DC596B0F}"/>
                  </a:ext>
                </a:extLst>
              </p:cNvPr>
              <p:cNvGrpSpPr/>
              <p:nvPr/>
            </p:nvGrpSpPr>
            <p:grpSpPr>
              <a:xfrm>
                <a:off x="3986898" y="2029495"/>
                <a:ext cx="1178396" cy="215444"/>
                <a:chOff x="7415898" y="564011"/>
                <a:chExt cx="1178396" cy="215444"/>
              </a:xfrm>
            </p:grpSpPr>
            <p:pic>
              <p:nvPicPr>
                <p:cNvPr id="166" name="Graphic 165">
                  <a:extLst>
                    <a:ext uri="{FF2B5EF4-FFF2-40B4-BE49-F238E27FC236}">
                      <a16:creationId xmlns:a16="http://schemas.microsoft.com/office/drawing/2014/main" id="{78B7C656-0B0C-4992-91BF-B47F5F5CE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67" name="TextBox 166">
                  <a:extLst>
                    <a:ext uri="{FF2B5EF4-FFF2-40B4-BE49-F238E27FC236}">
                      <a16:creationId xmlns:a16="http://schemas.microsoft.com/office/drawing/2014/main" id="{5ECFAC93-AAFD-4C91-BBBE-03D8BCCBE5FF}"/>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70" name="Straight Arrow Connector 169">
                <a:extLst>
                  <a:ext uri="{FF2B5EF4-FFF2-40B4-BE49-F238E27FC236}">
                    <a16:creationId xmlns:a16="http://schemas.microsoft.com/office/drawing/2014/main" id="{B9EA97DA-3E7B-4F9D-BE9C-A22E3D9D6842}"/>
                  </a:ext>
                </a:extLst>
              </p:cNvPr>
              <p:cNvCxnSpPr>
                <a:cxnSpLocks/>
                <a:stCxn id="167" idx="3"/>
                <a:endCxn id="24" idx="1"/>
              </p:cNvCxnSpPr>
              <p:nvPr/>
            </p:nvCxnSpPr>
            <p:spPr>
              <a:xfrm>
                <a:off x="5165294" y="2137217"/>
                <a:ext cx="1115263" cy="118893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5" name="Rectangle 184">
                <a:extLst>
                  <a:ext uri="{FF2B5EF4-FFF2-40B4-BE49-F238E27FC236}">
                    <a16:creationId xmlns:a16="http://schemas.microsoft.com/office/drawing/2014/main" id="{0E721062-3367-418F-9F27-B2D2BB41CFA3}"/>
                  </a:ext>
                </a:extLst>
              </p:cNvPr>
              <p:cNvSpPr/>
              <p:nvPr/>
            </p:nvSpPr>
            <p:spPr>
              <a:xfrm>
                <a:off x="2637640" y="176029"/>
                <a:ext cx="2428610" cy="865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a:extLst>
                  <a:ext uri="{FF2B5EF4-FFF2-40B4-BE49-F238E27FC236}">
                    <a16:creationId xmlns:a16="http://schemas.microsoft.com/office/drawing/2014/main" id="{E88C135C-580E-454F-8006-74C01B0ED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0154" y="227740"/>
                <a:ext cx="314300" cy="314300"/>
              </a:xfrm>
              <a:prstGeom prst="rect">
                <a:avLst/>
              </a:prstGeom>
            </p:spPr>
          </p:pic>
          <p:sp>
            <p:nvSpPr>
              <p:cNvPr id="188" name="TextBox 187">
                <a:extLst>
                  <a:ext uri="{FF2B5EF4-FFF2-40B4-BE49-F238E27FC236}">
                    <a16:creationId xmlns:a16="http://schemas.microsoft.com/office/drawing/2014/main" id="{FC7D9099-CA47-44FB-8BC0-5E69C7426D96}"/>
                  </a:ext>
                </a:extLst>
              </p:cNvPr>
              <p:cNvSpPr txBox="1"/>
              <p:nvPr/>
            </p:nvSpPr>
            <p:spPr>
              <a:xfrm>
                <a:off x="2984453" y="245598"/>
                <a:ext cx="1413375" cy="246221"/>
              </a:xfrm>
              <a:prstGeom prst="rect">
                <a:avLst/>
              </a:prstGeom>
              <a:noFill/>
            </p:spPr>
            <p:txBody>
              <a:bodyPr wrap="square" rtlCol="0">
                <a:spAutoFit/>
              </a:bodyPr>
              <a:lstStyle/>
              <a:p>
                <a:r>
                  <a:rPr lang="en-US" sz="1000"/>
                  <a:t>Azure Bot Service</a:t>
                </a:r>
              </a:p>
            </p:txBody>
          </p:sp>
          <p:grpSp>
            <p:nvGrpSpPr>
              <p:cNvPr id="189" name="Group 188">
                <a:extLst>
                  <a:ext uri="{FF2B5EF4-FFF2-40B4-BE49-F238E27FC236}">
                    <a16:creationId xmlns:a16="http://schemas.microsoft.com/office/drawing/2014/main" id="{B88CADFD-A183-4168-AE70-C78A4406A9CF}"/>
                  </a:ext>
                </a:extLst>
              </p:cNvPr>
              <p:cNvGrpSpPr/>
              <p:nvPr/>
            </p:nvGrpSpPr>
            <p:grpSpPr>
              <a:xfrm>
                <a:off x="3808630" y="509145"/>
                <a:ext cx="1178396" cy="215444"/>
                <a:chOff x="7415898" y="564011"/>
                <a:chExt cx="1178396" cy="215444"/>
              </a:xfrm>
            </p:grpSpPr>
            <p:pic>
              <p:nvPicPr>
                <p:cNvPr id="190" name="Graphic 189">
                  <a:extLst>
                    <a:ext uri="{FF2B5EF4-FFF2-40B4-BE49-F238E27FC236}">
                      <a16:creationId xmlns:a16="http://schemas.microsoft.com/office/drawing/2014/main" id="{35931F54-7F5A-41D4-9182-5C75685F2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1" name="TextBox 190">
                  <a:extLst>
                    <a:ext uri="{FF2B5EF4-FFF2-40B4-BE49-F238E27FC236}">
                      <a16:creationId xmlns:a16="http://schemas.microsoft.com/office/drawing/2014/main" id="{59A1DDB7-A958-4B2E-9D5C-EA087E4539DC}"/>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grpSp>
            <p:nvGrpSpPr>
              <p:cNvPr id="194" name="Group 193">
                <a:extLst>
                  <a:ext uri="{FF2B5EF4-FFF2-40B4-BE49-F238E27FC236}">
                    <a16:creationId xmlns:a16="http://schemas.microsoft.com/office/drawing/2014/main" id="{B9C41B28-7FCD-4165-8A28-C0546DB6685D}"/>
                  </a:ext>
                </a:extLst>
              </p:cNvPr>
              <p:cNvGrpSpPr/>
              <p:nvPr/>
            </p:nvGrpSpPr>
            <p:grpSpPr>
              <a:xfrm>
                <a:off x="3808630" y="766495"/>
                <a:ext cx="1178396" cy="215444"/>
                <a:chOff x="7415898" y="564011"/>
                <a:chExt cx="1178396" cy="215444"/>
              </a:xfrm>
            </p:grpSpPr>
            <p:pic>
              <p:nvPicPr>
                <p:cNvPr id="195" name="Graphic 194">
                  <a:extLst>
                    <a:ext uri="{FF2B5EF4-FFF2-40B4-BE49-F238E27FC236}">
                      <a16:creationId xmlns:a16="http://schemas.microsoft.com/office/drawing/2014/main" id="{613F087E-F9B4-4B87-B1ED-620FDB536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6" name="TextBox 195">
                  <a:extLst>
                    <a:ext uri="{FF2B5EF4-FFF2-40B4-BE49-F238E27FC236}">
                      <a16:creationId xmlns:a16="http://schemas.microsoft.com/office/drawing/2014/main" id="{2B3F4CC8-4A81-4E45-93FD-BE45B8621689}"/>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cxnSp>
            <p:nvCxnSpPr>
              <p:cNvPr id="198" name="Straight Arrow Connector 197">
                <a:extLst>
                  <a:ext uri="{FF2B5EF4-FFF2-40B4-BE49-F238E27FC236}">
                    <a16:creationId xmlns:a16="http://schemas.microsoft.com/office/drawing/2014/main" id="{16B78621-0E4D-4253-9F6C-11DAFB7EC5A4}"/>
                  </a:ext>
                </a:extLst>
              </p:cNvPr>
              <p:cNvCxnSpPr>
                <a:cxnSpLocks/>
                <a:stCxn id="196" idx="3"/>
                <a:endCxn id="22" idx="1"/>
              </p:cNvCxnSpPr>
              <p:nvPr/>
            </p:nvCxnSpPr>
            <p:spPr>
              <a:xfrm>
                <a:off x="4987026" y="874217"/>
                <a:ext cx="1293531" cy="2099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DFC21DD1-1974-432F-A253-367CC1A70FBA}"/>
                </a:ext>
              </a:extLst>
            </p:cNvPr>
            <p:cNvGrpSpPr/>
            <p:nvPr/>
          </p:nvGrpSpPr>
          <p:grpSpPr>
            <a:xfrm>
              <a:off x="1381125" y="1628775"/>
              <a:ext cx="2470820" cy="3419476"/>
              <a:chOff x="1381125" y="1628775"/>
              <a:chExt cx="2470820" cy="3419476"/>
            </a:xfrm>
          </p:grpSpPr>
          <p:sp>
            <p:nvSpPr>
              <p:cNvPr id="54" name="Rectangle 53">
                <a:extLst>
                  <a:ext uri="{FF2B5EF4-FFF2-40B4-BE49-F238E27FC236}">
                    <a16:creationId xmlns:a16="http://schemas.microsoft.com/office/drawing/2014/main" id="{470B4525-92BC-4A5E-B57B-90625799ECC6}"/>
                  </a:ext>
                </a:extLst>
              </p:cNvPr>
              <p:cNvSpPr/>
              <p:nvPr/>
            </p:nvSpPr>
            <p:spPr>
              <a:xfrm>
                <a:off x="1563421" y="1628775"/>
                <a:ext cx="1251141" cy="3419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Web design outline">
                <a:extLst>
                  <a:ext uri="{FF2B5EF4-FFF2-40B4-BE49-F238E27FC236}">
                    <a16:creationId xmlns:a16="http://schemas.microsoft.com/office/drawing/2014/main" id="{CC7DD3B1-D81B-4893-AC9F-53B1244C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8432" y="2068638"/>
                <a:ext cx="638911" cy="638911"/>
              </a:xfrm>
              <a:prstGeom prst="rect">
                <a:avLst/>
              </a:prstGeom>
            </p:spPr>
          </p:pic>
          <p:pic>
            <p:nvPicPr>
              <p:cNvPr id="58" name="Graphic 57" descr="Smart Phone outline">
                <a:extLst>
                  <a:ext uri="{FF2B5EF4-FFF2-40B4-BE49-F238E27FC236}">
                    <a16:creationId xmlns:a16="http://schemas.microsoft.com/office/drawing/2014/main" id="{88754982-C8E7-43D5-849B-9E90F2FAD8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8883" y="4087709"/>
                <a:ext cx="646360" cy="646360"/>
              </a:xfrm>
              <a:prstGeom prst="rect">
                <a:avLst/>
              </a:prstGeom>
            </p:spPr>
          </p:pic>
          <p:pic>
            <p:nvPicPr>
              <p:cNvPr id="60" name="Picture 59">
                <a:extLst>
                  <a:ext uri="{FF2B5EF4-FFF2-40B4-BE49-F238E27FC236}">
                    <a16:creationId xmlns:a16="http://schemas.microsoft.com/office/drawing/2014/main" id="{F8442E55-27E6-4C5E-8276-E4D5BF5F2DBE}"/>
                  </a:ext>
                </a:extLst>
              </p:cNvPr>
              <p:cNvPicPr>
                <a:picLocks noChangeAspect="1"/>
              </p:cNvPicPr>
              <p:nvPr/>
            </p:nvPicPr>
            <p:blipFill rotWithShape="1">
              <a:blip r:embed="rId9"/>
              <a:srcRect l="13536" r="21176"/>
              <a:stretch/>
            </p:blipFill>
            <p:spPr>
              <a:xfrm>
                <a:off x="1836236" y="3077141"/>
                <a:ext cx="611654" cy="526977"/>
              </a:xfrm>
              <a:prstGeom prst="rect">
                <a:avLst/>
              </a:prstGeom>
            </p:spPr>
          </p:pic>
          <p:sp>
            <p:nvSpPr>
              <p:cNvPr id="61" name="TextBox 60">
                <a:extLst>
                  <a:ext uri="{FF2B5EF4-FFF2-40B4-BE49-F238E27FC236}">
                    <a16:creationId xmlns:a16="http://schemas.microsoft.com/office/drawing/2014/main" id="{6DE2E074-0472-43E6-8C28-FF7609FB26D6}"/>
                  </a:ext>
                </a:extLst>
              </p:cNvPr>
              <p:cNvSpPr txBox="1"/>
              <p:nvPr/>
            </p:nvSpPr>
            <p:spPr>
              <a:xfrm>
                <a:off x="1381125" y="1733550"/>
                <a:ext cx="1552575" cy="276999"/>
              </a:xfrm>
              <a:prstGeom prst="rect">
                <a:avLst/>
              </a:prstGeom>
              <a:noFill/>
            </p:spPr>
            <p:txBody>
              <a:bodyPr wrap="square" rtlCol="0">
                <a:spAutoFit/>
              </a:bodyPr>
              <a:lstStyle/>
              <a:p>
                <a:pPr algn="ctr"/>
                <a:r>
                  <a:rPr lang="en-US" sz="1200"/>
                  <a:t>Channels</a:t>
                </a:r>
              </a:p>
            </p:txBody>
          </p:sp>
          <p:cxnSp>
            <p:nvCxnSpPr>
              <p:cNvPr id="63" name="Straight Arrow Connector 62">
                <a:extLst>
                  <a:ext uri="{FF2B5EF4-FFF2-40B4-BE49-F238E27FC236}">
                    <a16:creationId xmlns:a16="http://schemas.microsoft.com/office/drawing/2014/main" id="{5E9D71E6-5165-4E05-8B32-129E691E1B3E}"/>
                  </a:ext>
                </a:extLst>
              </p:cNvPr>
              <p:cNvCxnSpPr>
                <a:cxnSpLocks/>
                <a:stCxn id="4" idx="1"/>
                <a:endCxn id="56" idx="3"/>
              </p:cNvCxnSpPr>
              <p:nvPr/>
            </p:nvCxnSpPr>
            <p:spPr>
              <a:xfrm flipH="1" flipV="1">
                <a:off x="2467343" y="2388094"/>
                <a:ext cx="1384602" cy="950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6E01BFA-AEA0-4FC7-BC48-435926ABBFEF}"/>
                  </a:ext>
                </a:extLst>
              </p:cNvPr>
              <p:cNvCxnSpPr>
                <a:cxnSpLocks/>
                <a:stCxn id="4" idx="1"/>
                <a:endCxn id="60" idx="3"/>
              </p:cNvCxnSpPr>
              <p:nvPr/>
            </p:nvCxnSpPr>
            <p:spPr>
              <a:xfrm flipH="1">
                <a:off x="2447890" y="3338513"/>
                <a:ext cx="1404055" cy="2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B0DCE5-A57A-4A94-895B-671D8303686E}"/>
                  </a:ext>
                </a:extLst>
              </p:cNvPr>
              <p:cNvCxnSpPr>
                <a:cxnSpLocks/>
                <a:stCxn id="4" idx="1"/>
                <a:endCxn id="58" idx="3"/>
              </p:cNvCxnSpPr>
              <p:nvPr/>
            </p:nvCxnSpPr>
            <p:spPr>
              <a:xfrm flipH="1">
                <a:off x="2465243" y="3338513"/>
                <a:ext cx="1386702" cy="1072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5F81D45-5D6A-4ACE-86BA-B9CC59870DF0}"/>
                  </a:ext>
                </a:extLst>
              </p:cNvPr>
              <p:cNvSpPr txBox="1"/>
              <p:nvPr/>
            </p:nvSpPr>
            <p:spPr>
              <a:xfrm>
                <a:off x="1930179" y="4741500"/>
                <a:ext cx="435416" cy="215444"/>
              </a:xfrm>
              <a:prstGeom prst="rect">
                <a:avLst/>
              </a:prstGeom>
              <a:noFill/>
            </p:spPr>
            <p:txBody>
              <a:bodyPr wrap="square" rtlCol="0">
                <a:spAutoFit/>
              </a:bodyPr>
              <a:lstStyle/>
              <a:p>
                <a:pPr algn="ctr"/>
                <a:r>
                  <a:rPr lang="en-US" sz="800"/>
                  <a:t>App</a:t>
                </a:r>
              </a:p>
            </p:txBody>
          </p:sp>
          <p:sp>
            <p:nvSpPr>
              <p:cNvPr id="71" name="TextBox 70">
                <a:extLst>
                  <a:ext uri="{FF2B5EF4-FFF2-40B4-BE49-F238E27FC236}">
                    <a16:creationId xmlns:a16="http://schemas.microsoft.com/office/drawing/2014/main" id="{D2FA979E-DAA0-4B6D-B26E-6A0D073C160F}"/>
                  </a:ext>
                </a:extLst>
              </p:cNvPr>
              <p:cNvSpPr txBox="1"/>
              <p:nvPr/>
            </p:nvSpPr>
            <p:spPr>
              <a:xfrm>
                <a:off x="1884961" y="3627602"/>
                <a:ext cx="525852" cy="215444"/>
              </a:xfrm>
              <a:prstGeom prst="rect">
                <a:avLst/>
              </a:prstGeom>
              <a:noFill/>
            </p:spPr>
            <p:txBody>
              <a:bodyPr wrap="square" rtlCol="0">
                <a:spAutoFit/>
              </a:bodyPr>
              <a:lstStyle/>
              <a:p>
                <a:pPr algn="ctr"/>
                <a:r>
                  <a:rPr lang="en-US" sz="800"/>
                  <a:t>Teams</a:t>
                </a:r>
              </a:p>
            </p:txBody>
          </p:sp>
          <p:sp>
            <p:nvSpPr>
              <p:cNvPr id="73" name="TextBox 72">
                <a:extLst>
                  <a:ext uri="{FF2B5EF4-FFF2-40B4-BE49-F238E27FC236}">
                    <a16:creationId xmlns:a16="http://schemas.microsoft.com/office/drawing/2014/main" id="{8BC1C210-E215-44CE-BBD0-3A5D6AAEC085}"/>
                  </a:ext>
                </a:extLst>
              </p:cNvPr>
              <p:cNvSpPr txBox="1"/>
              <p:nvPr/>
            </p:nvSpPr>
            <p:spPr>
              <a:xfrm>
                <a:off x="1930179" y="2645290"/>
                <a:ext cx="435416" cy="215444"/>
              </a:xfrm>
              <a:prstGeom prst="rect">
                <a:avLst/>
              </a:prstGeom>
              <a:noFill/>
            </p:spPr>
            <p:txBody>
              <a:bodyPr wrap="square" rtlCol="0">
                <a:spAutoFit/>
              </a:bodyPr>
              <a:lstStyle/>
              <a:p>
                <a:pPr algn="ctr"/>
                <a:r>
                  <a:rPr lang="en-US" sz="800"/>
                  <a:t>Web</a:t>
                </a:r>
              </a:p>
            </p:txBody>
          </p:sp>
        </p:grpSp>
        <p:pic>
          <p:nvPicPr>
            <p:cNvPr id="10" name="Picture 9" descr="Icon&#10;&#10;Description automatically generated">
              <a:extLst>
                <a:ext uri="{FF2B5EF4-FFF2-40B4-BE49-F238E27FC236}">
                  <a16:creationId xmlns:a16="http://schemas.microsoft.com/office/drawing/2014/main" id="{1D2CA6D9-4069-475E-A286-90FBD7F1CB2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592812" y="2349295"/>
              <a:ext cx="448751" cy="420660"/>
            </a:xfrm>
            <a:prstGeom prst="rect">
              <a:avLst/>
            </a:prstGeom>
          </p:spPr>
        </p:pic>
        <p:sp>
          <p:nvSpPr>
            <p:cNvPr id="91" name="Rectangle 90">
              <a:extLst>
                <a:ext uri="{FF2B5EF4-FFF2-40B4-BE49-F238E27FC236}">
                  <a16:creationId xmlns:a16="http://schemas.microsoft.com/office/drawing/2014/main" id="{BDBCE699-57EF-4063-AA2E-7365620E7633}"/>
                </a:ext>
              </a:extLst>
            </p:cNvPr>
            <p:cNvSpPr/>
            <p:nvPr/>
          </p:nvSpPr>
          <p:spPr>
            <a:xfrm>
              <a:off x="8829967" y="2293422"/>
              <a:ext cx="1312614" cy="225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81647816-F6CA-4631-B7D3-88DFA8A167CE}"/>
                </a:ext>
              </a:extLst>
            </p:cNvPr>
            <p:cNvSpPr txBox="1"/>
            <p:nvPr/>
          </p:nvSpPr>
          <p:spPr>
            <a:xfrm>
              <a:off x="8933828" y="30127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5" name="TextBox 94">
              <a:extLst>
                <a:ext uri="{FF2B5EF4-FFF2-40B4-BE49-F238E27FC236}">
                  <a16:creationId xmlns:a16="http://schemas.microsoft.com/office/drawing/2014/main" id="{C3D21EE6-5CF5-48F1-B019-A54665D67978}"/>
                </a:ext>
              </a:extLst>
            </p:cNvPr>
            <p:cNvSpPr txBox="1"/>
            <p:nvPr/>
          </p:nvSpPr>
          <p:spPr>
            <a:xfrm>
              <a:off x="8933827" y="3327387"/>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7" name="TextBox 96">
              <a:extLst>
                <a:ext uri="{FF2B5EF4-FFF2-40B4-BE49-F238E27FC236}">
                  <a16:creationId xmlns:a16="http://schemas.microsoft.com/office/drawing/2014/main" id="{81734100-AC19-4BD5-BCCE-3806604A94B0}"/>
                </a:ext>
              </a:extLst>
            </p:cNvPr>
            <p:cNvSpPr txBox="1"/>
            <p:nvPr/>
          </p:nvSpPr>
          <p:spPr>
            <a:xfrm>
              <a:off x="8933826" y="364059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9" name="TextBox 98">
              <a:extLst>
                <a:ext uri="{FF2B5EF4-FFF2-40B4-BE49-F238E27FC236}">
                  <a16:creationId xmlns:a16="http://schemas.microsoft.com/office/drawing/2014/main" id="{6E94238C-2EEC-4240-A95B-A75FC43A415C}"/>
                </a:ext>
              </a:extLst>
            </p:cNvPr>
            <p:cNvSpPr txBox="1"/>
            <p:nvPr/>
          </p:nvSpPr>
          <p:spPr>
            <a:xfrm>
              <a:off x="8933824" y="39402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1" name="TextBox 100">
              <a:extLst>
                <a:ext uri="{FF2B5EF4-FFF2-40B4-BE49-F238E27FC236}">
                  <a16:creationId xmlns:a16="http://schemas.microsoft.com/office/drawing/2014/main" id="{FD889638-B7E1-4D23-A71B-B2ADAD961944}"/>
                </a:ext>
              </a:extLst>
            </p:cNvPr>
            <p:cNvSpPr txBox="1"/>
            <p:nvPr/>
          </p:nvSpPr>
          <p:spPr>
            <a:xfrm>
              <a:off x="8933825" y="424217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4" name="TextBox 103">
              <a:extLst>
                <a:ext uri="{FF2B5EF4-FFF2-40B4-BE49-F238E27FC236}">
                  <a16:creationId xmlns:a16="http://schemas.microsoft.com/office/drawing/2014/main" id="{8719FB0C-B652-468C-AA2C-E2808B7698D4}"/>
                </a:ext>
              </a:extLst>
            </p:cNvPr>
            <p:cNvSpPr txBox="1"/>
            <p:nvPr/>
          </p:nvSpPr>
          <p:spPr>
            <a:xfrm rot="16200000">
              <a:off x="9209743" y="3612052"/>
              <a:ext cx="1444917" cy="246221"/>
            </a:xfrm>
            <a:prstGeom prst="rect">
              <a:avLst/>
            </a:prstGeom>
            <a:noFill/>
            <a:ln>
              <a:solidFill>
                <a:schemeClr val="tx1"/>
              </a:solidFill>
            </a:ln>
          </p:spPr>
          <p:txBody>
            <a:bodyPr wrap="square" rtlCol="0">
              <a:spAutoFit/>
            </a:bodyPr>
            <a:lstStyle/>
            <a:p>
              <a:pPr algn="ctr"/>
              <a:r>
                <a:rPr lang="en-US" sz="1000">
                  <a:cs typeface="Calibri" panose="020F0502020204030204" pitchFamily="34" charset="0"/>
                </a:rPr>
                <a:t>Connectors</a:t>
              </a:r>
            </a:p>
          </p:txBody>
        </p:sp>
        <p:cxnSp>
          <p:nvCxnSpPr>
            <p:cNvPr id="127" name="Straight Arrow Connector 126">
              <a:extLst>
                <a:ext uri="{FF2B5EF4-FFF2-40B4-BE49-F238E27FC236}">
                  <a16:creationId xmlns:a16="http://schemas.microsoft.com/office/drawing/2014/main" id="{647B1FAE-C11A-46C6-8C30-11F60B10BF81}"/>
                </a:ext>
              </a:extLst>
            </p:cNvPr>
            <p:cNvCxnSpPr>
              <a:stCxn id="22" idx="3"/>
              <a:endCxn id="97" idx="1"/>
            </p:cNvCxnSpPr>
            <p:nvPr/>
          </p:nvCxnSpPr>
          <p:spPr>
            <a:xfrm>
              <a:off x="8254766" y="2973650"/>
              <a:ext cx="679060" cy="774671"/>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9" name="Straight Arrow Connector 128">
              <a:extLst>
                <a:ext uri="{FF2B5EF4-FFF2-40B4-BE49-F238E27FC236}">
                  <a16:creationId xmlns:a16="http://schemas.microsoft.com/office/drawing/2014/main" id="{296F74EE-FFD7-49D1-9F71-034FED066AC7}"/>
                </a:ext>
              </a:extLst>
            </p:cNvPr>
            <p:cNvCxnSpPr>
              <a:stCxn id="28" idx="3"/>
              <a:endCxn id="93" idx="1"/>
            </p:cNvCxnSpPr>
            <p:nvPr/>
          </p:nvCxnSpPr>
          <p:spPr>
            <a:xfrm flipV="1">
              <a:off x="8254765" y="3120427"/>
              <a:ext cx="679063" cy="912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BDC01973-029A-4F2B-9C28-F2E2507B5C10}"/>
                </a:ext>
              </a:extLst>
            </p:cNvPr>
            <p:cNvCxnSpPr>
              <a:cxnSpLocks/>
              <a:stCxn id="26" idx="3"/>
              <a:endCxn id="99" idx="1"/>
            </p:cNvCxnSpPr>
            <p:nvPr/>
          </p:nvCxnSpPr>
          <p:spPr>
            <a:xfrm>
              <a:off x="8254765" y="3678648"/>
              <a:ext cx="679059" cy="369279"/>
            </a:xfrm>
            <a:prstGeom prst="straightConnector1">
              <a:avLst/>
            </a:prstGeom>
            <a:ln w="9525" cap="flat" cmpd="sng" algn="ctr">
              <a:solidFill>
                <a:schemeClr val="dk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nvGrpSpPr>
          <p:cNvPr id="126" name="Group 125">
            <a:extLst>
              <a:ext uri="{FF2B5EF4-FFF2-40B4-BE49-F238E27FC236}">
                <a16:creationId xmlns:a16="http://schemas.microsoft.com/office/drawing/2014/main" id="{7C1382F6-4E1E-4D80-B863-A89989321038}"/>
              </a:ext>
            </a:extLst>
          </p:cNvPr>
          <p:cNvGrpSpPr/>
          <p:nvPr/>
        </p:nvGrpSpPr>
        <p:grpSpPr>
          <a:xfrm>
            <a:off x="9087415" y="153821"/>
            <a:ext cx="2696572" cy="2671671"/>
            <a:chOff x="9087415" y="153821"/>
            <a:chExt cx="2696572" cy="2671671"/>
          </a:xfrm>
        </p:grpSpPr>
        <p:pic>
          <p:nvPicPr>
            <p:cNvPr id="128" name="Picture 127">
              <a:extLst>
                <a:ext uri="{FF2B5EF4-FFF2-40B4-BE49-F238E27FC236}">
                  <a16:creationId xmlns:a16="http://schemas.microsoft.com/office/drawing/2014/main" id="{B1A52156-893A-429B-B826-975799996C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87415" y="153821"/>
              <a:ext cx="1131980" cy="597914"/>
            </a:xfrm>
            <a:prstGeom prst="rect">
              <a:avLst/>
            </a:prstGeom>
          </p:spPr>
        </p:pic>
        <p:grpSp>
          <p:nvGrpSpPr>
            <p:cNvPr id="130" name="Group 129">
              <a:extLst>
                <a:ext uri="{FF2B5EF4-FFF2-40B4-BE49-F238E27FC236}">
                  <a16:creationId xmlns:a16="http://schemas.microsoft.com/office/drawing/2014/main" id="{03ABA7A8-2100-4A5F-A845-501F71A46187}"/>
                </a:ext>
              </a:extLst>
            </p:cNvPr>
            <p:cNvGrpSpPr/>
            <p:nvPr/>
          </p:nvGrpSpPr>
          <p:grpSpPr>
            <a:xfrm>
              <a:off x="9207546" y="233211"/>
              <a:ext cx="2576441" cy="2592281"/>
              <a:chOff x="9207546" y="233211"/>
              <a:chExt cx="2576441" cy="2592281"/>
            </a:xfrm>
          </p:grpSpPr>
          <p:grpSp>
            <p:nvGrpSpPr>
              <p:cNvPr id="132" name="Group 131">
                <a:extLst>
                  <a:ext uri="{FF2B5EF4-FFF2-40B4-BE49-F238E27FC236}">
                    <a16:creationId xmlns:a16="http://schemas.microsoft.com/office/drawing/2014/main" id="{5DA7FAF1-6588-49C7-AAE6-DBD614E563AE}"/>
                  </a:ext>
                </a:extLst>
              </p:cNvPr>
              <p:cNvGrpSpPr/>
              <p:nvPr/>
            </p:nvGrpSpPr>
            <p:grpSpPr>
              <a:xfrm>
                <a:off x="9767364" y="685290"/>
                <a:ext cx="1568536" cy="1834938"/>
                <a:chOff x="8492574" y="139089"/>
                <a:chExt cx="1568536" cy="1834938"/>
              </a:xfrm>
            </p:grpSpPr>
            <p:pic>
              <p:nvPicPr>
                <p:cNvPr id="135" name="Graphic 134">
                  <a:extLst>
                    <a:ext uri="{FF2B5EF4-FFF2-40B4-BE49-F238E27FC236}">
                      <a16:creationId xmlns:a16="http://schemas.microsoft.com/office/drawing/2014/main" id="{7F9F610F-83E3-41B9-939C-8CE956C94A8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18350" y="139089"/>
                  <a:ext cx="296985" cy="296985"/>
                </a:xfrm>
                <a:prstGeom prst="rect">
                  <a:avLst/>
                </a:prstGeom>
              </p:spPr>
            </p:pic>
            <p:pic>
              <p:nvPicPr>
                <p:cNvPr id="137" name="Graphic 136">
                  <a:extLst>
                    <a:ext uri="{FF2B5EF4-FFF2-40B4-BE49-F238E27FC236}">
                      <a16:creationId xmlns:a16="http://schemas.microsoft.com/office/drawing/2014/main" id="{5C68A863-A33C-4943-B5B0-AED937C03AF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92574" y="724058"/>
                  <a:ext cx="513440" cy="513440"/>
                </a:xfrm>
                <a:prstGeom prst="rect">
                  <a:avLst/>
                </a:prstGeom>
              </p:spPr>
            </p:pic>
            <p:pic>
              <p:nvPicPr>
                <p:cNvPr id="139" name="Graphic 138">
                  <a:extLst>
                    <a:ext uri="{FF2B5EF4-FFF2-40B4-BE49-F238E27FC236}">
                      <a16:creationId xmlns:a16="http://schemas.microsoft.com/office/drawing/2014/main" id="{853F19EB-B868-4AD8-834D-4D53807933A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72576" y="603585"/>
                  <a:ext cx="388534" cy="388534"/>
                </a:xfrm>
                <a:prstGeom prst="rect">
                  <a:avLst/>
                </a:prstGeom>
              </p:spPr>
            </p:pic>
            <p:pic>
              <p:nvPicPr>
                <p:cNvPr id="141" name="Graphic 140">
                  <a:extLst>
                    <a:ext uri="{FF2B5EF4-FFF2-40B4-BE49-F238E27FC236}">
                      <a16:creationId xmlns:a16="http://schemas.microsoft.com/office/drawing/2014/main" id="{66D9DFB7-ED3A-49EA-9544-B47899E63D0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18350" y="1159630"/>
                  <a:ext cx="320545" cy="320545"/>
                </a:xfrm>
                <a:prstGeom prst="rect">
                  <a:avLst/>
                </a:prstGeom>
              </p:spPr>
            </p:pic>
            <p:pic>
              <p:nvPicPr>
                <p:cNvPr id="142" name="Graphic 141">
                  <a:extLst>
                    <a:ext uri="{FF2B5EF4-FFF2-40B4-BE49-F238E27FC236}">
                      <a16:creationId xmlns:a16="http://schemas.microsoft.com/office/drawing/2014/main" id="{1422CEEA-7BEF-4758-AF5A-8D4E707710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06569" y="1653482"/>
                  <a:ext cx="320545" cy="320545"/>
                </a:xfrm>
                <a:prstGeom prst="rect">
                  <a:avLst/>
                </a:prstGeom>
              </p:spPr>
            </p:pic>
            <p:cxnSp>
              <p:nvCxnSpPr>
                <p:cNvPr id="143" name="Straight Arrow Connector 142">
                  <a:extLst>
                    <a:ext uri="{FF2B5EF4-FFF2-40B4-BE49-F238E27FC236}">
                      <a16:creationId xmlns:a16="http://schemas.microsoft.com/office/drawing/2014/main" id="{43716EE2-9891-4F54-B93A-1E397DC4AFB4}"/>
                    </a:ext>
                  </a:extLst>
                </p:cNvPr>
                <p:cNvCxnSpPr>
                  <a:stCxn id="137" idx="3"/>
                  <a:endCxn id="135" idx="1"/>
                </p:cNvCxnSpPr>
                <p:nvPr/>
              </p:nvCxnSpPr>
              <p:spPr>
                <a:xfrm flipV="1">
                  <a:off x="9006014" y="287582"/>
                  <a:ext cx="712336" cy="693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CEC367E-0CEF-4BB0-B743-D8006FAB71E8}"/>
                    </a:ext>
                  </a:extLst>
                </p:cNvPr>
                <p:cNvCxnSpPr>
                  <a:stCxn id="137" idx="3"/>
                  <a:endCxn id="139" idx="1"/>
                </p:cNvCxnSpPr>
                <p:nvPr/>
              </p:nvCxnSpPr>
              <p:spPr>
                <a:xfrm flipV="1">
                  <a:off x="9006014" y="797852"/>
                  <a:ext cx="666562" cy="182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E2EB7AF7-5F6A-4E30-84E0-91EC5737141D}"/>
                    </a:ext>
                  </a:extLst>
                </p:cNvPr>
                <p:cNvCxnSpPr>
                  <a:stCxn id="137" idx="3"/>
                  <a:endCxn id="141" idx="1"/>
                </p:cNvCxnSpPr>
                <p:nvPr/>
              </p:nvCxnSpPr>
              <p:spPr>
                <a:xfrm>
                  <a:off x="9006014" y="980778"/>
                  <a:ext cx="712336" cy="339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CEA717BD-882B-45EA-804D-140CC3F2EB0A}"/>
                    </a:ext>
                  </a:extLst>
                </p:cNvPr>
                <p:cNvCxnSpPr>
                  <a:stCxn id="137" idx="3"/>
                  <a:endCxn id="142" idx="1"/>
                </p:cNvCxnSpPr>
                <p:nvPr/>
              </p:nvCxnSpPr>
              <p:spPr>
                <a:xfrm>
                  <a:off x="9006014" y="980778"/>
                  <a:ext cx="700555" cy="832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3" name="Rectangle 132">
                <a:extLst>
                  <a:ext uri="{FF2B5EF4-FFF2-40B4-BE49-F238E27FC236}">
                    <a16:creationId xmlns:a16="http://schemas.microsoft.com/office/drawing/2014/main" id="{F2ACDDC8-5028-4BA9-87B6-276599884678}"/>
                  </a:ext>
                </a:extLst>
              </p:cNvPr>
              <p:cNvSpPr/>
              <p:nvPr/>
            </p:nvSpPr>
            <p:spPr>
              <a:xfrm>
                <a:off x="9207546" y="233211"/>
                <a:ext cx="2576441" cy="25922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9" name="Straight Arrow Connector 8">
            <a:extLst>
              <a:ext uri="{FF2B5EF4-FFF2-40B4-BE49-F238E27FC236}">
                <a16:creationId xmlns:a16="http://schemas.microsoft.com/office/drawing/2014/main" id="{101132F4-C238-4173-A005-F7BC602CB206}"/>
              </a:ext>
            </a:extLst>
          </p:cNvPr>
          <p:cNvCxnSpPr>
            <a:cxnSpLocks/>
            <a:stCxn id="104" idx="2"/>
            <a:endCxn id="137" idx="2"/>
          </p:cNvCxnSpPr>
          <p:nvPr/>
        </p:nvCxnSpPr>
        <p:spPr>
          <a:xfrm flipV="1">
            <a:off x="8847943" y="1783699"/>
            <a:ext cx="1176141" cy="1951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D46193F-A212-4FA0-B325-5F67C56910F6}"/>
              </a:ext>
            </a:extLst>
          </p:cNvPr>
          <p:cNvCxnSpPr>
            <a:cxnSpLocks/>
            <a:stCxn id="191" idx="3"/>
            <a:endCxn id="137" idx="1"/>
          </p:cNvCxnSpPr>
          <p:nvPr/>
        </p:nvCxnSpPr>
        <p:spPr>
          <a:xfrm>
            <a:off x="3779657" y="616867"/>
            <a:ext cx="5987707" cy="91011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20C65B5B-3181-4102-9BDB-C80927FDF7FF}"/>
              </a:ext>
            </a:extLst>
          </p:cNvPr>
          <p:cNvCxnSpPr>
            <a:cxnSpLocks/>
            <a:stCxn id="154" idx="3"/>
            <a:endCxn id="137" idx="1"/>
          </p:cNvCxnSpPr>
          <p:nvPr/>
        </p:nvCxnSpPr>
        <p:spPr>
          <a:xfrm flipV="1">
            <a:off x="3957925" y="1526979"/>
            <a:ext cx="5809439" cy="33932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9646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p:txBody>
          <a:bodyPr/>
          <a:lstStyle/>
          <a:p>
            <a:r>
              <a:rPr lang="en-US"/>
              <a:t>When creating extensibility for Power Virtual Agents, it is important to understand the pros/cons of each approach</a:t>
            </a:r>
          </a:p>
          <a:p>
            <a:r>
              <a:rPr lang="en-US"/>
              <a:t>If in doubt, start with Power Automate as the simplest approach</a:t>
            </a:r>
          </a:p>
          <a:p>
            <a:r>
              <a:rPr lang="en-US"/>
              <a:t>Integration to a wider range of computing systems can be achieved using the API Gateway pattern.</a:t>
            </a:r>
          </a:p>
        </p:txBody>
      </p:sp>
    </p:spTree>
    <p:extLst>
      <p:ext uri="{BB962C8B-B14F-4D97-AF65-F5344CB8AC3E}">
        <p14:creationId xmlns:p14="http://schemas.microsoft.com/office/powerpoint/2010/main" val="403538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1">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43">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45">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397833-6CD0-406C-90D1-58EBD65475B1}"/>
              </a:ext>
            </a:extLst>
          </p:cNvPr>
          <p:cNvSpPr>
            <a:spLocks noGrp="1"/>
          </p:cNvSpPr>
          <p:nvPr>
            <p:ph type="ctrTitle"/>
          </p:nvPr>
        </p:nvSpPr>
        <p:spPr>
          <a:xfrm>
            <a:off x="616893" y="1238250"/>
            <a:ext cx="7003107" cy="4381500"/>
          </a:xfrm>
        </p:spPr>
        <p:txBody>
          <a:bodyPr anchor="ctr">
            <a:normAutofit/>
          </a:bodyPr>
          <a:lstStyle/>
          <a:p>
            <a:r>
              <a:rPr lang="en-GB" sz="4000">
                <a:latin typeface="Segoe UI" panose="020B0502040204020203" pitchFamily="34" charset="0"/>
                <a:cs typeface="Segoe UI" panose="020B0502040204020203" pitchFamily="34" charset="0"/>
              </a:rPr>
              <a:t>Power Platform </a:t>
            </a:r>
            <a:r>
              <a:rPr lang="en-GB" sz="7200">
                <a:latin typeface="Segoe UI" panose="020B0502040204020203" pitchFamily="34" charset="0"/>
                <a:cs typeface="Segoe UI" panose="020B0502040204020203" pitchFamily="34" charset="0"/>
              </a:rPr>
              <a:t>Architecture Series</a:t>
            </a:r>
          </a:p>
        </p:txBody>
      </p:sp>
      <p:sp>
        <p:nvSpPr>
          <p:cNvPr id="3" name="Subtitle 2">
            <a:extLst>
              <a:ext uri="{FF2B5EF4-FFF2-40B4-BE49-F238E27FC236}">
                <a16:creationId xmlns:a16="http://schemas.microsoft.com/office/drawing/2014/main" id="{BEAE390F-8C2B-4799-B447-4A3101E1AF39}"/>
              </a:ext>
            </a:extLst>
          </p:cNvPr>
          <p:cNvSpPr>
            <a:spLocks noGrp="1"/>
          </p:cNvSpPr>
          <p:nvPr>
            <p:ph type="subTitle" idx="1"/>
          </p:nvPr>
        </p:nvSpPr>
        <p:spPr>
          <a:xfrm>
            <a:off x="8682607" y="1238250"/>
            <a:ext cx="3109344" cy="4381500"/>
          </a:xfrm>
        </p:spPr>
        <p:txBody>
          <a:bodyPr anchor="ctr">
            <a:normAutofit/>
          </a:bodyPr>
          <a:lstStyle/>
          <a:p>
            <a:pPr marL="457200" indent="-457200">
              <a:buFont typeface="+mj-lt"/>
              <a:buAutoNum type="arabicPeriod" startAt="5"/>
            </a:pPr>
            <a:r>
              <a:rPr lang="en-GB" sz="2000">
                <a:cs typeface="Segoe UI" panose="020B0502040204020203" pitchFamily="34" charset="0"/>
              </a:rPr>
              <a:t>Advanced topics</a:t>
            </a:r>
          </a:p>
        </p:txBody>
      </p:sp>
      <p:sp>
        <p:nvSpPr>
          <p:cNvPr id="48" name="Rectangle 47">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sign&#10;&#10;Description automatically generated">
            <a:extLst>
              <a:ext uri="{FF2B5EF4-FFF2-40B4-BE49-F238E27FC236}">
                <a16:creationId xmlns:a16="http://schemas.microsoft.com/office/drawing/2014/main" id="{1848CB24-A2A9-4252-9827-1A2A8E7D1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374" y="6114777"/>
            <a:ext cx="1656959" cy="556819"/>
          </a:xfrm>
          <a:prstGeom prst="rect">
            <a:avLst/>
          </a:prstGeom>
        </p:spPr>
      </p:pic>
      <p:sp>
        <p:nvSpPr>
          <p:cNvPr id="28" name="Subtitle 2">
            <a:extLst>
              <a:ext uri="{FF2B5EF4-FFF2-40B4-BE49-F238E27FC236}">
                <a16:creationId xmlns:a16="http://schemas.microsoft.com/office/drawing/2014/main" id="{B660E53B-90CA-44D2-9870-0F474C84F7C1}"/>
              </a:ext>
            </a:extLst>
          </p:cNvPr>
          <p:cNvSpPr txBox="1">
            <a:spLocks/>
          </p:cNvSpPr>
          <p:nvPr/>
        </p:nvSpPr>
        <p:spPr>
          <a:xfrm>
            <a:off x="616893" y="6216513"/>
            <a:ext cx="3000375" cy="45508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atin typeface="Segoe UI" panose="020B0502040204020203" pitchFamily="34" charset="0"/>
                <a:cs typeface="Segoe UI" panose="020B0502040204020203" pitchFamily="34" charset="0"/>
              </a:rPr>
              <a:t>presented by</a:t>
            </a:r>
          </a:p>
        </p:txBody>
      </p:sp>
      <p:pic>
        <p:nvPicPr>
          <p:cNvPr id="6" name="Picture 5">
            <a:extLst>
              <a:ext uri="{FF2B5EF4-FFF2-40B4-BE49-F238E27FC236}">
                <a16:creationId xmlns:a16="http://schemas.microsoft.com/office/drawing/2014/main" id="{3A9904D7-7888-4673-AEA7-8B3BCFD50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75105" y="273423"/>
            <a:ext cx="1516846" cy="758423"/>
          </a:xfrm>
          <a:prstGeom prst="rect">
            <a:avLst/>
          </a:prstGeom>
        </p:spPr>
      </p:pic>
    </p:spTree>
    <p:extLst>
      <p:ext uri="{BB962C8B-B14F-4D97-AF65-F5344CB8AC3E}">
        <p14:creationId xmlns:p14="http://schemas.microsoft.com/office/powerpoint/2010/main" val="405421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series</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a:t>This series is designed for Architects, Developers and IT Professionals who wish to understand how a Power Virtual Agents solution can be designed and implemented</a:t>
            </a:r>
          </a:p>
          <a:p>
            <a:r>
              <a:rPr lang="en-US"/>
              <a:t>The content is divided up into separate sessions that build into a complete* architecture</a:t>
            </a:r>
          </a:p>
          <a:p>
            <a:r>
              <a:rPr lang="en-US"/>
              <a:t>Example materials to follow along with are available </a:t>
            </a:r>
            <a:r>
              <a:rPr lang="en-US">
                <a:hlinkClick r:id="rId2"/>
              </a:rPr>
              <a:t>here</a:t>
            </a:r>
            <a:endParaRPr lang="en-US"/>
          </a:p>
          <a:p>
            <a:endParaRPr lang="en-US"/>
          </a:p>
          <a:p>
            <a:pPr marL="0" indent="0">
              <a:buNone/>
            </a:pPr>
            <a:r>
              <a:rPr lang="en-US" sz="1200"/>
              <a:t>*Some scenarios, for example integration with Dynamics Omnichannel, are simplified here for brevity</a:t>
            </a:r>
          </a:p>
        </p:txBody>
      </p:sp>
    </p:spTree>
    <p:extLst>
      <p:ext uri="{BB962C8B-B14F-4D97-AF65-F5344CB8AC3E}">
        <p14:creationId xmlns:p14="http://schemas.microsoft.com/office/powerpoint/2010/main" val="22322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5669-DE4A-465A-88BC-653A5FF6DD51}"/>
              </a:ext>
            </a:extLst>
          </p:cNvPr>
          <p:cNvSpPr>
            <a:spLocks noGrp="1"/>
          </p:cNvSpPr>
          <p:nvPr>
            <p:ph type="title"/>
          </p:nvPr>
        </p:nvSpPr>
        <p:spPr/>
        <p:txBody>
          <a:bodyPr/>
          <a:lstStyle/>
          <a:p>
            <a:r>
              <a:rPr lang="en-US"/>
              <a:t>About this session</a:t>
            </a:r>
          </a:p>
        </p:txBody>
      </p:sp>
      <p:sp>
        <p:nvSpPr>
          <p:cNvPr id="3" name="Content Placeholder 2">
            <a:extLst>
              <a:ext uri="{FF2B5EF4-FFF2-40B4-BE49-F238E27FC236}">
                <a16:creationId xmlns:a16="http://schemas.microsoft.com/office/drawing/2014/main" id="{EFDDB2A5-CEDF-41E1-B0D4-91D0DE5CE806}"/>
              </a:ext>
            </a:extLst>
          </p:cNvPr>
          <p:cNvSpPr>
            <a:spLocks noGrp="1"/>
          </p:cNvSpPr>
          <p:nvPr>
            <p:ph idx="1"/>
          </p:nvPr>
        </p:nvSpPr>
        <p:spPr/>
        <p:txBody>
          <a:bodyPr/>
          <a:lstStyle/>
          <a:p>
            <a:r>
              <a:rPr lang="en-US"/>
              <a:t>This sessions covers some of the advanced topics of working with PVA. Understanding these topics will help architects to understand complexity and mitigate risk in their implementation of PVA.</a:t>
            </a:r>
          </a:p>
        </p:txBody>
      </p:sp>
    </p:spTree>
    <p:extLst>
      <p:ext uri="{BB962C8B-B14F-4D97-AF65-F5344CB8AC3E}">
        <p14:creationId xmlns:p14="http://schemas.microsoft.com/office/powerpoint/2010/main" val="123769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289D939D-5889-402E-BA3F-C8F55AAF44AE}"/>
              </a:ext>
            </a:extLst>
          </p:cNvPr>
          <p:cNvGrpSpPr/>
          <p:nvPr/>
        </p:nvGrpSpPr>
        <p:grpSpPr>
          <a:xfrm>
            <a:off x="3851945" y="1628775"/>
            <a:ext cx="4488110" cy="3419475"/>
            <a:chOff x="3851945" y="1628775"/>
            <a:chExt cx="4488110" cy="3419475"/>
          </a:xfrm>
        </p:grpSpPr>
        <p:sp>
          <p:nvSpPr>
            <p:cNvPr id="4" name="Rectangle 3">
              <a:extLst>
                <a:ext uri="{FF2B5EF4-FFF2-40B4-BE49-F238E27FC236}">
                  <a16:creationId xmlns:a16="http://schemas.microsoft.com/office/drawing/2014/main" id="{2D3287BE-AFD8-44D2-AF74-CCEEA3668D9B}"/>
                </a:ext>
              </a:extLst>
            </p:cNvPr>
            <p:cNvSpPr/>
            <p:nvPr/>
          </p:nvSpPr>
          <p:spPr>
            <a:xfrm>
              <a:off x="3851945" y="1628775"/>
              <a:ext cx="4488110" cy="3419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C2E1D621-E7E0-4536-906B-A7802956D6A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843999" y="1674495"/>
              <a:ext cx="439429" cy="439901"/>
            </a:xfrm>
            <a:prstGeom prst="rect">
              <a:avLst/>
            </a:prstGeom>
          </p:spPr>
        </p:pic>
        <p:grpSp>
          <p:nvGrpSpPr>
            <p:cNvPr id="32" name="Group 31">
              <a:extLst>
                <a:ext uri="{FF2B5EF4-FFF2-40B4-BE49-F238E27FC236}">
                  <a16:creationId xmlns:a16="http://schemas.microsoft.com/office/drawing/2014/main" id="{849ACD48-5E20-4D6C-A744-81FE5DF48BB6}"/>
                </a:ext>
              </a:extLst>
            </p:cNvPr>
            <p:cNvGrpSpPr/>
            <p:nvPr/>
          </p:nvGrpSpPr>
          <p:grpSpPr>
            <a:xfrm>
              <a:off x="6280555" y="2478859"/>
              <a:ext cx="1974212" cy="2043286"/>
              <a:chOff x="6280555" y="2707459"/>
              <a:chExt cx="1974212" cy="2043286"/>
            </a:xfrm>
          </p:grpSpPr>
          <p:sp>
            <p:nvSpPr>
              <p:cNvPr id="20" name="TextBox 19">
                <a:extLst>
                  <a:ext uri="{FF2B5EF4-FFF2-40B4-BE49-F238E27FC236}">
                    <a16:creationId xmlns:a16="http://schemas.microsoft.com/office/drawing/2014/main" id="{CBBA2B74-5753-410A-B659-D1391FEC5EE5}"/>
                  </a:ext>
                </a:extLst>
              </p:cNvPr>
              <p:cNvSpPr txBox="1"/>
              <p:nvPr/>
            </p:nvSpPr>
            <p:spPr>
              <a:xfrm>
                <a:off x="6280558" y="270745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2" name="TextBox 21">
                <a:extLst>
                  <a:ext uri="{FF2B5EF4-FFF2-40B4-BE49-F238E27FC236}">
                    <a16:creationId xmlns:a16="http://schemas.microsoft.com/office/drawing/2014/main" id="{E937A1EB-18B1-465A-8055-D1039843793F}"/>
                  </a:ext>
                </a:extLst>
              </p:cNvPr>
              <p:cNvSpPr txBox="1"/>
              <p:nvPr/>
            </p:nvSpPr>
            <p:spPr>
              <a:xfrm>
                <a:off x="6280557" y="3063750"/>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4" name="TextBox 23">
                <a:extLst>
                  <a:ext uri="{FF2B5EF4-FFF2-40B4-BE49-F238E27FC236}">
                    <a16:creationId xmlns:a16="http://schemas.microsoft.com/office/drawing/2014/main" id="{121C83F3-3C9D-4873-9E0C-4DB747FBD6BE}"/>
                  </a:ext>
                </a:extLst>
              </p:cNvPr>
              <p:cNvSpPr txBox="1"/>
              <p:nvPr/>
            </p:nvSpPr>
            <p:spPr>
              <a:xfrm>
                <a:off x="6280557" y="3416249"/>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6" name="TextBox 25">
                <a:extLst>
                  <a:ext uri="{FF2B5EF4-FFF2-40B4-BE49-F238E27FC236}">
                    <a16:creationId xmlns:a16="http://schemas.microsoft.com/office/drawing/2014/main" id="{FD010445-2593-4F92-8B24-B854D6222559}"/>
                  </a:ext>
                </a:extLst>
              </p:cNvPr>
              <p:cNvSpPr txBox="1"/>
              <p:nvPr/>
            </p:nvSpPr>
            <p:spPr>
              <a:xfrm>
                <a:off x="6280556" y="3768748"/>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User Topic</a:t>
                </a:r>
              </a:p>
            </p:txBody>
          </p:sp>
          <p:sp>
            <p:nvSpPr>
              <p:cNvPr id="28" name="TextBox 27">
                <a:extLst>
                  <a:ext uri="{FF2B5EF4-FFF2-40B4-BE49-F238E27FC236}">
                    <a16:creationId xmlns:a16="http://schemas.microsoft.com/office/drawing/2014/main" id="{8B3BF00C-CEC6-4A8D-A663-552C8B862318}"/>
                  </a:ext>
                </a:extLst>
              </p:cNvPr>
              <p:cNvSpPr txBox="1"/>
              <p:nvPr/>
            </p:nvSpPr>
            <p:spPr>
              <a:xfrm>
                <a:off x="6280556" y="4122725"/>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sp>
            <p:nvSpPr>
              <p:cNvPr id="30" name="TextBox 29">
                <a:extLst>
                  <a:ext uri="{FF2B5EF4-FFF2-40B4-BE49-F238E27FC236}">
                    <a16:creationId xmlns:a16="http://schemas.microsoft.com/office/drawing/2014/main" id="{EE188083-6858-42F0-A31A-BAEC97DFF1FB}"/>
                  </a:ext>
                </a:extLst>
              </p:cNvPr>
              <p:cNvSpPr txBox="1"/>
              <p:nvPr/>
            </p:nvSpPr>
            <p:spPr>
              <a:xfrm>
                <a:off x="6280555" y="4473746"/>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System Topic</a:t>
                </a:r>
              </a:p>
            </p:txBody>
          </p:sp>
        </p:grpSp>
        <p:sp>
          <p:nvSpPr>
            <p:cNvPr id="31" name="TextBox 30">
              <a:extLst>
                <a:ext uri="{FF2B5EF4-FFF2-40B4-BE49-F238E27FC236}">
                  <a16:creationId xmlns:a16="http://schemas.microsoft.com/office/drawing/2014/main" id="{2E0ED79C-12EB-4996-96E5-CD832B61929C}"/>
                </a:ext>
              </a:extLst>
            </p:cNvPr>
            <p:cNvSpPr txBox="1"/>
            <p:nvPr/>
          </p:nvSpPr>
          <p:spPr>
            <a:xfrm>
              <a:off x="3953312"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3" name="TextBox 32">
              <a:extLst>
                <a:ext uri="{FF2B5EF4-FFF2-40B4-BE49-F238E27FC236}">
                  <a16:creationId xmlns:a16="http://schemas.microsoft.com/office/drawing/2014/main" id="{96371FC2-E688-4216-950A-2605A69DD0D7}"/>
                </a:ext>
              </a:extLst>
            </p:cNvPr>
            <p:cNvSpPr txBox="1"/>
            <p:nvPr/>
          </p:nvSpPr>
          <p:spPr>
            <a:xfrm>
              <a:off x="3953311"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4" name="TextBox 33">
              <a:extLst>
                <a:ext uri="{FF2B5EF4-FFF2-40B4-BE49-F238E27FC236}">
                  <a16:creationId xmlns:a16="http://schemas.microsoft.com/office/drawing/2014/main" id="{236AA632-EC56-44A5-B4C7-571C94E6ADF5}"/>
                </a:ext>
              </a:extLst>
            </p:cNvPr>
            <p:cNvSpPr txBox="1"/>
            <p:nvPr/>
          </p:nvSpPr>
          <p:spPr>
            <a:xfrm>
              <a:off x="3953310"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5" name="TextBox 34">
              <a:extLst>
                <a:ext uri="{FF2B5EF4-FFF2-40B4-BE49-F238E27FC236}">
                  <a16:creationId xmlns:a16="http://schemas.microsoft.com/office/drawing/2014/main" id="{EB8CE315-9EAA-4827-AAAD-F506FF86EDCF}"/>
                </a:ext>
              </a:extLst>
            </p:cNvPr>
            <p:cNvSpPr txBox="1"/>
            <p:nvPr/>
          </p:nvSpPr>
          <p:spPr>
            <a:xfrm>
              <a:off x="3953310"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6" name="TextBox 35">
              <a:extLst>
                <a:ext uri="{FF2B5EF4-FFF2-40B4-BE49-F238E27FC236}">
                  <a16:creationId xmlns:a16="http://schemas.microsoft.com/office/drawing/2014/main" id="{7E919C49-98BD-47FE-8187-B85201513DD4}"/>
                </a:ext>
              </a:extLst>
            </p:cNvPr>
            <p:cNvSpPr txBox="1"/>
            <p:nvPr/>
          </p:nvSpPr>
          <p:spPr>
            <a:xfrm>
              <a:off x="3953309"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39" name="TextBox 38">
              <a:extLst>
                <a:ext uri="{FF2B5EF4-FFF2-40B4-BE49-F238E27FC236}">
                  <a16:creationId xmlns:a16="http://schemas.microsoft.com/office/drawing/2014/main" id="{265B9361-9D3E-4BA5-84B3-D3C6C899E882}"/>
                </a:ext>
              </a:extLst>
            </p:cNvPr>
            <p:cNvSpPr txBox="1"/>
            <p:nvPr/>
          </p:nvSpPr>
          <p:spPr>
            <a:xfrm>
              <a:off x="4718803" y="2879441"/>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0" name="TextBox 39">
              <a:extLst>
                <a:ext uri="{FF2B5EF4-FFF2-40B4-BE49-F238E27FC236}">
                  <a16:creationId xmlns:a16="http://schemas.microsoft.com/office/drawing/2014/main" id="{50D95C50-B863-4B6E-866F-C0EE58A08DA4}"/>
                </a:ext>
              </a:extLst>
            </p:cNvPr>
            <p:cNvSpPr txBox="1"/>
            <p:nvPr/>
          </p:nvSpPr>
          <p:spPr>
            <a:xfrm>
              <a:off x="4718802" y="3151292"/>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Custom</a:t>
              </a:r>
            </a:p>
          </p:txBody>
        </p:sp>
        <p:sp>
          <p:nvSpPr>
            <p:cNvPr id="41" name="TextBox 40">
              <a:extLst>
                <a:ext uri="{FF2B5EF4-FFF2-40B4-BE49-F238E27FC236}">
                  <a16:creationId xmlns:a16="http://schemas.microsoft.com/office/drawing/2014/main" id="{1D808DDA-0E1A-4737-9421-F04922DB0B2E}"/>
                </a:ext>
              </a:extLst>
            </p:cNvPr>
            <p:cNvSpPr txBox="1"/>
            <p:nvPr/>
          </p:nvSpPr>
          <p:spPr>
            <a:xfrm>
              <a:off x="4718801" y="3423143"/>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2" name="TextBox 41">
              <a:extLst>
                <a:ext uri="{FF2B5EF4-FFF2-40B4-BE49-F238E27FC236}">
                  <a16:creationId xmlns:a16="http://schemas.microsoft.com/office/drawing/2014/main" id="{A8FF7846-0A9E-4DD0-AE8A-3184895209DC}"/>
                </a:ext>
              </a:extLst>
            </p:cNvPr>
            <p:cNvSpPr txBox="1"/>
            <p:nvPr/>
          </p:nvSpPr>
          <p:spPr>
            <a:xfrm>
              <a:off x="4718801" y="3695974"/>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sp>
          <p:nvSpPr>
            <p:cNvPr id="43" name="TextBox 42">
              <a:extLst>
                <a:ext uri="{FF2B5EF4-FFF2-40B4-BE49-F238E27FC236}">
                  <a16:creationId xmlns:a16="http://schemas.microsoft.com/office/drawing/2014/main" id="{3F67DEC7-9338-428B-8D8F-7D187754722B}"/>
                </a:ext>
              </a:extLst>
            </p:cNvPr>
            <p:cNvSpPr txBox="1"/>
            <p:nvPr/>
          </p:nvSpPr>
          <p:spPr>
            <a:xfrm>
              <a:off x="4718800" y="3966845"/>
              <a:ext cx="65993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Entity</a:t>
              </a:r>
            </a:p>
          </p:txBody>
        </p:sp>
        <p:cxnSp>
          <p:nvCxnSpPr>
            <p:cNvPr id="45" name="Straight Arrow Connector 44">
              <a:extLst>
                <a:ext uri="{FF2B5EF4-FFF2-40B4-BE49-F238E27FC236}">
                  <a16:creationId xmlns:a16="http://schemas.microsoft.com/office/drawing/2014/main" id="{914342CA-4E2E-482A-87C4-6DE9BDDA7F09}"/>
                </a:ext>
              </a:extLst>
            </p:cNvPr>
            <p:cNvCxnSpPr>
              <a:stCxn id="39" idx="3"/>
              <a:endCxn id="20" idx="1"/>
            </p:cNvCxnSpPr>
            <p:nvPr/>
          </p:nvCxnSpPr>
          <p:spPr>
            <a:xfrm flipV="1">
              <a:off x="5378736" y="2617359"/>
              <a:ext cx="901822" cy="369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B584B53-685E-4496-954A-1FD5C7B8A7C4}"/>
                </a:ext>
              </a:extLst>
            </p:cNvPr>
            <p:cNvCxnSpPr>
              <a:stCxn id="39" idx="3"/>
              <a:endCxn id="26" idx="1"/>
            </p:cNvCxnSpPr>
            <p:nvPr/>
          </p:nvCxnSpPr>
          <p:spPr>
            <a:xfrm>
              <a:off x="5378736" y="2987163"/>
              <a:ext cx="901820" cy="691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AEBFA83-E225-4937-8A3C-E79EF6911571}"/>
                </a:ext>
              </a:extLst>
            </p:cNvPr>
            <p:cNvCxnSpPr>
              <a:stCxn id="39" idx="3"/>
              <a:endCxn id="30" idx="1"/>
            </p:cNvCxnSpPr>
            <p:nvPr/>
          </p:nvCxnSpPr>
          <p:spPr>
            <a:xfrm>
              <a:off x="5378736" y="2987163"/>
              <a:ext cx="901819" cy="1396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071AF23-581A-465C-88BA-A92D1EF830AE}"/>
                </a:ext>
              </a:extLst>
            </p:cNvPr>
            <p:cNvCxnSpPr>
              <a:stCxn id="41" idx="3"/>
              <a:endCxn id="20" idx="1"/>
            </p:cNvCxnSpPr>
            <p:nvPr/>
          </p:nvCxnSpPr>
          <p:spPr>
            <a:xfrm flipV="1">
              <a:off x="5378734" y="2617359"/>
              <a:ext cx="901824" cy="913506"/>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A287C1F1-3A37-4A4B-99D9-9800E581CF83}"/>
                </a:ext>
              </a:extLst>
            </p:cNvPr>
            <p:cNvCxnSpPr>
              <a:stCxn id="41" idx="3"/>
              <a:endCxn id="28" idx="1"/>
            </p:cNvCxnSpPr>
            <p:nvPr/>
          </p:nvCxnSpPr>
          <p:spPr>
            <a:xfrm>
              <a:off x="5378734" y="3530865"/>
              <a:ext cx="901822" cy="50176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9178FBD7-ECB1-4E86-868B-C7D09BB53A3B}"/>
                </a:ext>
              </a:extLst>
            </p:cNvPr>
            <p:cNvSpPr txBox="1"/>
            <p:nvPr/>
          </p:nvSpPr>
          <p:spPr>
            <a:xfrm>
              <a:off x="3953309" y="4690270"/>
              <a:ext cx="4301455"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Analytics</a:t>
              </a:r>
            </a:p>
          </p:txBody>
        </p:sp>
      </p:grpSp>
      <p:grpSp>
        <p:nvGrpSpPr>
          <p:cNvPr id="200" name="Group 199">
            <a:extLst>
              <a:ext uri="{FF2B5EF4-FFF2-40B4-BE49-F238E27FC236}">
                <a16:creationId xmlns:a16="http://schemas.microsoft.com/office/drawing/2014/main" id="{2D0D38D7-4301-47DB-AC97-749E076E47E1}"/>
              </a:ext>
            </a:extLst>
          </p:cNvPr>
          <p:cNvGrpSpPr/>
          <p:nvPr/>
        </p:nvGrpSpPr>
        <p:grpSpPr>
          <a:xfrm>
            <a:off x="2637640" y="176029"/>
            <a:ext cx="3642918" cy="3150120"/>
            <a:chOff x="2637640" y="176029"/>
            <a:chExt cx="3642918" cy="3150120"/>
          </a:xfrm>
        </p:grpSpPr>
        <p:grpSp>
          <p:nvGrpSpPr>
            <p:cNvPr id="162" name="Group 161">
              <a:extLst>
                <a:ext uri="{FF2B5EF4-FFF2-40B4-BE49-F238E27FC236}">
                  <a16:creationId xmlns:a16="http://schemas.microsoft.com/office/drawing/2014/main" id="{69E559CF-60AB-48F8-BF2D-10C118A2F392}"/>
                </a:ext>
              </a:extLst>
            </p:cNvPr>
            <p:cNvGrpSpPr/>
            <p:nvPr/>
          </p:nvGrpSpPr>
          <p:grpSpPr>
            <a:xfrm>
              <a:off x="3986898" y="1758583"/>
              <a:ext cx="1178396" cy="215444"/>
              <a:chOff x="7415898" y="564011"/>
              <a:chExt cx="1178396" cy="215444"/>
            </a:xfrm>
          </p:grpSpPr>
          <p:pic>
            <p:nvPicPr>
              <p:cNvPr id="152" name="Graphic 151">
                <a:extLst>
                  <a:ext uri="{FF2B5EF4-FFF2-40B4-BE49-F238E27FC236}">
                    <a16:creationId xmlns:a16="http://schemas.microsoft.com/office/drawing/2014/main" id="{6B8B193D-DC26-41B4-9239-AB1382319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54" name="TextBox 153">
                <a:extLst>
                  <a:ext uri="{FF2B5EF4-FFF2-40B4-BE49-F238E27FC236}">
                    <a16:creationId xmlns:a16="http://schemas.microsoft.com/office/drawing/2014/main" id="{52FE1F0C-062D-439C-9D31-16D9DF06B16B}"/>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57" name="Straight Arrow Connector 156">
              <a:extLst>
                <a:ext uri="{FF2B5EF4-FFF2-40B4-BE49-F238E27FC236}">
                  <a16:creationId xmlns:a16="http://schemas.microsoft.com/office/drawing/2014/main" id="{E4C4B513-1365-42DD-9B69-70F88B0C3236}"/>
                </a:ext>
              </a:extLst>
            </p:cNvPr>
            <p:cNvCxnSpPr>
              <a:cxnSpLocks/>
              <a:stCxn id="154" idx="3"/>
              <a:endCxn id="20" idx="1"/>
            </p:cNvCxnSpPr>
            <p:nvPr/>
          </p:nvCxnSpPr>
          <p:spPr>
            <a:xfrm>
              <a:off x="5165294" y="1866305"/>
              <a:ext cx="1115264" cy="75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7AAA9314-FD3C-4F10-B583-41B0DC596B0F}"/>
                </a:ext>
              </a:extLst>
            </p:cNvPr>
            <p:cNvGrpSpPr/>
            <p:nvPr/>
          </p:nvGrpSpPr>
          <p:grpSpPr>
            <a:xfrm>
              <a:off x="3986898" y="2029495"/>
              <a:ext cx="1178396" cy="215444"/>
              <a:chOff x="7415898" y="564011"/>
              <a:chExt cx="1178396" cy="215444"/>
            </a:xfrm>
          </p:grpSpPr>
          <p:pic>
            <p:nvPicPr>
              <p:cNvPr id="166" name="Graphic 165">
                <a:extLst>
                  <a:ext uri="{FF2B5EF4-FFF2-40B4-BE49-F238E27FC236}">
                    <a16:creationId xmlns:a16="http://schemas.microsoft.com/office/drawing/2014/main" id="{78B7C656-0B0C-4992-91BF-B47F5F5CE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67" name="TextBox 166">
                <a:extLst>
                  <a:ext uri="{FF2B5EF4-FFF2-40B4-BE49-F238E27FC236}">
                    <a16:creationId xmlns:a16="http://schemas.microsoft.com/office/drawing/2014/main" id="{5ECFAC93-AAFD-4C91-BBBE-03D8BCCBE5FF}"/>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BF Composer Dialog</a:t>
                </a:r>
              </a:p>
            </p:txBody>
          </p:sp>
        </p:grpSp>
        <p:cxnSp>
          <p:nvCxnSpPr>
            <p:cNvPr id="170" name="Straight Arrow Connector 169">
              <a:extLst>
                <a:ext uri="{FF2B5EF4-FFF2-40B4-BE49-F238E27FC236}">
                  <a16:creationId xmlns:a16="http://schemas.microsoft.com/office/drawing/2014/main" id="{B9EA97DA-3E7B-4F9D-BE9C-A22E3D9D6842}"/>
                </a:ext>
              </a:extLst>
            </p:cNvPr>
            <p:cNvCxnSpPr>
              <a:cxnSpLocks/>
              <a:stCxn id="167" idx="3"/>
              <a:endCxn id="24" idx="1"/>
            </p:cNvCxnSpPr>
            <p:nvPr/>
          </p:nvCxnSpPr>
          <p:spPr>
            <a:xfrm>
              <a:off x="5165294" y="2137217"/>
              <a:ext cx="1115263" cy="118893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5" name="Rectangle 184">
              <a:extLst>
                <a:ext uri="{FF2B5EF4-FFF2-40B4-BE49-F238E27FC236}">
                  <a16:creationId xmlns:a16="http://schemas.microsoft.com/office/drawing/2014/main" id="{0E721062-3367-418F-9F27-B2D2BB41CFA3}"/>
                </a:ext>
              </a:extLst>
            </p:cNvPr>
            <p:cNvSpPr/>
            <p:nvPr/>
          </p:nvSpPr>
          <p:spPr>
            <a:xfrm>
              <a:off x="2637640" y="176029"/>
              <a:ext cx="2428610" cy="865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a:extLst>
                <a:ext uri="{FF2B5EF4-FFF2-40B4-BE49-F238E27FC236}">
                  <a16:creationId xmlns:a16="http://schemas.microsoft.com/office/drawing/2014/main" id="{E88C135C-580E-454F-8006-74C01B0ED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0154" y="227740"/>
              <a:ext cx="314300" cy="314300"/>
            </a:xfrm>
            <a:prstGeom prst="rect">
              <a:avLst/>
            </a:prstGeom>
          </p:spPr>
        </p:pic>
        <p:sp>
          <p:nvSpPr>
            <p:cNvPr id="188" name="TextBox 187">
              <a:extLst>
                <a:ext uri="{FF2B5EF4-FFF2-40B4-BE49-F238E27FC236}">
                  <a16:creationId xmlns:a16="http://schemas.microsoft.com/office/drawing/2014/main" id="{FC7D9099-CA47-44FB-8BC0-5E69C7426D96}"/>
                </a:ext>
              </a:extLst>
            </p:cNvPr>
            <p:cNvSpPr txBox="1"/>
            <p:nvPr/>
          </p:nvSpPr>
          <p:spPr>
            <a:xfrm>
              <a:off x="2984453" y="245598"/>
              <a:ext cx="1413375" cy="246221"/>
            </a:xfrm>
            <a:prstGeom prst="rect">
              <a:avLst/>
            </a:prstGeom>
            <a:noFill/>
          </p:spPr>
          <p:txBody>
            <a:bodyPr wrap="square" rtlCol="0">
              <a:spAutoFit/>
            </a:bodyPr>
            <a:lstStyle/>
            <a:p>
              <a:r>
                <a:rPr lang="en-US" sz="1000"/>
                <a:t>Azure Bot Service</a:t>
              </a:r>
            </a:p>
          </p:txBody>
        </p:sp>
        <p:grpSp>
          <p:nvGrpSpPr>
            <p:cNvPr id="189" name="Group 188">
              <a:extLst>
                <a:ext uri="{FF2B5EF4-FFF2-40B4-BE49-F238E27FC236}">
                  <a16:creationId xmlns:a16="http://schemas.microsoft.com/office/drawing/2014/main" id="{B88CADFD-A183-4168-AE70-C78A4406A9CF}"/>
                </a:ext>
              </a:extLst>
            </p:cNvPr>
            <p:cNvGrpSpPr/>
            <p:nvPr/>
          </p:nvGrpSpPr>
          <p:grpSpPr>
            <a:xfrm>
              <a:off x="3808630" y="509145"/>
              <a:ext cx="1178396" cy="215444"/>
              <a:chOff x="7415898" y="564011"/>
              <a:chExt cx="1178396" cy="215444"/>
            </a:xfrm>
          </p:grpSpPr>
          <p:pic>
            <p:nvPicPr>
              <p:cNvPr id="190" name="Graphic 189">
                <a:extLst>
                  <a:ext uri="{FF2B5EF4-FFF2-40B4-BE49-F238E27FC236}">
                    <a16:creationId xmlns:a16="http://schemas.microsoft.com/office/drawing/2014/main" id="{35931F54-7F5A-41D4-9182-5C75685F2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1" name="TextBox 190">
                <a:extLst>
                  <a:ext uri="{FF2B5EF4-FFF2-40B4-BE49-F238E27FC236}">
                    <a16:creationId xmlns:a16="http://schemas.microsoft.com/office/drawing/2014/main" id="{59A1DDB7-A958-4B2E-9D5C-EA087E4539DC}"/>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grpSp>
          <p:nvGrpSpPr>
            <p:cNvPr id="194" name="Group 193">
              <a:extLst>
                <a:ext uri="{FF2B5EF4-FFF2-40B4-BE49-F238E27FC236}">
                  <a16:creationId xmlns:a16="http://schemas.microsoft.com/office/drawing/2014/main" id="{B9C41B28-7FCD-4165-8A28-C0546DB6685D}"/>
                </a:ext>
              </a:extLst>
            </p:cNvPr>
            <p:cNvGrpSpPr/>
            <p:nvPr/>
          </p:nvGrpSpPr>
          <p:grpSpPr>
            <a:xfrm>
              <a:off x="3808630" y="766495"/>
              <a:ext cx="1178396" cy="215444"/>
              <a:chOff x="7415898" y="564011"/>
              <a:chExt cx="1178396" cy="215444"/>
            </a:xfrm>
          </p:grpSpPr>
          <p:pic>
            <p:nvPicPr>
              <p:cNvPr id="195" name="Graphic 194">
                <a:extLst>
                  <a:ext uri="{FF2B5EF4-FFF2-40B4-BE49-F238E27FC236}">
                    <a16:creationId xmlns:a16="http://schemas.microsoft.com/office/drawing/2014/main" id="{613F087E-F9B4-4B87-B1ED-620FDB536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609" y="606733"/>
                <a:ext cx="137373" cy="138500"/>
              </a:xfrm>
              <a:prstGeom prst="rect">
                <a:avLst/>
              </a:prstGeom>
            </p:spPr>
          </p:pic>
          <p:sp>
            <p:nvSpPr>
              <p:cNvPr id="196" name="TextBox 195">
                <a:extLst>
                  <a:ext uri="{FF2B5EF4-FFF2-40B4-BE49-F238E27FC236}">
                    <a16:creationId xmlns:a16="http://schemas.microsoft.com/office/drawing/2014/main" id="{2B3F4CC8-4A81-4E45-93FD-BE45B8621689}"/>
                  </a:ext>
                </a:extLst>
              </p:cNvPr>
              <p:cNvSpPr txBox="1"/>
              <p:nvPr/>
            </p:nvSpPr>
            <p:spPr>
              <a:xfrm>
                <a:off x="7415898" y="564011"/>
                <a:ext cx="1178396"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    Bot Framework Skill</a:t>
                </a:r>
              </a:p>
            </p:txBody>
          </p:sp>
        </p:grpSp>
        <p:cxnSp>
          <p:nvCxnSpPr>
            <p:cNvPr id="198" name="Straight Arrow Connector 197">
              <a:extLst>
                <a:ext uri="{FF2B5EF4-FFF2-40B4-BE49-F238E27FC236}">
                  <a16:creationId xmlns:a16="http://schemas.microsoft.com/office/drawing/2014/main" id="{16B78621-0E4D-4253-9F6C-11DAFB7EC5A4}"/>
                </a:ext>
              </a:extLst>
            </p:cNvPr>
            <p:cNvCxnSpPr>
              <a:cxnSpLocks/>
              <a:stCxn id="196" idx="3"/>
              <a:endCxn id="22" idx="1"/>
            </p:cNvCxnSpPr>
            <p:nvPr/>
          </p:nvCxnSpPr>
          <p:spPr>
            <a:xfrm>
              <a:off x="4987026" y="874217"/>
              <a:ext cx="1293531" cy="2099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DFC21DD1-1974-432F-A253-367CC1A70FBA}"/>
              </a:ext>
            </a:extLst>
          </p:cNvPr>
          <p:cNvGrpSpPr/>
          <p:nvPr/>
        </p:nvGrpSpPr>
        <p:grpSpPr>
          <a:xfrm>
            <a:off x="1381125" y="1628775"/>
            <a:ext cx="2470820" cy="3419476"/>
            <a:chOff x="1381125" y="1628775"/>
            <a:chExt cx="2470820" cy="3419476"/>
          </a:xfrm>
        </p:grpSpPr>
        <p:sp>
          <p:nvSpPr>
            <p:cNvPr id="54" name="Rectangle 53">
              <a:extLst>
                <a:ext uri="{FF2B5EF4-FFF2-40B4-BE49-F238E27FC236}">
                  <a16:creationId xmlns:a16="http://schemas.microsoft.com/office/drawing/2014/main" id="{470B4525-92BC-4A5E-B57B-90625799ECC6}"/>
                </a:ext>
              </a:extLst>
            </p:cNvPr>
            <p:cNvSpPr/>
            <p:nvPr/>
          </p:nvSpPr>
          <p:spPr>
            <a:xfrm>
              <a:off x="1563421" y="1628775"/>
              <a:ext cx="1251141" cy="3419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Web design outline">
              <a:extLst>
                <a:ext uri="{FF2B5EF4-FFF2-40B4-BE49-F238E27FC236}">
                  <a16:creationId xmlns:a16="http://schemas.microsoft.com/office/drawing/2014/main" id="{CC7DD3B1-D81B-4893-AC9F-53B1244C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8432" y="2068638"/>
              <a:ext cx="638911" cy="638911"/>
            </a:xfrm>
            <a:prstGeom prst="rect">
              <a:avLst/>
            </a:prstGeom>
          </p:spPr>
        </p:pic>
        <p:pic>
          <p:nvPicPr>
            <p:cNvPr id="58" name="Graphic 57" descr="Smart Phone outline">
              <a:extLst>
                <a:ext uri="{FF2B5EF4-FFF2-40B4-BE49-F238E27FC236}">
                  <a16:creationId xmlns:a16="http://schemas.microsoft.com/office/drawing/2014/main" id="{88754982-C8E7-43D5-849B-9E90F2FAD8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8883" y="4087709"/>
              <a:ext cx="646360" cy="646360"/>
            </a:xfrm>
            <a:prstGeom prst="rect">
              <a:avLst/>
            </a:prstGeom>
          </p:spPr>
        </p:pic>
        <p:pic>
          <p:nvPicPr>
            <p:cNvPr id="60" name="Picture 59">
              <a:extLst>
                <a:ext uri="{FF2B5EF4-FFF2-40B4-BE49-F238E27FC236}">
                  <a16:creationId xmlns:a16="http://schemas.microsoft.com/office/drawing/2014/main" id="{F8442E55-27E6-4C5E-8276-E4D5BF5F2DBE}"/>
                </a:ext>
              </a:extLst>
            </p:cNvPr>
            <p:cNvPicPr>
              <a:picLocks noChangeAspect="1"/>
            </p:cNvPicPr>
            <p:nvPr/>
          </p:nvPicPr>
          <p:blipFill rotWithShape="1">
            <a:blip r:embed="rId9"/>
            <a:srcRect l="13536" r="21176"/>
            <a:stretch/>
          </p:blipFill>
          <p:spPr>
            <a:xfrm>
              <a:off x="1836236" y="3077141"/>
              <a:ext cx="611654" cy="526977"/>
            </a:xfrm>
            <a:prstGeom prst="rect">
              <a:avLst/>
            </a:prstGeom>
          </p:spPr>
        </p:pic>
        <p:sp>
          <p:nvSpPr>
            <p:cNvPr id="61" name="TextBox 60">
              <a:extLst>
                <a:ext uri="{FF2B5EF4-FFF2-40B4-BE49-F238E27FC236}">
                  <a16:creationId xmlns:a16="http://schemas.microsoft.com/office/drawing/2014/main" id="{6DE2E074-0472-43E6-8C28-FF7609FB26D6}"/>
                </a:ext>
              </a:extLst>
            </p:cNvPr>
            <p:cNvSpPr txBox="1"/>
            <p:nvPr/>
          </p:nvSpPr>
          <p:spPr>
            <a:xfrm>
              <a:off x="1381125" y="1733550"/>
              <a:ext cx="1552575" cy="276999"/>
            </a:xfrm>
            <a:prstGeom prst="rect">
              <a:avLst/>
            </a:prstGeom>
            <a:noFill/>
          </p:spPr>
          <p:txBody>
            <a:bodyPr wrap="square" rtlCol="0">
              <a:spAutoFit/>
            </a:bodyPr>
            <a:lstStyle/>
            <a:p>
              <a:pPr algn="ctr"/>
              <a:r>
                <a:rPr lang="en-US" sz="1200"/>
                <a:t>Channels</a:t>
              </a:r>
            </a:p>
          </p:txBody>
        </p:sp>
        <p:cxnSp>
          <p:nvCxnSpPr>
            <p:cNvPr id="63" name="Straight Arrow Connector 62">
              <a:extLst>
                <a:ext uri="{FF2B5EF4-FFF2-40B4-BE49-F238E27FC236}">
                  <a16:creationId xmlns:a16="http://schemas.microsoft.com/office/drawing/2014/main" id="{5E9D71E6-5165-4E05-8B32-129E691E1B3E}"/>
                </a:ext>
              </a:extLst>
            </p:cNvPr>
            <p:cNvCxnSpPr>
              <a:cxnSpLocks/>
              <a:stCxn id="4" idx="1"/>
              <a:endCxn id="56" idx="3"/>
            </p:cNvCxnSpPr>
            <p:nvPr/>
          </p:nvCxnSpPr>
          <p:spPr>
            <a:xfrm flipH="1" flipV="1">
              <a:off x="2467343" y="2388094"/>
              <a:ext cx="1384602" cy="950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6E01BFA-AEA0-4FC7-BC48-435926ABBFEF}"/>
                </a:ext>
              </a:extLst>
            </p:cNvPr>
            <p:cNvCxnSpPr>
              <a:cxnSpLocks/>
              <a:stCxn id="4" idx="1"/>
              <a:endCxn id="60" idx="3"/>
            </p:cNvCxnSpPr>
            <p:nvPr/>
          </p:nvCxnSpPr>
          <p:spPr>
            <a:xfrm flipH="1">
              <a:off x="2447890" y="3338513"/>
              <a:ext cx="1404055" cy="2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B0DCE5-A57A-4A94-895B-671D8303686E}"/>
                </a:ext>
              </a:extLst>
            </p:cNvPr>
            <p:cNvCxnSpPr>
              <a:cxnSpLocks/>
              <a:stCxn id="4" idx="1"/>
              <a:endCxn id="58" idx="3"/>
            </p:cNvCxnSpPr>
            <p:nvPr/>
          </p:nvCxnSpPr>
          <p:spPr>
            <a:xfrm flipH="1">
              <a:off x="2465243" y="3338513"/>
              <a:ext cx="1386702" cy="1072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5F81D45-5D6A-4ACE-86BA-B9CC59870DF0}"/>
                </a:ext>
              </a:extLst>
            </p:cNvPr>
            <p:cNvSpPr txBox="1"/>
            <p:nvPr/>
          </p:nvSpPr>
          <p:spPr>
            <a:xfrm>
              <a:off x="1930179" y="4741500"/>
              <a:ext cx="435416" cy="215444"/>
            </a:xfrm>
            <a:prstGeom prst="rect">
              <a:avLst/>
            </a:prstGeom>
            <a:noFill/>
          </p:spPr>
          <p:txBody>
            <a:bodyPr wrap="square" rtlCol="0">
              <a:spAutoFit/>
            </a:bodyPr>
            <a:lstStyle/>
            <a:p>
              <a:pPr algn="ctr"/>
              <a:r>
                <a:rPr lang="en-US" sz="800"/>
                <a:t>App</a:t>
              </a:r>
            </a:p>
          </p:txBody>
        </p:sp>
        <p:sp>
          <p:nvSpPr>
            <p:cNvPr id="71" name="TextBox 70">
              <a:extLst>
                <a:ext uri="{FF2B5EF4-FFF2-40B4-BE49-F238E27FC236}">
                  <a16:creationId xmlns:a16="http://schemas.microsoft.com/office/drawing/2014/main" id="{D2FA979E-DAA0-4B6D-B26E-6A0D073C160F}"/>
                </a:ext>
              </a:extLst>
            </p:cNvPr>
            <p:cNvSpPr txBox="1"/>
            <p:nvPr/>
          </p:nvSpPr>
          <p:spPr>
            <a:xfrm>
              <a:off x="1884961" y="3627602"/>
              <a:ext cx="525852" cy="215444"/>
            </a:xfrm>
            <a:prstGeom prst="rect">
              <a:avLst/>
            </a:prstGeom>
            <a:noFill/>
          </p:spPr>
          <p:txBody>
            <a:bodyPr wrap="square" rtlCol="0">
              <a:spAutoFit/>
            </a:bodyPr>
            <a:lstStyle/>
            <a:p>
              <a:pPr algn="ctr"/>
              <a:r>
                <a:rPr lang="en-US" sz="800"/>
                <a:t>Teams</a:t>
              </a:r>
            </a:p>
          </p:txBody>
        </p:sp>
        <p:sp>
          <p:nvSpPr>
            <p:cNvPr id="73" name="TextBox 72">
              <a:extLst>
                <a:ext uri="{FF2B5EF4-FFF2-40B4-BE49-F238E27FC236}">
                  <a16:creationId xmlns:a16="http://schemas.microsoft.com/office/drawing/2014/main" id="{8BC1C210-E215-44CE-BBD0-3A5D6AAEC085}"/>
                </a:ext>
              </a:extLst>
            </p:cNvPr>
            <p:cNvSpPr txBox="1"/>
            <p:nvPr/>
          </p:nvSpPr>
          <p:spPr>
            <a:xfrm>
              <a:off x="1930179" y="2645290"/>
              <a:ext cx="435416" cy="215444"/>
            </a:xfrm>
            <a:prstGeom prst="rect">
              <a:avLst/>
            </a:prstGeom>
            <a:noFill/>
          </p:spPr>
          <p:txBody>
            <a:bodyPr wrap="square" rtlCol="0">
              <a:spAutoFit/>
            </a:bodyPr>
            <a:lstStyle/>
            <a:p>
              <a:pPr algn="ctr"/>
              <a:r>
                <a:rPr lang="en-US" sz="800"/>
                <a:t>Web</a:t>
              </a:r>
            </a:p>
          </p:txBody>
        </p:sp>
      </p:grpSp>
      <p:grpSp>
        <p:nvGrpSpPr>
          <p:cNvPr id="141" name="Group 140">
            <a:extLst>
              <a:ext uri="{FF2B5EF4-FFF2-40B4-BE49-F238E27FC236}">
                <a16:creationId xmlns:a16="http://schemas.microsoft.com/office/drawing/2014/main" id="{2AEF936D-1859-44F2-9CF1-CC3E2328AE8E}"/>
              </a:ext>
            </a:extLst>
          </p:cNvPr>
          <p:cNvGrpSpPr/>
          <p:nvPr/>
        </p:nvGrpSpPr>
        <p:grpSpPr>
          <a:xfrm>
            <a:off x="8254765" y="1960600"/>
            <a:ext cx="3242567" cy="3308914"/>
            <a:chOff x="8254765" y="1960600"/>
            <a:chExt cx="3242567" cy="3308914"/>
          </a:xfrm>
        </p:grpSpPr>
        <p:pic>
          <p:nvPicPr>
            <p:cNvPr id="10" name="Picture 9" descr="Icon&#10;&#10;Description automatically generated">
              <a:extLst>
                <a:ext uri="{FF2B5EF4-FFF2-40B4-BE49-F238E27FC236}">
                  <a16:creationId xmlns:a16="http://schemas.microsoft.com/office/drawing/2014/main" id="{1D2CA6D9-4069-475E-A286-90FBD7F1CB2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592812" y="2349295"/>
              <a:ext cx="448751" cy="420660"/>
            </a:xfrm>
            <a:prstGeom prst="rect">
              <a:avLst/>
            </a:prstGeom>
          </p:spPr>
        </p:pic>
        <p:sp>
          <p:nvSpPr>
            <p:cNvPr id="91" name="Rectangle 90">
              <a:extLst>
                <a:ext uri="{FF2B5EF4-FFF2-40B4-BE49-F238E27FC236}">
                  <a16:creationId xmlns:a16="http://schemas.microsoft.com/office/drawing/2014/main" id="{BDBCE699-57EF-4063-AA2E-7365620E7633}"/>
                </a:ext>
              </a:extLst>
            </p:cNvPr>
            <p:cNvSpPr/>
            <p:nvPr/>
          </p:nvSpPr>
          <p:spPr>
            <a:xfrm>
              <a:off x="8829967" y="2293422"/>
              <a:ext cx="1312614" cy="225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81647816-F6CA-4631-B7D3-88DFA8A167CE}"/>
                </a:ext>
              </a:extLst>
            </p:cNvPr>
            <p:cNvSpPr txBox="1"/>
            <p:nvPr/>
          </p:nvSpPr>
          <p:spPr>
            <a:xfrm>
              <a:off x="8933828" y="30127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5" name="TextBox 94">
              <a:extLst>
                <a:ext uri="{FF2B5EF4-FFF2-40B4-BE49-F238E27FC236}">
                  <a16:creationId xmlns:a16="http://schemas.microsoft.com/office/drawing/2014/main" id="{C3D21EE6-5CF5-48F1-B019-A54665D67978}"/>
                </a:ext>
              </a:extLst>
            </p:cNvPr>
            <p:cNvSpPr txBox="1"/>
            <p:nvPr/>
          </p:nvSpPr>
          <p:spPr>
            <a:xfrm>
              <a:off x="8933827" y="3327387"/>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7" name="TextBox 96">
              <a:extLst>
                <a:ext uri="{FF2B5EF4-FFF2-40B4-BE49-F238E27FC236}">
                  <a16:creationId xmlns:a16="http://schemas.microsoft.com/office/drawing/2014/main" id="{81734100-AC19-4BD5-BCCE-3806604A94B0}"/>
                </a:ext>
              </a:extLst>
            </p:cNvPr>
            <p:cNvSpPr txBox="1"/>
            <p:nvPr/>
          </p:nvSpPr>
          <p:spPr>
            <a:xfrm>
              <a:off x="8933826" y="364059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99" name="TextBox 98">
              <a:extLst>
                <a:ext uri="{FF2B5EF4-FFF2-40B4-BE49-F238E27FC236}">
                  <a16:creationId xmlns:a16="http://schemas.microsoft.com/office/drawing/2014/main" id="{6E94238C-2EEC-4240-A95B-A75FC43A415C}"/>
                </a:ext>
              </a:extLst>
            </p:cNvPr>
            <p:cNvSpPr txBox="1"/>
            <p:nvPr/>
          </p:nvSpPr>
          <p:spPr>
            <a:xfrm>
              <a:off x="8933824" y="3940205"/>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1" name="TextBox 100">
              <a:extLst>
                <a:ext uri="{FF2B5EF4-FFF2-40B4-BE49-F238E27FC236}">
                  <a16:creationId xmlns:a16="http://schemas.microsoft.com/office/drawing/2014/main" id="{FD889638-B7E1-4D23-A71B-B2ADAD961944}"/>
                </a:ext>
              </a:extLst>
            </p:cNvPr>
            <p:cNvSpPr txBox="1"/>
            <p:nvPr/>
          </p:nvSpPr>
          <p:spPr>
            <a:xfrm>
              <a:off x="8933825" y="4242179"/>
              <a:ext cx="782913" cy="215444"/>
            </a:xfrm>
            <a:prstGeom prst="rect">
              <a:avLst/>
            </a:prstGeom>
            <a:noFill/>
            <a:ln>
              <a:solidFill>
                <a:schemeClr val="tx1"/>
              </a:solidFill>
            </a:ln>
          </p:spPr>
          <p:txBody>
            <a:bodyPr wrap="square" rtlCol="0">
              <a:spAutoFit/>
            </a:bodyPr>
            <a:lstStyle/>
            <a:p>
              <a:pPr algn="ctr"/>
              <a:r>
                <a:rPr lang="en-US" sz="800">
                  <a:cs typeface="Calibri" panose="020F0502020204030204" pitchFamily="34" charset="0"/>
                </a:rPr>
                <a:t>Flow</a:t>
              </a:r>
            </a:p>
          </p:txBody>
        </p:sp>
        <p:sp>
          <p:nvSpPr>
            <p:cNvPr id="104" name="TextBox 103">
              <a:extLst>
                <a:ext uri="{FF2B5EF4-FFF2-40B4-BE49-F238E27FC236}">
                  <a16:creationId xmlns:a16="http://schemas.microsoft.com/office/drawing/2014/main" id="{8719FB0C-B652-468C-AA2C-E2808B7698D4}"/>
                </a:ext>
              </a:extLst>
            </p:cNvPr>
            <p:cNvSpPr txBox="1"/>
            <p:nvPr/>
          </p:nvSpPr>
          <p:spPr>
            <a:xfrm rot="16200000">
              <a:off x="9209743" y="3612052"/>
              <a:ext cx="1444917" cy="246221"/>
            </a:xfrm>
            <a:prstGeom prst="rect">
              <a:avLst/>
            </a:prstGeom>
            <a:noFill/>
            <a:ln>
              <a:solidFill>
                <a:schemeClr val="tx1"/>
              </a:solidFill>
            </a:ln>
          </p:spPr>
          <p:txBody>
            <a:bodyPr wrap="square" rtlCol="0">
              <a:spAutoFit/>
            </a:bodyPr>
            <a:lstStyle/>
            <a:p>
              <a:pPr algn="ctr"/>
              <a:r>
                <a:rPr lang="en-US" sz="1000">
                  <a:cs typeface="Calibri" panose="020F0502020204030204" pitchFamily="34" charset="0"/>
                </a:rPr>
                <a:t>Connectors</a:t>
              </a:r>
            </a:p>
          </p:txBody>
        </p:sp>
        <p:grpSp>
          <p:nvGrpSpPr>
            <p:cNvPr id="125" name="Group 124">
              <a:extLst>
                <a:ext uri="{FF2B5EF4-FFF2-40B4-BE49-F238E27FC236}">
                  <a16:creationId xmlns:a16="http://schemas.microsoft.com/office/drawing/2014/main" id="{C021F81E-55E9-4702-849E-509064BD9388}"/>
                </a:ext>
              </a:extLst>
            </p:cNvPr>
            <p:cNvGrpSpPr/>
            <p:nvPr/>
          </p:nvGrpSpPr>
          <p:grpSpPr>
            <a:xfrm>
              <a:off x="10810875" y="1960600"/>
              <a:ext cx="686457" cy="3308914"/>
              <a:chOff x="10773570" y="1742566"/>
              <a:chExt cx="686457" cy="3308914"/>
            </a:xfrm>
          </p:grpSpPr>
          <p:pic>
            <p:nvPicPr>
              <p:cNvPr id="110" name="Graphic 109">
                <a:extLst>
                  <a:ext uri="{FF2B5EF4-FFF2-40B4-BE49-F238E27FC236}">
                    <a16:creationId xmlns:a16="http://schemas.microsoft.com/office/drawing/2014/main" id="{37171833-D86B-4F29-87C8-FBC3C06A0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71185" y="2633828"/>
                <a:ext cx="491226" cy="491226"/>
              </a:xfrm>
              <a:prstGeom prst="rect">
                <a:avLst/>
              </a:prstGeom>
            </p:spPr>
          </p:pic>
          <p:pic>
            <p:nvPicPr>
              <p:cNvPr id="112" name="Picture 111" descr="Icon&#10;&#10;Description automatically generated">
                <a:extLst>
                  <a:ext uri="{FF2B5EF4-FFF2-40B4-BE49-F238E27FC236}">
                    <a16:creationId xmlns:a16="http://schemas.microsoft.com/office/drawing/2014/main" id="{42D1925E-E2B9-437C-BFC9-9065C95CA9B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892423" y="4438494"/>
                <a:ext cx="448751" cy="420660"/>
              </a:xfrm>
              <a:prstGeom prst="rect">
                <a:avLst/>
              </a:prstGeom>
            </p:spPr>
          </p:pic>
          <p:pic>
            <p:nvPicPr>
              <p:cNvPr id="114" name="Picture 113">
                <a:extLst>
                  <a:ext uri="{FF2B5EF4-FFF2-40B4-BE49-F238E27FC236}">
                    <a16:creationId xmlns:a16="http://schemas.microsoft.com/office/drawing/2014/main" id="{25F6D948-FFAC-445C-A359-680A7E0FEBF6}"/>
                  </a:ext>
                </a:extLst>
              </p:cNvPr>
              <p:cNvPicPr>
                <a:picLocks noChangeAspect="1"/>
              </p:cNvPicPr>
              <p:nvPr/>
            </p:nvPicPr>
            <p:blipFill>
              <a:blip r:embed="rId11"/>
              <a:stretch>
                <a:fillRect/>
              </a:stretch>
            </p:blipFill>
            <p:spPr>
              <a:xfrm>
                <a:off x="10773570" y="3495832"/>
                <a:ext cx="686457" cy="686457"/>
              </a:xfrm>
              <a:prstGeom prst="rect">
                <a:avLst/>
              </a:prstGeom>
            </p:spPr>
          </p:pic>
          <p:sp>
            <p:nvSpPr>
              <p:cNvPr id="116" name="TextBox 115">
                <a:extLst>
                  <a:ext uri="{FF2B5EF4-FFF2-40B4-BE49-F238E27FC236}">
                    <a16:creationId xmlns:a16="http://schemas.microsoft.com/office/drawing/2014/main" id="{7224B781-E831-4595-A57C-FE5F786BAA54}"/>
                  </a:ext>
                </a:extLst>
              </p:cNvPr>
              <p:cNvSpPr txBox="1"/>
              <p:nvPr/>
            </p:nvSpPr>
            <p:spPr>
              <a:xfrm>
                <a:off x="10899090" y="2234860"/>
                <a:ext cx="435416" cy="215444"/>
              </a:xfrm>
              <a:prstGeom prst="rect">
                <a:avLst/>
              </a:prstGeom>
              <a:noFill/>
            </p:spPr>
            <p:txBody>
              <a:bodyPr wrap="square" rtlCol="0">
                <a:spAutoFit/>
              </a:bodyPr>
              <a:lstStyle/>
              <a:p>
                <a:pPr algn="ctr"/>
                <a:r>
                  <a:rPr lang="en-US" sz="800"/>
                  <a:t>SaaS</a:t>
                </a:r>
              </a:p>
            </p:txBody>
          </p:sp>
          <p:sp>
            <p:nvSpPr>
              <p:cNvPr id="118" name="TextBox 117">
                <a:extLst>
                  <a:ext uri="{FF2B5EF4-FFF2-40B4-BE49-F238E27FC236}">
                    <a16:creationId xmlns:a16="http://schemas.microsoft.com/office/drawing/2014/main" id="{B96C71C0-43E1-4AA1-8825-9EFD907B070C}"/>
                  </a:ext>
                </a:extLst>
              </p:cNvPr>
              <p:cNvSpPr txBox="1"/>
              <p:nvPr/>
            </p:nvSpPr>
            <p:spPr>
              <a:xfrm>
                <a:off x="10773570" y="3099051"/>
                <a:ext cx="686457" cy="215444"/>
              </a:xfrm>
              <a:prstGeom prst="rect">
                <a:avLst/>
              </a:prstGeom>
              <a:noFill/>
            </p:spPr>
            <p:txBody>
              <a:bodyPr wrap="square" rtlCol="0">
                <a:spAutoFit/>
              </a:bodyPr>
              <a:lstStyle/>
              <a:p>
                <a:pPr algn="ctr"/>
                <a:r>
                  <a:rPr lang="en-US" sz="800" err="1"/>
                  <a:t>QnA</a:t>
                </a:r>
                <a:r>
                  <a:rPr lang="en-US" sz="800"/>
                  <a:t> Maker</a:t>
                </a:r>
              </a:p>
            </p:txBody>
          </p:sp>
          <p:sp>
            <p:nvSpPr>
              <p:cNvPr id="120" name="TextBox 119">
                <a:extLst>
                  <a:ext uri="{FF2B5EF4-FFF2-40B4-BE49-F238E27FC236}">
                    <a16:creationId xmlns:a16="http://schemas.microsoft.com/office/drawing/2014/main" id="{9E0C7D42-F06D-4C57-97DF-02CD9220D07D}"/>
                  </a:ext>
                </a:extLst>
              </p:cNvPr>
              <p:cNvSpPr txBox="1"/>
              <p:nvPr/>
            </p:nvSpPr>
            <p:spPr>
              <a:xfrm>
                <a:off x="10773570" y="4081357"/>
                <a:ext cx="686457" cy="215444"/>
              </a:xfrm>
              <a:prstGeom prst="rect">
                <a:avLst/>
              </a:prstGeom>
              <a:noFill/>
            </p:spPr>
            <p:txBody>
              <a:bodyPr wrap="square" rtlCol="0">
                <a:spAutoFit/>
              </a:bodyPr>
              <a:lstStyle/>
              <a:p>
                <a:pPr algn="ctr"/>
                <a:r>
                  <a:rPr lang="en-US" sz="800"/>
                  <a:t>AI Builder</a:t>
                </a:r>
              </a:p>
            </p:txBody>
          </p:sp>
          <p:sp>
            <p:nvSpPr>
              <p:cNvPr id="122" name="TextBox 121">
                <a:extLst>
                  <a:ext uri="{FF2B5EF4-FFF2-40B4-BE49-F238E27FC236}">
                    <a16:creationId xmlns:a16="http://schemas.microsoft.com/office/drawing/2014/main" id="{C8AE532A-03D9-47B8-BAF5-46BC17E1FEDC}"/>
                  </a:ext>
                </a:extLst>
              </p:cNvPr>
              <p:cNvSpPr txBox="1"/>
              <p:nvPr/>
            </p:nvSpPr>
            <p:spPr>
              <a:xfrm>
                <a:off x="10831425" y="4836036"/>
                <a:ext cx="570747" cy="215444"/>
              </a:xfrm>
              <a:prstGeom prst="rect">
                <a:avLst/>
              </a:prstGeom>
              <a:noFill/>
            </p:spPr>
            <p:txBody>
              <a:bodyPr wrap="square" rtlCol="0">
                <a:spAutoFit/>
              </a:bodyPr>
              <a:lstStyle/>
              <a:p>
                <a:pPr algn="ctr"/>
                <a:r>
                  <a:rPr lang="en-US" sz="800"/>
                  <a:t>Desktop</a:t>
                </a:r>
              </a:p>
            </p:txBody>
          </p:sp>
          <p:pic>
            <p:nvPicPr>
              <p:cNvPr id="124" name="Graphic 123" descr="Server outline">
                <a:extLst>
                  <a:ext uri="{FF2B5EF4-FFF2-40B4-BE49-F238E27FC236}">
                    <a16:creationId xmlns:a16="http://schemas.microsoft.com/office/drawing/2014/main" id="{FBF82201-EADF-46E3-9DC2-DFA8632AB1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48816" y="1742566"/>
                <a:ext cx="535965" cy="535965"/>
              </a:xfrm>
              <a:prstGeom prst="rect">
                <a:avLst/>
              </a:prstGeom>
            </p:spPr>
          </p:pic>
        </p:grpSp>
        <p:cxnSp>
          <p:nvCxnSpPr>
            <p:cNvPr id="127" name="Straight Arrow Connector 126">
              <a:extLst>
                <a:ext uri="{FF2B5EF4-FFF2-40B4-BE49-F238E27FC236}">
                  <a16:creationId xmlns:a16="http://schemas.microsoft.com/office/drawing/2014/main" id="{647B1FAE-C11A-46C6-8C30-11F60B10BF81}"/>
                </a:ext>
              </a:extLst>
            </p:cNvPr>
            <p:cNvCxnSpPr>
              <a:stCxn id="22" idx="3"/>
              <a:endCxn id="97" idx="1"/>
            </p:cNvCxnSpPr>
            <p:nvPr/>
          </p:nvCxnSpPr>
          <p:spPr>
            <a:xfrm>
              <a:off x="8254766" y="2973650"/>
              <a:ext cx="679060" cy="774671"/>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9" name="Straight Arrow Connector 128">
              <a:extLst>
                <a:ext uri="{FF2B5EF4-FFF2-40B4-BE49-F238E27FC236}">
                  <a16:creationId xmlns:a16="http://schemas.microsoft.com/office/drawing/2014/main" id="{296F74EE-FFD7-49D1-9F71-034FED066AC7}"/>
                </a:ext>
              </a:extLst>
            </p:cNvPr>
            <p:cNvCxnSpPr>
              <a:stCxn id="28" idx="3"/>
              <a:endCxn id="93" idx="1"/>
            </p:cNvCxnSpPr>
            <p:nvPr/>
          </p:nvCxnSpPr>
          <p:spPr>
            <a:xfrm flipV="1">
              <a:off x="8254765" y="3120427"/>
              <a:ext cx="679063" cy="912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BDC01973-029A-4F2B-9C28-F2E2507B5C10}"/>
                </a:ext>
              </a:extLst>
            </p:cNvPr>
            <p:cNvCxnSpPr>
              <a:cxnSpLocks/>
              <a:stCxn id="26" idx="3"/>
              <a:endCxn id="99" idx="1"/>
            </p:cNvCxnSpPr>
            <p:nvPr/>
          </p:nvCxnSpPr>
          <p:spPr>
            <a:xfrm>
              <a:off x="8254765" y="3678648"/>
              <a:ext cx="679059" cy="369279"/>
            </a:xfrm>
            <a:prstGeom prst="straightConnector1">
              <a:avLst/>
            </a:prstGeom>
            <a:ln w="9525" cap="flat" cmpd="sng" algn="ctr">
              <a:solidFill>
                <a:schemeClr val="dk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4" name="Straight Arrow Connector 133">
              <a:extLst>
                <a:ext uri="{FF2B5EF4-FFF2-40B4-BE49-F238E27FC236}">
                  <a16:creationId xmlns:a16="http://schemas.microsoft.com/office/drawing/2014/main" id="{C5C14549-E9EB-4367-9D42-43E120F20F63}"/>
                </a:ext>
              </a:extLst>
            </p:cNvPr>
            <p:cNvCxnSpPr>
              <a:cxnSpLocks/>
              <a:stCxn id="104" idx="2"/>
              <a:endCxn id="124" idx="1"/>
            </p:cNvCxnSpPr>
            <p:nvPr/>
          </p:nvCxnSpPr>
          <p:spPr>
            <a:xfrm flipV="1">
              <a:off x="10055312" y="2228583"/>
              <a:ext cx="830809" cy="1506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5D9F56-CD5C-4365-9625-EC3DFAD1B5C7}"/>
                </a:ext>
              </a:extLst>
            </p:cNvPr>
            <p:cNvCxnSpPr>
              <a:cxnSpLocks/>
              <a:stCxn id="104" idx="2"/>
              <a:endCxn id="118" idx="1"/>
            </p:cNvCxnSpPr>
            <p:nvPr/>
          </p:nvCxnSpPr>
          <p:spPr>
            <a:xfrm flipV="1">
              <a:off x="10055312" y="3424807"/>
              <a:ext cx="755563" cy="310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8F5C4C98-492E-418D-85CC-D2D661F54044}"/>
                </a:ext>
              </a:extLst>
            </p:cNvPr>
            <p:cNvCxnSpPr>
              <a:cxnSpLocks/>
              <a:stCxn id="104" idx="2"/>
              <a:endCxn id="114" idx="1"/>
            </p:cNvCxnSpPr>
            <p:nvPr/>
          </p:nvCxnSpPr>
          <p:spPr>
            <a:xfrm>
              <a:off x="10055312" y="3735162"/>
              <a:ext cx="755563" cy="32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9A11A6DE-36C2-42F4-9282-CF38A79B0420}"/>
                </a:ext>
              </a:extLst>
            </p:cNvPr>
            <p:cNvCxnSpPr>
              <a:cxnSpLocks/>
              <a:stCxn id="104" idx="2"/>
              <a:endCxn id="112" idx="1"/>
            </p:cNvCxnSpPr>
            <p:nvPr/>
          </p:nvCxnSpPr>
          <p:spPr>
            <a:xfrm>
              <a:off x="10055312" y="3735162"/>
              <a:ext cx="874416" cy="1131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1F69893-0733-46B6-93C7-2C5C5682F3F8}"/>
              </a:ext>
            </a:extLst>
          </p:cNvPr>
          <p:cNvGrpSpPr/>
          <p:nvPr/>
        </p:nvGrpSpPr>
        <p:grpSpPr>
          <a:xfrm>
            <a:off x="3409950" y="1305213"/>
            <a:ext cx="7116029" cy="4146791"/>
            <a:chOff x="3409950" y="1305213"/>
            <a:chExt cx="7116029" cy="4146791"/>
          </a:xfrm>
        </p:grpSpPr>
        <p:sp>
          <p:nvSpPr>
            <p:cNvPr id="148" name="Rectangle 147">
              <a:extLst>
                <a:ext uri="{FF2B5EF4-FFF2-40B4-BE49-F238E27FC236}">
                  <a16:creationId xmlns:a16="http://schemas.microsoft.com/office/drawing/2014/main" id="{54A3F285-2490-45C0-8E58-8080C9CD4FC4}"/>
                </a:ext>
              </a:extLst>
            </p:cNvPr>
            <p:cNvSpPr/>
            <p:nvPr/>
          </p:nvSpPr>
          <p:spPr>
            <a:xfrm>
              <a:off x="3409950" y="1305213"/>
              <a:ext cx="7116029" cy="41467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55584174-309E-42E5-9327-603A0498A74E}"/>
                </a:ext>
              </a:extLst>
            </p:cNvPr>
            <p:cNvSpPr txBox="1"/>
            <p:nvPr/>
          </p:nvSpPr>
          <p:spPr>
            <a:xfrm>
              <a:off x="9719039" y="5143298"/>
              <a:ext cx="714054" cy="276999"/>
            </a:xfrm>
            <a:prstGeom prst="rect">
              <a:avLst/>
            </a:prstGeom>
            <a:solidFill>
              <a:schemeClr val="bg1"/>
            </a:solidFill>
            <a:ln>
              <a:noFill/>
              <a:prstDash val="solid"/>
            </a:ln>
          </p:spPr>
          <p:txBody>
            <a:bodyPr wrap="square" rtlCol="0">
              <a:spAutoFit/>
            </a:bodyPr>
            <a:lstStyle/>
            <a:p>
              <a:pPr algn="ctr"/>
              <a:r>
                <a:rPr lang="en-US" sz="1200"/>
                <a:t>Solution</a:t>
              </a:r>
            </a:p>
          </p:txBody>
        </p:sp>
      </p:grpSp>
      <p:grpSp>
        <p:nvGrpSpPr>
          <p:cNvPr id="52" name="Group 51">
            <a:extLst>
              <a:ext uri="{FF2B5EF4-FFF2-40B4-BE49-F238E27FC236}">
                <a16:creationId xmlns:a16="http://schemas.microsoft.com/office/drawing/2014/main" id="{B45004C3-52C0-4197-AE52-37228EE9CFAA}"/>
              </a:ext>
            </a:extLst>
          </p:cNvPr>
          <p:cNvGrpSpPr/>
          <p:nvPr/>
        </p:nvGrpSpPr>
        <p:grpSpPr>
          <a:xfrm>
            <a:off x="6280555" y="172902"/>
            <a:ext cx="4245424" cy="2228959"/>
            <a:chOff x="6280555" y="172902"/>
            <a:chExt cx="4245424" cy="2228959"/>
          </a:xfrm>
        </p:grpSpPr>
        <p:grpSp>
          <p:nvGrpSpPr>
            <p:cNvPr id="6" name="Group 5">
              <a:extLst>
                <a:ext uri="{FF2B5EF4-FFF2-40B4-BE49-F238E27FC236}">
                  <a16:creationId xmlns:a16="http://schemas.microsoft.com/office/drawing/2014/main" id="{656076EE-3968-49BF-9A6A-5143CFC689CC}"/>
                </a:ext>
              </a:extLst>
            </p:cNvPr>
            <p:cNvGrpSpPr/>
            <p:nvPr/>
          </p:nvGrpSpPr>
          <p:grpSpPr>
            <a:xfrm>
              <a:off x="7800517" y="172902"/>
              <a:ext cx="2725462" cy="865696"/>
              <a:chOff x="8092682" y="163037"/>
              <a:chExt cx="2725462" cy="865696"/>
            </a:xfrm>
          </p:grpSpPr>
          <p:pic>
            <p:nvPicPr>
              <p:cNvPr id="2050" name="Picture 2" descr="See the source image">
                <a:extLst>
                  <a:ext uri="{FF2B5EF4-FFF2-40B4-BE49-F238E27FC236}">
                    <a16:creationId xmlns:a16="http://schemas.microsoft.com/office/drawing/2014/main" id="{FF604F38-A281-4940-B5DA-964ED359A2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29648" y="221451"/>
                <a:ext cx="841967" cy="319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1E244-9397-4C92-BF0E-9E74AA7794CF}"/>
                  </a:ext>
                </a:extLst>
              </p:cNvPr>
              <p:cNvSpPr/>
              <p:nvPr/>
            </p:nvSpPr>
            <p:spPr>
              <a:xfrm>
                <a:off x="8092682" y="163037"/>
                <a:ext cx="2725462" cy="865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CF141C-7249-4875-A843-12C902CA7EFA}"/>
                  </a:ext>
                </a:extLst>
              </p:cNvPr>
              <p:cNvSpPr txBox="1"/>
              <p:nvPr/>
            </p:nvSpPr>
            <p:spPr>
              <a:xfrm>
                <a:off x="8221827" y="655782"/>
                <a:ext cx="2470157" cy="276999"/>
              </a:xfrm>
              <a:prstGeom prst="rect">
                <a:avLst/>
              </a:prstGeom>
              <a:noFill/>
            </p:spPr>
            <p:txBody>
              <a:bodyPr wrap="square" rtlCol="0">
                <a:spAutoFit/>
              </a:bodyPr>
              <a:lstStyle/>
              <a:p>
                <a:pPr algn="ctr"/>
                <a:r>
                  <a:rPr lang="en-US" sz="1200"/>
                  <a:t>Omnichannel for Customer Service</a:t>
                </a:r>
              </a:p>
            </p:txBody>
          </p:sp>
        </p:grpSp>
        <p:sp>
          <p:nvSpPr>
            <p:cNvPr id="7" name="TextBox 6">
              <a:extLst>
                <a:ext uri="{FF2B5EF4-FFF2-40B4-BE49-F238E27FC236}">
                  <a16:creationId xmlns:a16="http://schemas.microsoft.com/office/drawing/2014/main" id="{7DFB2B29-D155-4BFB-A1D7-2C5F76EB1988}"/>
                </a:ext>
              </a:extLst>
            </p:cNvPr>
            <p:cNvSpPr txBox="1"/>
            <p:nvPr/>
          </p:nvSpPr>
          <p:spPr>
            <a:xfrm>
              <a:off x="6280555" y="2124862"/>
              <a:ext cx="1974209"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Escalate</a:t>
              </a:r>
            </a:p>
          </p:txBody>
        </p:sp>
        <p:cxnSp>
          <p:nvCxnSpPr>
            <p:cNvPr id="9" name="Straight Arrow Connector 8">
              <a:extLst>
                <a:ext uri="{FF2B5EF4-FFF2-40B4-BE49-F238E27FC236}">
                  <a16:creationId xmlns:a16="http://schemas.microsoft.com/office/drawing/2014/main" id="{F3D664A3-0A4C-4727-A4A6-05EFFEA7ED2B}"/>
                </a:ext>
              </a:extLst>
            </p:cNvPr>
            <p:cNvCxnSpPr>
              <a:cxnSpLocks/>
              <a:stCxn id="7" idx="3"/>
              <a:endCxn id="2" idx="2"/>
            </p:cNvCxnSpPr>
            <p:nvPr/>
          </p:nvCxnSpPr>
          <p:spPr>
            <a:xfrm flipV="1">
              <a:off x="8254764" y="1038598"/>
              <a:ext cx="908484" cy="1224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090FD497-6E9B-477E-AB84-58879C419546}"/>
              </a:ext>
            </a:extLst>
          </p:cNvPr>
          <p:cNvCxnSpPr>
            <a:cxnSpLocks/>
            <a:stCxn id="148" idx="2"/>
            <a:endCxn id="15" idx="0"/>
          </p:cNvCxnSpPr>
          <p:nvPr/>
        </p:nvCxnSpPr>
        <p:spPr>
          <a:xfrm>
            <a:off x="6967965" y="5452004"/>
            <a:ext cx="0" cy="437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Group 54">
            <a:extLst>
              <a:ext uri="{FF2B5EF4-FFF2-40B4-BE49-F238E27FC236}">
                <a16:creationId xmlns:a16="http://schemas.microsoft.com/office/drawing/2014/main" id="{4DFCF12B-2E02-449C-A395-7077B0E84187}"/>
              </a:ext>
            </a:extLst>
          </p:cNvPr>
          <p:cNvGrpSpPr/>
          <p:nvPr/>
        </p:nvGrpSpPr>
        <p:grpSpPr>
          <a:xfrm>
            <a:off x="1778629" y="4967269"/>
            <a:ext cx="8747350" cy="1550648"/>
            <a:chOff x="1778629" y="4967269"/>
            <a:chExt cx="8747350" cy="1550648"/>
          </a:xfrm>
        </p:grpSpPr>
        <p:grpSp>
          <p:nvGrpSpPr>
            <p:cNvPr id="16" name="Group 15">
              <a:extLst>
                <a:ext uri="{FF2B5EF4-FFF2-40B4-BE49-F238E27FC236}">
                  <a16:creationId xmlns:a16="http://schemas.microsoft.com/office/drawing/2014/main" id="{E5C44167-FC9A-4BFD-B7A9-24B1E6BCBB11}"/>
                </a:ext>
              </a:extLst>
            </p:cNvPr>
            <p:cNvGrpSpPr/>
            <p:nvPr/>
          </p:nvGrpSpPr>
          <p:grpSpPr>
            <a:xfrm>
              <a:off x="3409950" y="5889835"/>
              <a:ext cx="7116029" cy="544913"/>
              <a:chOff x="3409950" y="6225243"/>
              <a:chExt cx="7116029" cy="544913"/>
            </a:xfrm>
          </p:grpSpPr>
          <p:sp>
            <p:nvSpPr>
              <p:cNvPr id="15" name="Rectangle 14">
                <a:extLst>
                  <a:ext uri="{FF2B5EF4-FFF2-40B4-BE49-F238E27FC236}">
                    <a16:creationId xmlns:a16="http://schemas.microsoft.com/office/drawing/2014/main" id="{E891A659-DE69-4312-A865-CB0A67F14B77}"/>
                  </a:ext>
                </a:extLst>
              </p:cNvPr>
              <p:cNvSpPr/>
              <p:nvPr/>
            </p:nvSpPr>
            <p:spPr>
              <a:xfrm>
                <a:off x="3409950" y="6225243"/>
                <a:ext cx="7116029" cy="544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0030643-2D32-4001-AD07-E37D8C32B72E}"/>
                  </a:ext>
                </a:extLst>
              </p:cNvPr>
              <p:cNvSpPr txBox="1"/>
              <p:nvPr/>
            </p:nvSpPr>
            <p:spPr>
              <a:xfrm>
                <a:off x="3409950" y="6349685"/>
                <a:ext cx="7116029" cy="276999"/>
              </a:xfrm>
              <a:prstGeom prst="rect">
                <a:avLst/>
              </a:prstGeom>
              <a:noFill/>
              <a:ln>
                <a:noFill/>
              </a:ln>
            </p:spPr>
            <p:txBody>
              <a:bodyPr wrap="square" rtlCol="0">
                <a:spAutoFit/>
              </a:bodyPr>
              <a:lstStyle/>
              <a:p>
                <a:pPr algn="ctr"/>
                <a:r>
                  <a:rPr lang="en-US" sz="1200"/>
                  <a:t>Microsoft </a:t>
                </a:r>
                <a:r>
                  <a:rPr lang="en-US" sz="1200" err="1"/>
                  <a:t>Dataverse</a:t>
                </a:r>
                <a:endParaRPr lang="en-US" sz="1200"/>
              </a:p>
            </p:txBody>
          </p:sp>
        </p:grpSp>
        <p:pic>
          <p:nvPicPr>
            <p:cNvPr id="3074" name="Picture 2" descr="See the source image">
              <a:extLst>
                <a:ext uri="{FF2B5EF4-FFF2-40B4-BE49-F238E27FC236}">
                  <a16:creationId xmlns:a16="http://schemas.microsoft.com/office/drawing/2014/main" id="{95E79D44-E5E4-4DA8-980A-4EDB689696C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8629" y="5791049"/>
              <a:ext cx="726868" cy="72686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C22F8E4-F078-4654-84EF-D4D2E3FF1195}"/>
                </a:ext>
              </a:extLst>
            </p:cNvPr>
            <p:cNvCxnSpPr>
              <a:stCxn id="14" idx="1"/>
              <a:endCxn id="3074" idx="3"/>
            </p:cNvCxnSpPr>
            <p:nvPr/>
          </p:nvCxnSpPr>
          <p:spPr>
            <a:xfrm flipH="1">
              <a:off x="2505497" y="6152777"/>
              <a:ext cx="904453" cy="1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C69A3FE-3564-4C86-A425-547CBB297BA3}"/>
                </a:ext>
              </a:extLst>
            </p:cNvPr>
            <p:cNvCxnSpPr>
              <a:stCxn id="89" idx="2"/>
            </p:cNvCxnSpPr>
            <p:nvPr/>
          </p:nvCxnSpPr>
          <p:spPr>
            <a:xfrm flipH="1">
              <a:off x="6096000" y="4967269"/>
              <a:ext cx="8037" cy="922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BF770270-6E0B-4821-820D-123324F7E8BD}"/>
              </a:ext>
            </a:extLst>
          </p:cNvPr>
          <p:cNvGrpSpPr/>
          <p:nvPr/>
        </p:nvGrpSpPr>
        <p:grpSpPr>
          <a:xfrm>
            <a:off x="301125" y="174807"/>
            <a:ext cx="1668093" cy="874789"/>
            <a:chOff x="301125" y="174807"/>
            <a:chExt cx="1668093" cy="874789"/>
          </a:xfrm>
        </p:grpSpPr>
        <p:sp>
          <p:nvSpPr>
            <p:cNvPr id="21" name="Rectangle 20">
              <a:extLst>
                <a:ext uri="{FF2B5EF4-FFF2-40B4-BE49-F238E27FC236}">
                  <a16:creationId xmlns:a16="http://schemas.microsoft.com/office/drawing/2014/main" id="{F888E5BE-13C9-454F-81F8-35D1713A6EBD}"/>
                </a:ext>
              </a:extLst>
            </p:cNvPr>
            <p:cNvSpPr/>
            <p:nvPr/>
          </p:nvSpPr>
          <p:spPr>
            <a:xfrm>
              <a:off x="301125" y="174807"/>
              <a:ext cx="1668093" cy="87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AE61A7D1-7D0E-47A0-8663-CA88976565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63691" y="213454"/>
              <a:ext cx="289530" cy="289530"/>
            </a:xfrm>
            <a:prstGeom prst="rect">
              <a:avLst/>
            </a:prstGeom>
          </p:spPr>
        </p:pic>
        <p:sp>
          <p:nvSpPr>
            <p:cNvPr id="37" name="TextBox 36">
              <a:extLst>
                <a:ext uri="{FF2B5EF4-FFF2-40B4-BE49-F238E27FC236}">
                  <a16:creationId xmlns:a16="http://schemas.microsoft.com/office/drawing/2014/main" id="{45ED2A12-5FAE-4840-B8A5-13915782387C}"/>
                </a:ext>
              </a:extLst>
            </p:cNvPr>
            <p:cNvSpPr txBox="1"/>
            <p:nvPr/>
          </p:nvSpPr>
          <p:spPr>
            <a:xfrm>
              <a:off x="309847" y="670717"/>
              <a:ext cx="1657038" cy="276999"/>
            </a:xfrm>
            <a:prstGeom prst="rect">
              <a:avLst/>
            </a:prstGeom>
            <a:noFill/>
          </p:spPr>
          <p:txBody>
            <a:bodyPr wrap="square" rtlCol="0">
              <a:spAutoFit/>
            </a:bodyPr>
            <a:lstStyle/>
            <a:p>
              <a:pPr algn="ctr"/>
              <a:r>
                <a:rPr lang="en-US" sz="1200"/>
                <a:t>Azure Active Directory</a:t>
              </a:r>
            </a:p>
          </p:txBody>
        </p:sp>
      </p:grpSp>
      <p:grpSp>
        <p:nvGrpSpPr>
          <p:cNvPr id="48" name="Group 47">
            <a:extLst>
              <a:ext uri="{FF2B5EF4-FFF2-40B4-BE49-F238E27FC236}">
                <a16:creationId xmlns:a16="http://schemas.microsoft.com/office/drawing/2014/main" id="{9FA5810A-10B9-4D4E-951B-E17784642756}"/>
              </a:ext>
            </a:extLst>
          </p:cNvPr>
          <p:cNvGrpSpPr/>
          <p:nvPr/>
        </p:nvGrpSpPr>
        <p:grpSpPr>
          <a:xfrm>
            <a:off x="301126" y="1140903"/>
            <a:ext cx="10327454" cy="5541068"/>
            <a:chOff x="301126" y="1140903"/>
            <a:chExt cx="10327454" cy="5541068"/>
          </a:xfrm>
        </p:grpSpPr>
        <p:sp>
          <p:nvSpPr>
            <p:cNvPr id="44" name="Rectangle 43">
              <a:extLst>
                <a:ext uri="{FF2B5EF4-FFF2-40B4-BE49-F238E27FC236}">
                  <a16:creationId xmlns:a16="http://schemas.microsoft.com/office/drawing/2014/main" id="{53D1E6EC-1339-4854-9B73-2A2DD8B8B9FD}"/>
                </a:ext>
              </a:extLst>
            </p:cNvPr>
            <p:cNvSpPr/>
            <p:nvPr/>
          </p:nvSpPr>
          <p:spPr>
            <a:xfrm>
              <a:off x="301126" y="1140903"/>
              <a:ext cx="10327454" cy="554106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F0077E3-5184-42FF-A2F0-6159D9F4933B}"/>
                </a:ext>
              </a:extLst>
            </p:cNvPr>
            <p:cNvSpPr txBox="1"/>
            <p:nvPr/>
          </p:nvSpPr>
          <p:spPr>
            <a:xfrm>
              <a:off x="309847" y="1184709"/>
              <a:ext cx="1102026" cy="276999"/>
            </a:xfrm>
            <a:prstGeom prst="rect">
              <a:avLst/>
            </a:prstGeom>
            <a:noFill/>
            <a:ln>
              <a:noFill/>
            </a:ln>
          </p:spPr>
          <p:txBody>
            <a:bodyPr wrap="square" rtlCol="0">
              <a:spAutoFit/>
            </a:bodyPr>
            <a:lstStyle/>
            <a:p>
              <a:pPr algn="ctr"/>
              <a:r>
                <a:rPr lang="en-US" sz="1200"/>
                <a:t>Environment</a:t>
              </a:r>
            </a:p>
          </p:txBody>
        </p:sp>
      </p:grpSp>
      <p:sp>
        <p:nvSpPr>
          <p:cNvPr id="59" name="Rectangle 58">
            <a:extLst>
              <a:ext uri="{FF2B5EF4-FFF2-40B4-BE49-F238E27FC236}">
                <a16:creationId xmlns:a16="http://schemas.microsoft.com/office/drawing/2014/main" id="{5821EB25-BC24-4F80-AC6B-1CBE54049BA6}"/>
              </a:ext>
            </a:extLst>
          </p:cNvPr>
          <p:cNvSpPr/>
          <p:nvPr/>
        </p:nvSpPr>
        <p:spPr>
          <a:xfrm>
            <a:off x="3518532" y="5998669"/>
            <a:ext cx="1236571" cy="3170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RBAC</a:t>
            </a:r>
          </a:p>
        </p:txBody>
      </p:sp>
      <p:sp>
        <p:nvSpPr>
          <p:cNvPr id="62" name="Rectangle 61">
            <a:extLst>
              <a:ext uri="{FF2B5EF4-FFF2-40B4-BE49-F238E27FC236}">
                <a16:creationId xmlns:a16="http://schemas.microsoft.com/office/drawing/2014/main" id="{30BCD224-5B00-487D-9E2C-62304FAD07F2}"/>
              </a:ext>
            </a:extLst>
          </p:cNvPr>
          <p:cNvSpPr/>
          <p:nvPr/>
        </p:nvSpPr>
        <p:spPr>
          <a:xfrm>
            <a:off x="9163247" y="6014277"/>
            <a:ext cx="1236571"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ALM</a:t>
            </a:r>
          </a:p>
        </p:txBody>
      </p:sp>
    </p:spTree>
    <p:extLst>
      <p:ext uri="{BB962C8B-B14F-4D97-AF65-F5344CB8AC3E}">
        <p14:creationId xmlns:p14="http://schemas.microsoft.com/office/powerpoint/2010/main" val="61585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0"/>
                                        </p:tgtEl>
                                        <p:attrNameLst>
                                          <p:attrName>style.visibility</p:attrName>
                                        </p:attrNameLst>
                                      </p:cBhvr>
                                      <p:to>
                                        <p:strVal val="visible"/>
                                      </p:to>
                                    </p:set>
                                    <p:animEffect transition="in" filter="fade">
                                      <p:cBhvr>
                                        <p:cTn id="20" dur="500"/>
                                        <p:tgtEl>
                                          <p:spTgt spid="2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Freeform: Shape 61">
            <a:extLst>
              <a:ext uri="{FF2B5EF4-FFF2-40B4-BE49-F238E27FC236}">
                <a16:creationId xmlns:a16="http://schemas.microsoft.com/office/drawing/2014/main" id="{E83BF3D0-50C8-466D-9E18-C65D03F9C5A3}"/>
              </a:ext>
            </a:extLst>
          </p:cNvPr>
          <p:cNvSpPr/>
          <p:nvPr/>
        </p:nvSpPr>
        <p:spPr bwMode="auto">
          <a:xfrm rot="10800000">
            <a:off x="8540752" y="0"/>
            <a:ext cx="3651248" cy="3651248"/>
          </a:xfrm>
          <a:custGeom>
            <a:avLst/>
            <a:gdLst>
              <a:gd name="connsiteX0" fmla="*/ 3651248 w 3651248"/>
              <a:gd name="connsiteY0" fmla="*/ 3651248 h 3651248"/>
              <a:gd name="connsiteX1" fmla="*/ 0 w 3651248"/>
              <a:gd name="connsiteY1" fmla="*/ 3651248 h 3651248"/>
              <a:gd name="connsiteX2" fmla="*/ 0 w 3651248"/>
              <a:gd name="connsiteY2" fmla="*/ 0 h 3651248"/>
            </a:gdLst>
            <a:ahLst/>
            <a:cxnLst>
              <a:cxn ang="0">
                <a:pos x="connsiteX0" y="connsiteY0"/>
              </a:cxn>
              <a:cxn ang="0">
                <a:pos x="connsiteX1" y="connsiteY1"/>
              </a:cxn>
              <a:cxn ang="0">
                <a:pos x="connsiteX2" y="connsiteY2"/>
              </a:cxn>
            </a:cxnLst>
            <a:rect l="l" t="t" r="r" b="b"/>
            <a:pathLst>
              <a:path w="3651248" h="3651248">
                <a:moveTo>
                  <a:pt x="3651248" y="3651248"/>
                </a:moveTo>
                <a:lnTo>
                  <a:pt x="0" y="3651248"/>
                </a:lnTo>
                <a:lnTo>
                  <a:pt x="0" y="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Chatbots can help, but…</a:t>
            </a:r>
          </a:p>
        </p:txBody>
      </p:sp>
      <p:sp>
        <p:nvSpPr>
          <p:cNvPr id="4" name="TextBox 3">
            <a:extLst>
              <a:ext uri="{FF2B5EF4-FFF2-40B4-BE49-F238E27FC236}">
                <a16:creationId xmlns:a16="http://schemas.microsoft.com/office/drawing/2014/main" id="{800B64A8-FB81-476E-BC46-C7BAF81D0E24}"/>
              </a:ext>
            </a:extLst>
          </p:cNvPr>
          <p:cNvSpPr txBox="1"/>
          <p:nvPr/>
        </p:nvSpPr>
        <p:spPr>
          <a:xfrm>
            <a:off x="5895457" y="2377192"/>
            <a:ext cx="3837100" cy="553998"/>
          </a:xfrm>
          <a:prstGeom prst="rect">
            <a:avLst/>
          </a:prstGeom>
          <a:noFill/>
        </p:spPr>
        <p:txBody>
          <a:bodyPr wrap="square" lIns="0" tIns="0" rIns="0" bIns="0" rtlCol="0" anchor="t">
            <a:spAutoFit/>
          </a:bodyPr>
          <a:lstStyle/>
          <a:p>
            <a:pPr algn="r" defTabSz="914192">
              <a:lnSpc>
                <a:spcPct val="90000"/>
              </a:lnSpc>
              <a:spcAft>
                <a:spcPts val="600"/>
              </a:spcAft>
              <a:buClr>
                <a:srgbClr val="008272"/>
              </a:buClr>
              <a:defRPr/>
            </a:pPr>
            <a:r>
              <a:rPr lang="en-US" sz="2000">
                <a:latin typeface="Segoe UI"/>
              </a:rPr>
              <a:t>Bots are hard to create and expensive to maintain</a:t>
            </a:r>
          </a:p>
        </p:txBody>
      </p:sp>
      <p:sp>
        <p:nvSpPr>
          <p:cNvPr id="60" name="Freeform: Shape 59">
            <a:extLst>
              <a:ext uri="{FF2B5EF4-FFF2-40B4-BE49-F238E27FC236}">
                <a16:creationId xmlns:a16="http://schemas.microsoft.com/office/drawing/2014/main" id="{1F01BC35-CEE0-46B8-8488-95FA619F5AEA}"/>
              </a:ext>
            </a:extLst>
          </p:cNvPr>
          <p:cNvSpPr/>
          <p:nvPr/>
        </p:nvSpPr>
        <p:spPr bwMode="auto">
          <a:xfrm>
            <a:off x="6800850" y="1466848"/>
            <a:ext cx="5391151" cy="539115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a:extLst>
              <a:ext uri="{FF2B5EF4-FFF2-40B4-BE49-F238E27FC236}">
                <a16:creationId xmlns:a16="http://schemas.microsoft.com/office/drawing/2014/main" id="{B9B4D5BE-CEEE-41DA-BC2B-49C846A83307}"/>
              </a:ext>
            </a:extLst>
          </p:cNvPr>
          <p:cNvGrpSpPr/>
          <p:nvPr/>
        </p:nvGrpSpPr>
        <p:grpSpPr>
          <a:xfrm>
            <a:off x="-571500" y="1332071"/>
            <a:ext cx="4724400" cy="4635728"/>
            <a:chOff x="265161" y="2061525"/>
            <a:chExt cx="2655567" cy="2605725"/>
          </a:xfrm>
        </p:grpSpPr>
        <p:sp>
          <p:nvSpPr>
            <p:cNvPr id="22" name="Freeform: Shape 21">
              <a:extLst>
                <a:ext uri="{FF2B5EF4-FFF2-40B4-BE49-F238E27FC236}">
                  <a16:creationId xmlns:a16="http://schemas.microsoft.com/office/drawing/2014/main" id="{54F35D1B-DB4F-44BF-9944-20132D57DABB}"/>
                </a:ext>
              </a:extLst>
            </p:cNvPr>
            <p:cNvSpPr/>
            <p:nvPr/>
          </p:nvSpPr>
          <p:spPr>
            <a:xfrm>
              <a:off x="1172760" y="2061525"/>
              <a:ext cx="840369" cy="965942"/>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24" name="Freeform: Shape 23">
              <a:extLst>
                <a:ext uri="{FF2B5EF4-FFF2-40B4-BE49-F238E27FC236}">
                  <a16:creationId xmlns:a16="http://schemas.microsoft.com/office/drawing/2014/main" id="{FE6F00BE-2741-4F1D-B764-6FBE95F3D1A4}"/>
                </a:ext>
              </a:extLst>
            </p:cNvPr>
            <p:cNvSpPr/>
            <p:nvPr/>
          </p:nvSpPr>
          <p:spPr>
            <a:xfrm>
              <a:off x="668699" y="2427445"/>
              <a:ext cx="436831" cy="502105"/>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114" tIns="180591" rIns="157114" bIns="180591" numCol="1" spcCol="1270" anchor="ctr" anchorCtr="0">
              <a:noAutofit/>
            </a:bodyPr>
            <a:lstStyle/>
            <a:p>
              <a:pPr marL="0" lvl="0" indent="0" algn="ctr" defTabSz="1600200">
                <a:lnSpc>
                  <a:spcPct val="90000"/>
                </a:lnSpc>
                <a:spcBef>
                  <a:spcPct val="0"/>
                </a:spcBef>
                <a:spcAft>
                  <a:spcPct val="35000"/>
                </a:spcAft>
                <a:buNone/>
              </a:pPr>
              <a:endParaRPr lang="en-US" sz="3400" kern="1200"/>
            </a:p>
          </p:txBody>
        </p:sp>
        <p:sp>
          <p:nvSpPr>
            <p:cNvPr id="26" name="Freeform: Shape 25">
              <a:extLst>
                <a:ext uri="{FF2B5EF4-FFF2-40B4-BE49-F238E27FC236}">
                  <a16:creationId xmlns:a16="http://schemas.microsoft.com/office/drawing/2014/main" id="{BE09A802-3F43-40E4-B5C5-3503A8E832B4}"/>
                </a:ext>
              </a:extLst>
            </p:cNvPr>
            <p:cNvSpPr/>
            <p:nvPr/>
          </p:nvSpPr>
          <p:spPr>
            <a:xfrm>
              <a:off x="717222" y="2881416"/>
              <a:ext cx="840369" cy="965942"/>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28" name="Freeform: Shape 27">
              <a:extLst>
                <a:ext uri="{FF2B5EF4-FFF2-40B4-BE49-F238E27FC236}">
                  <a16:creationId xmlns:a16="http://schemas.microsoft.com/office/drawing/2014/main" id="{2BA7DD8D-3493-4433-A9BF-9CEACFEB5EF0}"/>
                </a:ext>
              </a:extLst>
            </p:cNvPr>
            <p:cNvSpPr/>
            <p:nvPr/>
          </p:nvSpPr>
          <p:spPr>
            <a:xfrm>
              <a:off x="2080359" y="2061525"/>
              <a:ext cx="840369" cy="965942"/>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114" tIns="180591" rIns="157114" bIns="180591" numCol="1" spcCol="1270" anchor="ctr" anchorCtr="0">
              <a:noAutofit/>
            </a:bodyPr>
            <a:lstStyle/>
            <a:p>
              <a:pPr marL="0" lvl="0" indent="0" algn="ctr" defTabSz="1600200">
                <a:lnSpc>
                  <a:spcPct val="90000"/>
                </a:lnSpc>
                <a:spcBef>
                  <a:spcPct val="0"/>
                </a:spcBef>
                <a:spcAft>
                  <a:spcPct val="35000"/>
                </a:spcAft>
                <a:buNone/>
              </a:pPr>
              <a:endParaRPr lang="en-US" sz="3400" kern="1200"/>
            </a:p>
          </p:txBody>
        </p:sp>
        <p:sp>
          <p:nvSpPr>
            <p:cNvPr id="29" name="Freeform: Shape 28">
              <a:extLst>
                <a:ext uri="{FF2B5EF4-FFF2-40B4-BE49-F238E27FC236}">
                  <a16:creationId xmlns:a16="http://schemas.microsoft.com/office/drawing/2014/main" id="{6CFE169F-0D6C-4A55-9A27-48A72E142209}"/>
                </a:ext>
              </a:extLst>
            </p:cNvPr>
            <p:cNvSpPr/>
            <p:nvPr/>
          </p:nvSpPr>
          <p:spPr>
            <a:xfrm>
              <a:off x="1173423" y="3792611"/>
              <a:ext cx="427477" cy="491353"/>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31" name="Freeform: Shape 30">
              <a:extLst>
                <a:ext uri="{FF2B5EF4-FFF2-40B4-BE49-F238E27FC236}">
                  <a16:creationId xmlns:a16="http://schemas.microsoft.com/office/drawing/2014/main" id="{ABDB52B5-35D9-4579-B14C-F5B03304A5BB}"/>
                </a:ext>
              </a:extLst>
            </p:cNvPr>
            <p:cNvSpPr/>
            <p:nvPr/>
          </p:nvSpPr>
          <p:spPr>
            <a:xfrm>
              <a:off x="265161" y="3701308"/>
              <a:ext cx="840369" cy="965942"/>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114" tIns="180591" rIns="157114" bIns="180591" numCol="1" spcCol="1270" anchor="ctr" anchorCtr="0">
              <a:noAutofit/>
            </a:bodyPr>
            <a:lstStyle/>
            <a:p>
              <a:pPr marL="0" lvl="0" indent="0" algn="ctr" defTabSz="1600200">
                <a:lnSpc>
                  <a:spcPct val="90000"/>
                </a:lnSpc>
                <a:spcBef>
                  <a:spcPct val="0"/>
                </a:spcBef>
                <a:spcAft>
                  <a:spcPct val="35000"/>
                </a:spcAft>
                <a:buNone/>
              </a:pPr>
              <a:endParaRPr lang="en-US" sz="3400" kern="1200"/>
            </a:p>
          </p:txBody>
        </p:sp>
        <p:grpSp>
          <p:nvGrpSpPr>
            <p:cNvPr id="48" name="Group 47">
              <a:extLst>
                <a:ext uri="{FF2B5EF4-FFF2-40B4-BE49-F238E27FC236}">
                  <a16:creationId xmlns:a16="http://schemas.microsoft.com/office/drawing/2014/main" id="{4E2F47C6-2A24-4F59-8A82-27331EF61455}"/>
                </a:ext>
              </a:extLst>
            </p:cNvPr>
            <p:cNvGrpSpPr/>
            <p:nvPr/>
          </p:nvGrpSpPr>
          <p:grpSpPr>
            <a:xfrm>
              <a:off x="1624821" y="2881416"/>
              <a:ext cx="840369" cy="965941"/>
              <a:chOff x="1624821" y="2881416"/>
              <a:chExt cx="840369" cy="965941"/>
            </a:xfrm>
          </p:grpSpPr>
          <p:sp>
            <p:nvSpPr>
              <p:cNvPr id="33" name="Hexagon 32">
                <a:extLst>
                  <a:ext uri="{FF2B5EF4-FFF2-40B4-BE49-F238E27FC236}">
                    <a16:creationId xmlns:a16="http://schemas.microsoft.com/office/drawing/2014/main" id="{912CE092-7445-44F8-9085-1DDBEAB92B7B}"/>
                  </a:ext>
                </a:extLst>
              </p:cNvPr>
              <p:cNvSpPr/>
              <p:nvPr/>
            </p:nvSpPr>
            <p:spPr>
              <a:xfrm rot="5400000">
                <a:off x="1562035" y="2944202"/>
                <a:ext cx="965941" cy="840369"/>
              </a:xfrm>
              <a:prstGeom prst="hexagon">
                <a:avLst>
                  <a:gd name="adj" fmla="val 25000"/>
                  <a:gd name="vf" fmla="val 115470"/>
                </a:avLst>
              </a:prstGeom>
              <a:solidFill>
                <a:srgbClr val="0B556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Freeform 5">
                <a:extLst>
                  <a:ext uri="{FF2B5EF4-FFF2-40B4-BE49-F238E27FC236}">
                    <a16:creationId xmlns:a16="http://schemas.microsoft.com/office/drawing/2014/main" id="{0264E8B9-AC59-48F1-89C1-D80BE84140D3}"/>
                  </a:ext>
                </a:extLst>
              </p:cNvPr>
              <p:cNvSpPr>
                <a:spLocks noEditPoints="1"/>
              </p:cNvSpPr>
              <p:nvPr/>
            </p:nvSpPr>
            <p:spPr bwMode="auto">
              <a:xfrm>
                <a:off x="1775576" y="3167721"/>
                <a:ext cx="538858" cy="393331"/>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69" name="Freeform: Shape 68">
              <a:extLst>
                <a:ext uri="{FF2B5EF4-FFF2-40B4-BE49-F238E27FC236}">
                  <a16:creationId xmlns:a16="http://schemas.microsoft.com/office/drawing/2014/main" id="{4134E365-92FD-4047-B78D-E2D35C0F67F8}"/>
                </a:ext>
              </a:extLst>
            </p:cNvPr>
            <p:cNvSpPr/>
            <p:nvPr/>
          </p:nvSpPr>
          <p:spPr>
            <a:xfrm>
              <a:off x="1657915" y="3780373"/>
              <a:ext cx="204969" cy="235596"/>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grpSp>
      <p:sp>
        <p:nvSpPr>
          <p:cNvPr id="55" name="TextBox 54">
            <a:extLst>
              <a:ext uri="{FF2B5EF4-FFF2-40B4-BE49-F238E27FC236}">
                <a16:creationId xmlns:a16="http://schemas.microsoft.com/office/drawing/2014/main" id="{53053DDF-4FA9-40E3-91A1-494472D27357}"/>
              </a:ext>
            </a:extLst>
          </p:cNvPr>
          <p:cNvSpPr txBox="1"/>
          <p:nvPr/>
        </p:nvSpPr>
        <p:spPr>
          <a:xfrm>
            <a:off x="3328714" y="3703656"/>
            <a:ext cx="5036386" cy="830997"/>
          </a:xfrm>
          <a:prstGeom prst="rect">
            <a:avLst/>
          </a:prstGeom>
          <a:noFill/>
        </p:spPr>
        <p:txBody>
          <a:bodyPr wrap="square" lIns="0" tIns="0" rIns="0" bIns="0" rtlCol="0" anchor="t">
            <a:spAutoFit/>
          </a:bodyPr>
          <a:lstStyle/>
          <a:p>
            <a:pPr algn="r" defTabSz="914192">
              <a:lnSpc>
                <a:spcPct val="90000"/>
              </a:lnSpc>
              <a:spcAft>
                <a:spcPts val="600"/>
              </a:spcAft>
              <a:buClr>
                <a:srgbClr val="008272"/>
              </a:buClr>
              <a:defRPr/>
            </a:pPr>
            <a:r>
              <a:rPr lang="en-US" sz="2000"/>
              <a:t>There is impedance between the subject matter experts with answers – and the developers and scientists who create bots</a:t>
            </a:r>
            <a:endParaRPr lang="en-US" sz="2000">
              <a:cs typeface="Segoe UI"/>
            </a:endParaRPr>
          </a:p>
        </p:txBody>
      </p:sp>
      <p:sp>
        <p:nvSpPr>
          <p:cNvPr id="56" name="TextBox 55">
            <a:extLst>
              <a:ext uri="{FF2B5EF4-FFF2-40B4-BE49-F238E27FC236}">
                <a16:creationId xmlns:a16="http://schemas.microsoft.com/office/drawing/2014/main" id="{952618E0-FC8B-45F0-A6F3-88AB09EB9BD7}"/>
              </a:ext>
            </a:extLst>
          </p:cNvPr>
          <p:cNvSpPr txBox="1"/>
          <p:nvPr/>
        </p:nvSpPr>
        <p:spPr>
          <a:xfrm>
            <a:off x="2552700" y="5185093"/>
            <a:ext cx="4284228" cy="830997"/>
          </a:xfrm>
          <a:prstGeom prst="rect">
            <a:avLst/>
          </a:prstGeom>
          <a:noFill/>
        </p:spPr>
        <p:txBody>
          <a:bodyPr wrap="square" lIns="0" tIns="0" rIns="0" bIns="0" rtlCol="0" anchor="ctr">
            <a:spAutoFit/>
          </a:bodyPr>
          <a:lstStyle/>
          <a:p>
            <a:pPr algn="r" defTabSz="914192">
              <a:lnSpc>
                <a:spcPct val="90000"/>
              </a:lnSpc>
              <a:spcAft>
                <a:spcPts val="600"/>
              </a:spcAft>
              <a:buClr>
                <a:srgbClr val="008272"/>
              </a:buClr>
              <a:defRPr/>
            </a:pPr>
            <a:r>
              <a:rPr lang="en-US" sz="2000"/>
              <a:t>Bots aren’t useful unless they can integrate with the backend and provide personalized answers</a:t>
            </a:r>
            <a:endParaRPr lang="en-US" sz="2000">
              <a:cs typeface="Segoe UI"/>
            </a:endParaRPr>
          </a:p>
        </p:txBody>
      </p:sp>
      <p:grpSp>
        <p:nvGrpSpPr>
          <p:cNvPr id="65" name="Group 64">
            <a:extLst>
              <a:ext uri="{FF2B5EF4-FFF2-40B4-BE49-F238E27FC236}">
                <a16:creationId xmlns:a16="http://schemas.microsoft.com/office/drawing/2014/main" id="{4D44FB7C-854A-4103-9544-866A936072C2}"/>
              </a:ext>
            </a:extLst>
          </p:cNvPr>
          <p:cNvGrpSpPr/>
          <p:nvPr/>
        </p:nvGrpSpPr>
        <p:grpSpPr>
          <a:xfrm>
            <a:off x="8601225" y="3825331"/>
            <a:ext cx="587497" cy="587497"/>
            <a:chOff x="8772675" y="3533231"/>
            <a:chExt cx="587497" cy="587497"/>
          </a:xfrm>
        </p:grpSpPr>
        <p:sp>
          <p:nvSpPr>
            <p:cNvPr id="50" name="Rectangle 49">
              <a:extLst>
                <a:ext uri="{FF2B5EF4-FFF2-40B4-BE49-F238E27FC236}">
                  <a16:creationId xmlns:a16="http://schemas.microsoft.com/office/drawing/2014/main" id="{4A9185C8-A795-48DE-8B1B-9BA128041A25}"/>
                </a:ext>
              </a:extLst>
            </p:cNvPr>
            <p:cNvSpPr/>
            <p:nvPr/>
          </p:nvSpPr>
          <p:spPr bwMode="auto">
            <a:xfrm rot="2700000">
              <a:off x="8772675" y="3533231"/>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8907883" y="3622204"/>
              <a:ext cx="317080" cy="409552"/>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grpSp>
      <p:grpSp>
        <p:nvGrpSpPr>
          <p:cNvPr id="81" name="Group 80">
            <a:extLst>
              <a:ext uri="{FF2B5EF4-FFF2-40B4-BE49-F238E27FC236}">
                <a16:creationId xmlns:a16="http://schemas.microsoft.com/office/drawing/2014/main" id="{07EC159E-D5C2-4EDF-81B5-C8A533F6411F}"/>
              </a:ext>
            </a:extLst>
          </p:cNvPr>
          <p:cNvGrpSpPr/>
          <p:nvPr/>
        </p:nvGrpSpPr>
        <p:grpSpPr>
          <a:xfrm>
            <a:off x="10070853" y="2361897"/>
            <a:ext cx="587497" cy="587497"/>
            <a:chOff x="10070853" y="2361897"/>
            <a:chExt cx="587497" cy="587497"/>
          </a:xfrm>
        </p:grpSpPr>
        <p:sp>
          <p:nvSpPr>
            <p:cNvPr id="49" name="Rectangle 48">
              <a:extLst>
                <a:ext uri="{FF2B5EF4-FFF2-40B4-BE49-F238E27FC236}">
                  <a16:creationId xmlns:a16="http://schemas.microsoft.com/office/drawing/2014/main" id="{5CF50D77-DC46-4D56-AEAD-EA4CA83769F6}"/>
                </a:ext>
              </a:extLst>
            </p:cNvPr>
            <p:cNvSpPr/>
            <p:nvPr/>
          </p:nvSpPr>
          <p:spPr bwMode="auto">
            <a:xfrm rot="2700000">
              <a:off x="10070853" y="2361897"/>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10188335" y="2482365"/>
              <a:ext cx="352532" cy="32751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grpSp>
        <p:nvGrpSpPr>
          <p:cNvPr id="80" name="Group 79">
            <a:extLst>
              <a:ext uri="{FF2B5EF4-FFF2-40B4-BE49-F238E27FC236}">
                <a16:creationId xmlns:a16="http://schemas.microsoft.com/office/drawing/2014/main" id="{C82D5463-280B-4285-A7C1-D6DAA7B197AA}"/>
              </a:ext>
            </a:extLst>
          </p:cNvPr>
          <p:cNvGrpSpPr/>
          <p:nvPr/>
        </p:nvGrpSpPr>
        <p:grpSpPr>
          <a:xfrm>
            <a:off x="7131597" y="5288765"/>
            <a:ext cx="587497" cy="587497"/>
            <a:chOff x="7131597" y="5288765"/>
            <a:chExt cx="587497" cy="587497"/>
          </a:xfrm>
        </p:grpSpPr>
        <p:sp>
          <p:nvSpPr>
            <p:cNvPr id="51" name="Rectangle 50">
              <a:extLst>
                <a:ext uri="{FF2B5EF4-FFF2-40B4-BE49-F238E27FC236}">
                  <a16:creationId xmlns:a16="http://schemas.microsoft.com/office/drawing/2014/main" id="{C20DD664-01D4-47A8-A931-49C9F8FC91F3}"/>
                </a:ext>
              </a:extLst>
            </p:cNvPr>
            <p:cNvSpPr/>
            <p:nvPr/>
          </p:nvSpPr>
          <p:spPr bwMode="auto">
            <a:xfrm rot="2700000">
              <a:off x="7131597" y="5288765"/>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262321" y="5395596"/>
              <a:ext cx="326049" cy="3262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50197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5E-6 -3.33333E-6 L -2.5E-6 0.03542 " pathEditMode="relative" rAng="0" ptsTypes="AA">
                                      <p:cBhvr>
                                        <p:cTn id="21" dur="700" spd="-100000" fill="hold"/>
                                        <p:tgtEl>
                                          <p:spTgt spid="4"/>
                                        </p:tgtEl>
                                        <p:attrNameLst>
                                          <p:attrName>ppt_x</p:attrName>
                                          <p:attrName>ppt_y</p:attrName>
                                        </p:attrNameLst>
                                      </p:cBhvr>
                                      <p:rCtr x="0" y="1759"/>
                                    </p:animMotion>
                                  </p:childTnLst>
                                </p:cTn>
                              </p:par>
                              <p:par>
                                <p:cTn id="22" presetID="10" presetClass="entr" presetSubtype="0" fill="hold" grpId="0" nodeType="withEffect">
                                  <p:stCondLst>
                                    <p:cond delay="25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par>
                                <p:cTn id="25" presetID="42" presetClass="path" presetSubtype="0" decel="100000" fill="hold" grpId="1" nodeType="withEffect">
                                  <p:stCondLst>
                                    <p:cond delay="0"/>
                                  </p:stCondLst>
                                  <p:childTnLst>
                                    <p:animMotion origin="layout" path="M -2.5E-6 -3.33333E-6 L -2.5E-6 0.03542 " pathEditMode="relative" rAng="0" ptsTypes="AA">
                                      <p:cBhvr>
                                        <p:cTn id="26" dur="700" spd="-100000" fill="hold"/>
                                        <p:tgtEl>
                                          <p:spTgt spid="55"/>
                                        </p:tgtEl>
                                        <p:attrNameLst>
                                          <p:attrName>ppt_x</p:attrName>
                                          <p:attrName>ppt_y</p:attrName>
                                        </p:attrNameLst>
                                      </p:cBhvr>
                                      <p:rCtr x="0" y="1759"/>
                                    </p:animMotion>
                                  </p:childTnLst>
                                </p:cTn>
                              </p:par>
                              <p:par>
                                <p:cTn id="27" presetID="10" presetClass="entr" presetSubtype="0" fill="hold" grpId="0" nodeType="withEffect">
                                  <p:stCondLst>
                                    <p:cond delay="25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42" presetClass="path" presetSubtype="0" decel="100000" fill="hold" grpId="1" nodeType="withEffect">
                                  <p:stCondLst>
                                    <p:cond delay="0"/>
                                  </p:stCondLst>
                                  <p:childTnLst>
                                    <p:animMotion origin="layout" path="M -2.5E-6 -3.33333E-6 L -2.5E-6 0.03542 " pathEditMode="relative" rAng="0" ptsTypes="AA">
                                      <p:cBhvr>
                                        <p:cTn id="31" dur="700" spd="-100000" fill="hold"/>
                                        <p:tgtEl>
                                          <p:spTgt spid="5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5" grpId="0"/>
      <p:bldP spid="55" grpId="1"/>
      <p:bldP spid="56" grpId="0"/>
      <p:bldP spid="56"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3E88-E905-7D4B-AE5D-4578A3E7EE33}"/>
              </a:ext>
            </a:extLst>
          </p:cNvPr>
          <p:cNvSpPr>
            <a:spLocks noGrp="1"/>
          </p:cNvSpPr>
          <p:nvPr>
            <p:ph type="title"/>
          </p:nvPr>
        </p:nvSpPr>
        <p:spPr/>
        <p:txBody>
          <a:bodyPr/>
          <a:lstStyle/>
          <a:p>
            <a:r>
              <a:rPr lang="en-US"/>
              <a:t>Omnichannel for Customer Service</a:t>
            </a:r>
          </a:p>
        </p:txBody>
      </p:sp>
      <p:pic>
        <p:nvPicPr>
          <p:cNvPr id="6" name="Picture 5">
            <a:extLst>
              <a:ext uri="{FF2B5EF4-FFF2-40B4-BE49-F238E27FC236}">
                <a16:creationId xmlns:a16="http://schemas.microsoft.com/office/drawing/2014/main" id="{626546FA-8180-40E2-A360-239764107714}"/>
              </a:ext>
            </a:extLst>
          </p:cNvPr>
          <p:cNvPicPr>
            <a:picLocks noChangeAspect="1"/>
          </p:cNvPicPr>
          <p:nvPr/>
        </p:nvPicPr>
        <p:blipFill rotWithShape="1">
          <a:blip r:embed="rId3"/>
          <a:srcRect r="24317" b="11565"/>
          <a:stretch/>
        </p:blipFill>
        <p:spPr>
          <a:xfrm>
            <a:off x="6427917" y="2305671"/>
            <a:ext cx="5248275" cy="3829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8" name="TextBox 7">
            <a:extLst>
              <a:ext uri="{FF2B5EF4-FFF2-40B4-BE49-F238E27FC236}">
                <a16:creationId xmlns:a16="http://schemas.microsoft.com/office/drawing/2014/main" id="{D18B81CA-3B41-4331-9AA5-B110968B7057}"/>
              </a:ext>
            </a:extLst>
          </p:cNvPr>
          <p:cNvSpPr txBox="1"/>
          <p:nvPr/>
        </p:nvSpPr>
        <p:spPr>
          <a:xfrm>
            <a:off x="733425" y="2400300"/>
            <a:ext cx="5248275" cy="3123932"/>
          </a:xfrm>
          <a:prstGeom prst="rect">
            <a:avLst/>
          </a:prstGeom>
          <a:noFill/>
        </p:spPr>
        <p:txBody>
          <a:bodyPr wrap="square" rtlCol="0">
            <a:spAutoFit/>
          </a:bodyPr>
          <a:lstStyle/>
          <a:p>
            <a:pPr marL="285750" indent="-285750">
              <a:buFont typeface="Arial" panose="020B0604020202020204" pitchFamily="34" charset="0"/>
              <a:buChar char="•"/>
            </a:pPr>
            <a:r>
              <a:rPr lang="en-US" sz="1600"/>
              <a:t>Power Virtual Agents plays well with human agents in Omnichannel. Together, they provide the seamless agent transfer experience for your users in the same canvas.</a:t>
            </a:r>
          </a:p>
          <a:p>
            <a:pPr marL="285750" indent="-285750">
              <a:buFont typeface="Arial" panose="020B0604020202020204" pitchFamily="34" charset="0"/>
              <a:buChar char="•"/>
            </a:pPr>
            <a:r>
              <a:rPr lang="en-US" sz="1600"/>
              <a:t>Out of the box, Power Virtual Agents comes configured to work with Dynamics 365 Omnichannel for Customer Service. When the bot can’t help, it pulls in a human automatically.</a:t>
            </a:r>
          </a:p>
          <a:p>
            <a:pPr marL="285750" indent="-285750">
              <a:lnSpc>
                <a:spcPct val="100000"/>
              </a:lnSpc>
              <a:spcBef>
                <a:spcPts val="600"/>
              </a:spcBef>
              <a:buFont typeface="Arial" panose="020B0604020202020204" pitchFamily="34" charset="0"/>
              <a:buChar char="•"/>
            </a:pPr>
            <a:r>
              <a:rPr lang="en-US" sz="1600"/>
              <a:t>PVA can also be configured to work with other engagement hub solutions. This may involve pro-developer work to achieve. </a:t>
            </a:r>
            <a:r>
              <a:rPr lang="en-US" sz="1600">
                <a:hlinkClick r:id="rId4"/>
              </a:rPr>
              <a:t>Configure hand off to a generic engagement hub</a:t>
            </a:r>
            <a:endParaRPr lang="en-US" sz="1600"/>
          </a:p>
        </p:txBody>
      </p:sp>
    </p:spTree>
    <p:extLst>
      <p:ext uri="{BB962C8B-B14F-4D97-AF65-F5344CB8AC3E}">
        <p14:creationId xmlns:p14="http://schemas.microsoft.com/office/powerpoint/2010/main" val="302644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8CB6-73DD-4B19-B723-0EE1E23969DB}"/>
              </a:ext>
            </a:extLst>
          </p:cNvPr>
          <p:cNvSpPr>
            <a:spLocks noGrp="1"/>
          </p:cNvSpPr>
          <p:nvPr>
            <p:ph type="title"/>
          </p:nvPr>
        </p:nvSpPr>
        <p:spPr/>
        <p:txBody>
          <a:bodyPr/>
          <a:lstStyle/>
          <a:p>
            <a:r>
              <a:rPr lang="en-US"/>
              <a:t>PVA + Omnichannel Considerations</a:t>
            </a:r>
          </a:p>
        </p:txBody>
      </p:sp>
      <p:sp>
        <p:nvSpPr>
          <p:cNvPr id="3" name="Content Placeholder 2">
            <a:extLst>
              <a:ext uri="{FF2B5EF4-FFF2-40B4-BE49-F238E27FC236}">
                <a16:creationId xmlns:a16="http://schemas.microsoft.com/office/drawing/2014/main" id="{F7ABE7B5-9201-4634-84F4-CF618783D41E}"/>
              </a:ext>
            </a:extLst>
          </p:cNvPr>
          <p:cNvSpPr>
            <a:spLocks noGrp="1"/>
          </p:cNvSpPr>
          <p:nvPr>
            <p:ph idx="1"/>
          </p:nvPr>
        </p:nvSpPr>
        <p:spPr/>
        <p:txBody>
          <a:bodyPr>
            <a:normAutofit fontScale="92500"/>
          </a:bodyPr>
          <a:lstStyle/>
          <a:p>
            <a:r>
              <a:rPr lang="en-US"/>
              <a:t>Styling and rendering using Omni-channel canvas (Live-chat widget vs SDK)</a:t>
            </a:r>
          </a:p>
          <a:p>
            <a:r>
              <a:rPr lang="en-US"/>
              <a:t>Deploying PVA to Asynchronous Channels through OC + Twilio (e.g. WhatsApp)</a:t>
            </a:r>
          </a:p>
          <a:p>
            <a:r>
              <a:rPr lang="en-US"/>
              <a:t>Attachment handling in PVA using Omni-channel</a:t>
            </a:r>
          </a:p>
          <a:p>
            <a:r>
              <a:rPr lang="en-US"/>
              <a:t>E2E Load testing for PVA + OC stack including Agent Escalation</a:t>
            </a:r>
          </a:p>
          <a:p>
            <a:r>
              <a:rPr lang="en-US"/>
              <a:t>1-1 connection – PVA bot can talk to only one OC instance at a given time</a:t>
            </a:r>
          </a:p>
          <a:p>
            <a:r>
              <a:rPr lang="en-US"/>
              <a:t>Upcoming:</a:t>
            </a:r>
          </a:p>
          <a:p>
            <a:pPr lvl="1"/>
            <a:r>
              <a:rPr lang="en-US"/>
              <a:t>End of Conversation time outs after inactivity (30mins) to remove from active OC queue list</a:t>
            </a:r>
          </a:p>
        </p:txBody>
      </p:sp>
    </p:spTree>
    <p:extLst>
      <p:ext uri="{BB962C8B-B14F-4D97-AF65-F5344CB8AC3E}">
        <p14:creationId xmlns:p14="http://schemas.microsoft.com/office/powerpoint/2010/main" val="20413047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a:xfrm>
            <a:off x="371094" y="1161288"/>
            <a:ext cx="3438144" cy="1124712"/>
          </a:xfrm>
        </p:spPr>
        <p:txBody>
          <a:bodyPr anchor="b">
            <a:normAutofit/>
          </a:bodyPr>
          <a:lstStyle/>
          <a:p>
            <a:r>
              <a:rPr lang="en-US" sz="2800"/>
              <a:t>Fallback topic</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a:xfrm>
            <a:off x="371094" y="2718054"/>
            <a:ext cx="3438906" cy="3207258"/>
          </a:xfrm>
        </p:spPr>
        <p:txBody>
          <a:bodyPr anchor="t">
            <a:normAutofit/>
          </a:bodyPr>
          <a:lstStyle/>
          <a:p>
            <a:r>
              <a:rPr lang="en-US" sz="1700"/>
              <a:t>Fallback topic to the system topics list and allows customization when the user intent is not triggering a user or system topic.</a:t>
            </a:r>
          </a:p>
          <a:p>
            <a:r>
              <a:rPr lang="en-US" sz="1700"/>
              <a:t>This topic can be edited, call actions from external services such as Bot Framework and Power Automate, or redirect to another topic. </a:t>
            </a:r>
          </a:p>
        </p:txBody>
      </p:sp>
      <p:pic>
        <p:nvPicPr>
          <p:cNvPr id="5" name="Picture 4">
            <a:extLst>
              <a:ext uri="{FF2B5EF4-FFF2-40B4-BE49-F238E27FC236}">
                <a16:creationId xmlns:a16="http://schemas.microsoft.com/office/drawing/2014/main" id="{6D82D760-D591-43C8-8D6B-C49C50D15314}"/>
              </a:ext>
            </a:extLst>
          </p:cNvPr>
          <p:cNvPicPr>
            <a:picLocks noChangeAspect="1"/>
          </p:cNvPicPr>
          <p:nvPr/>
        </p:nvPicPr>
        <p:blipFill>
          <a:blip r:embed="rId2"/>
          <a:stretch>
            <a:fillRect/>
          </a:stretch>
        </p:blipFill>
        <p:spPr>
          <a:xfrm>
            <a:off x="4898967" y="2133843"/>
            <a:ext cx="6921940" cy="2699555"/>
          </a:xfrm>
          <a:prstGeom prst="rect">
            <a:avLst/>
          </a:prstGeom>
        </p:spPr>
      </p:pic>
    </p:spTree>
    <p:extLst>
      <p:ext uri="{BB962C8B-B14F-4D97-AF65-F5344CB8AC3E}">
        <p14:creationId xmlns:p14="http://schemas.microsoft.com/office/powerpoint/2010/main" val="379857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a:xfrm>
            <a:off x="841246" y="978619"/>
            <a:ext cx="5991244" cy="1106424"/>
          </a:xfrm>
        </p:spPr>
        <p:txBody>
          <a:bodyPr>
            <a:normAutofit/>
          </a:bodyPr>
          <a:lstStyle/>
          <a:p>
            <a:r>
              <a:rPr lang="en-US" sz="3200"/>
              <a:t>Custom canvas</a:t>
            </a:r>
          </a:p>
        </p:txBody>
      </p:sp>
      <p:sp>
        <p:nvSpPr>
          <p:cNvPr id="23" name="Rectangle 2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a:xfrm>
            <a:off x="841248" y="2252870"/>
            <a:ext cx="5993892" cy="3560251"/>
          </a:xfrm>
        </p:spPr>
        <p:txBody>
          <a:bodyPr>
            <a:normAutofit/>
          </a:bodyPr>
          <a:lstStyle/>
          <a:p>
            <a:pPr>
              <a:lnSpc>
                <a:spcPct val="100000"/>
              </a:lnSpc>
            </a:pPr>
            <a:r>
              <a:rPr lang="en-US" sz="1500">
                <a:cs typeface="Segoe UI" panose="020B0502040204020203" pitchFamily="34" charset="0"/>
              </a:rPr>
              <a:t>User</a:t>
            </a:r>
            <a:r>
              <a:rPr lang="en-US" sz="1500" b="0" i="0">
                <a:effectLst/>
                <a:cs typeface="Segoe UI" panose="020B0502040204020203" pitchFamily="34" charset="0"/>
              </a:rPr>
              <a:t> can </a:t>
            </a:r>
            <a:r>
              <a:rPr lang="en-US" sz="1500" b="0" i="0" u="none" strike="noStrike">
                <a:effectLst/>
                <a:cs typeface="Segoe UI" panose="020B0502040204020203" pitchFamily="34" charset="0"/>
                <a:hlinkClick r:id="rId2"/>
              </a:rPr>
              <a:t>customize the default canvas</a:t>
            </a:r>
            <a:r>
              <a:rPr lang="en-US" sz="1500" b="0" i="0">
                <a:effectLst/>
                <a:cs typeface="Segoe UI" panose="020B0502040204020203" pitchFamily="34" charset="0"/>
              </a:rPr>
              <a:t> with JavaScript-based styling in the HTML code for the website where you deploy your bot.</a:t>
            </a:r>
            <a:br>
              <a:rPr lang="en-US" sz="1500" b="0" i="0">
                <a:effectLst/>
                <a:cs typeface="Segoe UI" panose="020B0502040204020203" pitchFamily="34" charset="0"/>
              </a:rPr>
            </a:br>
            <a:r>
              <a:rPr lang="en-US" sz="1500" b="0" i="0">
                <a:effectLst/>
                <a:cs typeface="Segoe UI" panose="020B0502040204020203" pitchFamily="34" charset="0"/>
              </a:rPr>
              <a:t>Customizing the default canvas is useful if you want to make small customizations without investing in code development.</a:t>
            </a:r>
          </a:p>
          <a:p>
            <a:pPr>
              <a:lnSpc>
                <a:spcPct val="100000"/>
              </a:lnSpc>
            </a:pPr>
            <a:r>
              <a:rPr lang="en-US" sz="1500">
                <a:cs typeface="Segoe UI" panose="020B0502040204020203" pitchFamily="34" charset="0"/>
              </a:rPr>
              <a:t>User</a:t>
            </a:r>
            <a:r>
              <a:rPr lang="en-US" sz="1500" b="0" i="0">
                <a:effectLst/>
                <a:cs typeface="Segoe UI" panose="020B0502040204020203" pitchFamily="34" charset="0"/>
              </a:rPr>
              <a:t> can use a </a:t>
            </a:r>
            <a:r>
              <a:rPr lang="en-US" sz="1500" b="0" i="0" u="none" strike="noStrike">
                <a:effectLst/>
                <a:cs typeface="Segoe UI" panose="020B0502040204020203" pitchFamily="34" charset="0"/>
                <a:hlinkClick r:id="rId3"/>
              </a:rPr>
              <a:t>custom canvas</a:t>
            </a:r>
            <a:r>
              <a:rPr lang="en-US" sz="1500" b="0" i="0">
                <a:effectLst/>
                <a:cs typeface="Segoe UI" panose="020B0502040204020203" pitchFamily="34" charset="0"/>
              </a:rPr>
              <a:t>, based on the </a:t>
            </a:r>
            <a:r>
              <a:rPr lang="en-US" sz="1500" b="0" i="0" u="none" strike="noStrike">
                <a:effectLst/>
                <a:cs typeface="Segoe UI" panose="020B0502040204020203" pitchFamily="34" charset="0"/>
                <a:hlinkClick r:id="rId4"/>
              </a:rPr>
              <a:t>Bot Framework Web Chat canvas</a:t>
            </a:r>
            <a:r>
              <a:rPr lang="en-US" sz="1500" b="0" i="0">
                <a:effectLst/>
                <a:cs typeface="Segoe UI" panose="020B0502040204020203" pitchFamily="34" charset="0"/>
              </a:rPr>
              <a:t>. Connecting to a custom canvas requires extensive developer knowledge and is useful for organizations that want to customize the experience completely.</a:t>
            </a:r>
          </a:p>
          <a:p>
            <a:pPr>
              <a:lnSpc>
                <a:spcPct val="100000"/>
              </a:lnSpc>
            </a:pPr>
            <a:r>
              <a:rPr lang="en-US" sz="1500">
                <a:cs typeface="Segoe UI" panose="020B0502040204020203" pitchFamily="34" charset="0"/>
              </a:rPr>
              <a:t>Use the </a:t>
            </a:r>
            <a:r>
              <a:rPr lang="en-US" sz="1500">
                <a:cs typeface="Segoe UI" panose="020B0502040204020203" pitchFamily="34" charset="0"/>
                <a:hlinkClick r:id="rId5"/>
              </a:rPr>
              <a:t>web chat canvas editor </a:t>
            </a:r>
            <a:r>
              <a:rPr lang="en-US" sz="1500">
                <a:cs typeface="Segoe UI" panose="020B0502040204020203" pitchFamily="34" charset="0"/>
              </a:rPr>
              <a:t>tool to quickly test out your styles – keeping to available stylesheet options makes the job simpler!</a:t>
            </a:r>
          </a:p>
          <a:p>
            <a:pPr>
              <a:lnSpc>
                <a:spcPct val="100000"/>
              </a:lnSpc>
            </a:pPr>
            <a:r>
              <a:rPr lang="en-US" sz="1500">
                <a:cs typeface="Segoe UI" panose="020B0502040204020203" pitchFamily="34" charset="0"/>
              </a:rPr>
              <a:t>You can find more info about </a:t>
            </a:r>
            <a:r>
              <a:rPr lang="en-US" sz="1500">
                <a:cs typeface="Segoe UI" panose="020B0502040204020203" pitchFamily="34" charset="0"/>
                <a:hlinkClick r:id="rId6"/>
              </a:rPr>
              <a:t>canvas styling here</a:t>
            </a:r>
            <a:endParaRPr lang="en-US" sz="1500" b="0" i="0">
              <a:effectLst/>
              <a:cs typeface="Segoe UI" panose="020B0502040204020203" pitchFamily="34" charset="0"/>
            </a:endParaRPr>
          </a:p>
          <a:p>
            <a:pPr>
              <a:lnSpc>
                <a:spcPct val="100000"/>
              </a:lnSpc>
            </a:pPr>
            <a:endParaRPr lang="en-US" sz="1500"/>
          </a:p>
        </p:txBody>
      </p:sp>
      <p:grpSp>
        <p:nvGrpSpPr>
          <p:cNvPr id="14" name="Group 13">
            <a:extLst>
              <a:ext uri="{FF2B5EF4-FFF2-40B4-BE49-F238E27FC236}">
                <a16:creationId xmlns:a16="http://schemas.microsoft.com/office/drawing/2014/main" id="{1C1AC132-2ED8-49D3-880D-B60E226942EE}"/>
              </a:ext>
            </a:extLst>
          </p:cNvPr>
          <p:cNvGrpSpPr/>
          <p:nvPr/>
        </p:nvGrpSpPr>
        <p:grpSpPr>
          <a:xfrm>
            <a:off x="8000841" y="630936"/>
            <a:ext cx="3455603" cy="5495544"/>
            <a:chOff x="3947749" y="0"/>
            <a:chExt cx="4427784" cy="7067550"/>
          </a:xfrm>
        </p:grpSpPr>
        <p:pic>
          <p:nvPicPr>
            <p:cNvPr id="7" name="Picture 6">
              <a:extLst>
                <a:ext uri="{FF2B5EF4-FFF2-40B4-BE49-F238E27FC236}">
                  <a16:creationId xmlns:a16="http://schemas.microsoft.com/office/drawing/2014/main" id="{7DBE92D1-6927-4E66-82D7-30681774800E}"/>
                </a:ext>
              </a:extLst>
            </p:cNvPr>
            <p:cNvPicPr>
              <a:picLocks noChangeAspect="1"/>
            </p:cNvPicPr>
            <p:nvPr/>
          </p:nvPicPr>
          <p:blipFill>
            <a:blip r:embed="rId7"/>
            <a:stretch>
              <a:fillRect/>
            </a:stretch>
          </p:blipFill>
          <p:spPr>
            <a:xfrm>
              <a:off x="3947749" y="0"/>
              <a:ext cx="4427784" cy="7067550"/>
            </a:xfrm>
            <a:prstGeom prst="rect">
              <a:avLst/>
            </a:prstGeom>
          </p:spPr>
        </p:pic>
        <p:pic>
          <p:nvPicPr>
            <p:cNvPr id="13" name="Picture 12">
              <a:extLst>
                <a:ext uri="{FF2B5EF4-FFF2-40B4-BE49-F238E27FC236}">
                  <a16:creationId xmlns:a16="http://schemas.microsoft.com/office/drawing/2014/main" id="{4AA465BB-A27A-49EC-A9FB-DEBEB71784CF}"/>
                </a:ext>
              </a:extLst>
            </p:cNvPr>
            <p:cNvPicPr>
              <a:picLocks noChangeAspect="1"/>
            </p:cNvPicPr>
            <p:nvPr/>
          </p:nvPicPr>
          <p:blipFill>
            <a:blip r:embed="rId8"/>
            <a:stretch>
              <a:fillRect/>
            </a:stretch>
          </p:blipFill>
          <p:spPr>
            <a:xfrm>
              <a:off x="4359250" y="4707224"/>
              <a:ext cx="3511600" cy="701101"/>
            </a:xfrm>
            <a:prstGeom prst="rect">
              <a:avLst/>
            </a:prstGeom>
          </p:spPr>
        </p:pic>
      </p:grpSp>
    </p:spTree>
    <p:extLst>
      <p:ext uri="{BB962C8B-B14F-4D97-AF65-F5344CB8AC3E}">
        <p14:creationId xmlns:p14="http://schemas.microsoft.com/office/powerpoint/2010/main" val="299090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1CF4-D937-4F0C-B280-0978422445DE}"/>
              </a:ext>
            </a:extLst>
          </p:cNvPr>
          <p:cNvSpPr>
            <a:spLocks noGrp="1"/>
          </p:cNvSpPr>
          <p:nvPr>
            <p:ph type="title"/>
          </p:nvPr>
        </p:nvSpPr>
        <p:spPr/>
        <p:txBody>
          <a:bodyPr/>
          <a:lstStyle/>
          <a:p>
            <a:r>
              <a:rPr lang="en-US"/>
              <a:t>Single sign-on</a:t>
            </a:r>
          </a:p>
        </p:txBody>
      </p:sp>
      <p:sp>
        <p:nvSpPr>
          <p:cNvPr id="3" name="Content Placeholder 2">
            <a:extLst>
              <a:ext uri="{FF2B5EF4-FFF2-40B4-BE49-F238E27FC236}">
                <a16:creationId xmlns:a16="http://schemas.microsoft.com/office/drawing/2014/main" id="{DFAA5CB2-9E17-4FEC-8776-A8647A5CC4D8}"/>
              </a:ext>
            </a:extLst>
          </p:cNvPr>
          <p:cNvSpPr>
            <a:spLocks noGrp="1"/>
          </p:cNvSpPr>
          <p:nvPr>
            <p:ph idx="1"/>
          </p:nvPr>
        </p:nvSpPr>
        <p:spPr/>
        <p:txBody>
          <a:bodyPr/>
          <a:lstStyle/>
          <a:p>
            <a:r>
              <a:rPr lang="en-US"/>
              <a:t>Single sign-on provides a seamless experience, allowing the bot to use the user’s credentials</a:t>
            </a:r>
          </a:p>
          <a:p>
            <a:r>
              <a:rPr lang="en-US"/>
              <a:t>Single sign-on can be configured simply using the PVA portal for internal/B2E scenarios where Azure Active Directory (not AAD B2C) is the identity provider.</a:t>
            </a:r>
          </a:p>
          <a:p>
            <a:r>
              <a:rPr lang="en-US"/>
              <a:t>For external/B2C/non-AAD scenarios, a custom solution is needed currently (guidance &amp; sample code available soon)</a:t>
            </a:r>
          </a:p>
        </p:txBody>
      </p:sp>
    </p:spTree>
    <p:extLst>
      <p:ext uri="{BB962C8B-B14F-4D97-AF65-F5344CB8AC3E}">
        <p14:creationId xmlns:p14="http://schemas.microsoft.com/office/powerpoint/2010/main" val="4839921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a:xfrm>
            <a:off x="841246" y="978619"/>
            <a:ext cx="5991244" cy="1106424"/>
          </a:xfrm>
        </p:spPr>
        <p:txBody>
          <a:bodyPr>
            <a:normAutofit/>
          </a:bodyPr>
          <a:lstStyle/>
          <a:p>
            <a:r>
              <a:rPr lang="en-US" sz="3200"/>
              <a:t>Single sign-on (internal/B2E)</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DF019B34-8809-4DFF-9CAE-8563AECDF996}"/>
              </a:ext>
            </a:extLst>
          </p:cNvPr>
          <p:cNvSpPr>
            <a:spLocks noGrp="1" noChangeArrowheads="1"/>
          </p:cNvSpPr>
          <p:nvPr>
            <p:ph idx="1"/>
          </p:nvPr>
        </p:nvSpPr>
        <p:spPr bwMode="auto">
          <a:xfrm>
            <a:off x="615337" y="2430043"/>
            <a:ext cx="6742893" cy="433312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53939" tIns="55545" rIns="0" bIns="55545" numCol="1" anchorCtr="0" compatLnSpc="1">
            <a:prstTxWarp prst="textNoShape">
              <a:avLst/>
            </a:prstTxWarp>
            <a:normAutofit fontScale="92500" lnSpcReduction="20000"/>
          </a:bodyPr>
          <a:lstStyle/>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900" b="0" i="0" u="none" strike="noStrike" cap="none" normalizeH="0" baseline="0">
              <a:ln>
                <a:noFill/>
              </a:ln>
              <a:effectLst/>
              <a:latin typeface="Arial" panose="020B0604020202020204" pitchFamily="34" charset="0"/>
            </a:endParaRPr>
          </a:p>
          <a:p>
            <a:pPr eaLnBrk="0" fontAlgn="base" hangingPunct="0">
              <a:lnSpc>
                <a:spcPct val="100000"/>
              </a:lnSpc>
              <a:spcBef>
                <a:spcPct val="0"/>
              </a:spcBef>
              <a:spcAft>
                <a:spcPts val="600"/>
              </a:spcAft>
            </a:pPr>
            <a:r>
              <a:rPr kumimoji="0" lang="en-US" altLang="en-US" sz="1900" b="0" i="0" u="none" strike="noStrike" cap="none" normalizeH="0" baseline="0">
                <a:ln>
                  <a:noFill/>
                </a:ln>
                <a:effectLst/>
                <a:cs typeface="Segoe UI" panose="020B0502040204020203" pitchFamily="34" charset="0"/>
              </a:rPr>
              <a:t>The bot user enters a phrase that </a:t>
            </a:r>
            <a:r>
              <a:rPr kumimoji="0" lang="en-US" altLang="en-US" sz="1900" b="0" i="0" u="none" strike="noStrike" cap="none" normalizeH="0" baseline="0">
                <a:ln>
                  <a:noFill/>
                </a:ln>
                <a:effectLst/>
                <a:cs typeface="Segoe UI" panose="020B0502040204020203" pitchFamily="34" charset="0"/>
                <a:hlinkClick r:id="rId2"/>
              </a:rPr>
              <a:t>triggers a sign-in topic</a:t>
            </a:r>
            <a:r>
              <a:rPr kumimoji="0" lang="en-US" altLang="en-US" sz="1900" b="0" i="0" u="none" strike="noStrike" cap="none" normalizeH="0" baseline="0">
                <a:ln>
                  <a:noFill/>
                </a:ln>
                <a:effectLst/>
                <a:cs typeface="Segoe UI" panose="020B0502040204020203" pitchFamily="34" charset="0"/>
              </a:rPr>
              <a:t>. The sign-in topic is designed to sign the user in and use the user's </a:t>
            </a:r>
            <a:r>
              <a:rPr kumimoji="0" lang="en-US" altLang="en-US" sz="1900" b="0" i="0" u="none" strike="noStrike" cap="none" normalizeH="0" baseline="0">
                <a:ln>
                  <a:noFill/>
                </a:ln>
                <a:effectLst/>
                <a:cs typeface="Segoe UI" panose="020B0502040204020203" pitchFamily="34" charset="0"/>
                <a:hlinkClick r:id="rId3"/>
              </a:rPr>
              <a:t>authenticated token (</a:t>
            </a:r>
            <a:r>
              <a:rPr kumimoji="0" lang="en-US" altLang="en-US" sz="1900" b="0" i="0" u="none" strike="noStrike" cap="none" normalizeH="0" baseline="0" err="1">
                <a:ln>
                  <a:noFill/>
                </a:ln>
                <a:effectLst/>
                <a:cs typeface="Segoe UI" panose="020B0502040204020203" pitchFamily="34" charset="0"/>
                <a:hlinkClick r:id="rId3"/>
              </a:rPr>
              <a:t>AuthToken</a:t>
            </a:r>
            <a:r>
              <a:rPr kumimoji="0" lang="en-US" altLang="en-US" sz="1900" b="0" i="0" u="none" strike="noStrike" cap="none" normalizeH="0" baseline="0">
                <a:ln>
                  <a:noFill/>
                </a:ln>
                <a:effectLst/>
                <a:cs typeface="Segoe UI" panose="020B0502040204020203" pitchFamily="34" charset="0"/>
                <a:hlinkClick r:id="rId3"/>
              </a:rPr>
              <a:t> variable)</a:t>
            </a:r>
            <a:r>
              <a:rPr kumimoji="0" lang="en-US" altLang="en-US" sz="1900" b="0" i="0" u="none" strike="noStrike" cap="none" normalizeH="0" baseline="0">
                <a:ln>
                  <a:noFill/>
                </a:ln>
                <a:effectLst/>
                <a:cs typeface="Segoe UI" panose="020B0502040204020203" pitchFamily="34" charset="0"/>
              </a:rPr>
              <a:t>.</a:t>
            </a:r>
          </a:p>
          <a:p>
            <a:pPr eaLnBrk="0" fontAlgn="base" hangingPunct="0">
              <a:lnSpc>
                <a:spcPct val="100000"/>
              </a:lnSpc>
              <a:spcBef>
                <a:spcPct val="0"/>
              </a:spcBef>
              <a:spcAft>
                <a:spcPts val="600"/>
              </a:spcAft>
            </a:pPr>
            <a:r>
              <a:rPr kumimoji="0" lang="en-US" altLang="en-US" sz="1900" b="0" i="0" u="none" strike="noStrike" cap="none" normalizeH="0" baseline="0">
                <a:ln>
                  <a:noFill/>
                </a:ln>
                <a:effectLst/>
                <a:cs typeface="Segoe UI" panose="020B0502040204020203" pitchFamily="34" charset="0"/>
              </a:rPr>
              <a:t>Power Virtual Agents sends a login prompt to allow the user to sign in with their configured identity provider.</a:t>
            </a:r>
          </a:p>
          <a:p>
            <a:pPr eaLnBrk="0" fontAlgn="base" hangingPunct="0">
              <a:lnSpc>
                <a:spcPct val="100000"/>
              </a:lnSpc>
              <a:spcBef>
                <a:spcPct val="0"/>
              </a:spcBef>
              <a:spcAft>
                <a:spcPts val="600"/>
              </a:spcAft>
            </a:pPr>
            <a:r>
              <a:rPr kumimoji="0" lang="en-US" altLang="en-US" sz="1900" b="0" i="0" u="none" strike="noStrike" cap="none" normalizeH="0" baseline="0">
                <a:ln>
                  <a:noFill/>
                </a:ln>
                <a:effectLst/>
                <a:cs typeface="Segoe UI" panose="020B0502040204020203" pitchFamily="34" charset="0"/>
              </a:rPr>
              <a:t>The bot's </a:t>
            </a:r>
            <a:r>
              <a:rPr kumimoji="0" lang="en-US" altLang="en-US" sz="1900" b="0" i="0" u="none" strike="noStrike" cap="none" normalizeH="0" baseline="0">
                <a:ln>
                  <a:noFill/>
                </a:ln>
                <a:effectLst/>
                <a:cs typeface="Segoe UI" panose="020B0502040204020203" pitchFamily="34" charset="0"/>
                <a:hlinkClick r:id="rId4"/>
              </a:rPr>
              <a:t>custom canvas</a:t>
            </a:r>
            <a:r>
              <a:rPr kumimoji="0" lang="en-US" altLang="en-US" sz="1900" b="0" i="0" u="none" strike="noStrike" cap="none" normalizeH="0" baseline="0">
                <a:ln>
                  <a:noFill/>
                </a:ln>
                <a:effectLst/>
                <a:cs typeface="Segoe UI" panose="020B0502040204020203" pitchFamily="34" charset="0"/>
              </a:rPr>
              <a:t> intercepts the sign-in prompt and requests an on-behalf-of (OBO) token from Azure AD. The canvas sends the token to the bot.</a:t>
            </a:r>
          </a:p>
          <a:p>
            <a:pPr eaLnBrk="0" fontAlgn="base" hangingPunct="0">
              <a:lnSpc>
                <a:spcPct val="100000"/>
              </a:lnSpc>
              <a:spcBef>
                <a:spcPct val="0"/>
              </a:spcBef>
              <a:spcAft>
                <a:spcPts val="600"/>
              </a:spcAft>
            </a:pPr>
            <a:r>
              <a:rPr kumimoji="0" lang="en-US" altLang="en-US" sz="1900" b="0" i="0" u="none" strike="noStrike" cap="none" normalizeH="0" baseline="0">
                <a:ln>
                  <a:noFill/>
                </a:ln>
                <a:effectLst/>
                <a:cs typeface="Segoe UI" panose="020B0502040204020203" pitchFamily="34" charset="0"/>
              </a:rPr>
              <a:t>On receipt of the OBO token, the bot exchanges the OBO token for an "access token" and fills in the </a:t>
            </a:r>
            <a:r>
              <a:rPr kumimoji="0" lang="en-US" altLang="en-US" sz="1900" b="0" i="0" u="none" strike="noStrike" cap="none" normalizeH="0" baseline="0" err="1">
                <a:ln>
                  <a:noFill/>
                </a:ln>
                <a:effectLst/>
                <a:cs typeface="Segoe UI" panose="020B0502040204020203" pitchFamily="34" charset="0"/>
              </a:rPr>
              <a:t>AuthToken</a:t>
            </a:r>
            <a:r>
              <a:rPr kumimoji="0" lang="en-US" altLang="en-US" sz="1900" b="0" i="0" u="none" strike="noStrike" cap="none" normalizeH="0" baseline="0">
                <a:ln>
                  <a:noFill/>
                </a:ln>
                <a:effectLst/>
                <a:cs typeface="Segoe UI" panose="020B0502040204020203" pitchFamily="34" charset="0"/>
              </a:rPr>
              <a:t> variable using the access token's value. The </a:t>
            </a:r>
            <a:r>
              <a:rPr kumimoji="0" lang="en-US" altLang="en-US" sz="1900" b="0" i="0" u="none" strike="noStrike" cap="none" normalizeH="0" baseline="0" err="1">
                <a:ln>
                  <a:noFill/>
                </a:ln>
                <a:effectLst/>
                <a:cs typeface="Segoe UI" panose="020B0502040204020203" pitchFamily="34" charset="0"/>
              </a:rPr>
              <a:t>IsLoggedIn</a:t>
            </a:r>
            <a:r>
              <a:rPr kumimoji="0" lang="en-US" altLang="en-US" sz="1900" b="0" i="0" u="none" strike="noStrike" cap="none" normalizeH="0" baseline="0">
                <a:ln>
                  <a:noFill/>
                </a:ln>
                <a:effectLst/>
                <a:cs typeface="Segoe UI" panose="020B0502040204020203" pitchFamily="34" charset="0"/>
              </a:rPr>
              <a:t> variable is also set at this time.</a:t>
            </a:r>
          </a:p>
          <a:p>
            <a:pPr eaLnBrk="0" fontAlgn="base" hangingPunct="0">
              <a:lnSpc>
                <a:spcPct val="100000"/>
              </a:lnSpc>
              <a:spcBef>
                <a:spcPct val="0"/>
              </a:spcBef>
              <a:spcAft>
                <a:spcPts val="600"/>
              </a:spcAft>
            </a:pPr>
            <a:endParaRPr lang="en-US" altLang="en-US" sz="1900">
              <a:cs typeface="Segoe UI" panose="020B0502040204020203" pitchFamily="34" charset="0"/>
            </a:endParaRPr>
          </a:p>
          <a:p>
            <a:pPr marL="0" indent="0" eaLnBrk="0" fontAlgn="base" hangingPunct="0">
              <a:lnSpc>
                <a:spcPct val="100000"/>
              </a:lnSpc>
              <a:spcBef>
                <a:spcPct val="0"/>
              </a:spcBef>
              <a:spcAft>
                <a:spcPts val="600"/>
              </a:spcAft>
              <a:buNone/>
            </a:pPr>
            <a:r>
              <a:rPr lang="en-US" sz="1900">
                <a:cs typeface="Segoe UI" panose="020B0502040204020203" pitchFamily="34" charset="0"/>
              </a:rPr>
              <a:t>You can find more info </a:t>
            </a:r>
            <a:r>
              <a:rPr lang="en-US" sz="1900">
                <a:cs typeface="Segoe UI" panose="020B0502040204020203" pitchFamily="34" charset="0"/>
                <a:hlinkClick r:id="rId5"/>
              </a:rPr>
              <a:t>here</a:t>
            </a:r>
            <a:endParaRPr lang="en-US" sz="1900" b="0" i="0">
              <a:effectLst/>
              <a:cs typeface="Segoe UI" panose="020B0502040204020203" pitchFamily="34" charset="0"/>
            </a:endParaRPr>
          </a:p>
          <a:p>
            <a:pPr marL="0" indent="0" eaLnBrk="0" fontAlgn="base" hangingPunct="0">
              <a:lnSpc>
                <a:spcPct val="100000"/>
              </a:lnSpc>
              <a:spcBef>
                <a:spcPct val="0"/>
              </a:spcBef>
              <a:spcAft>
                <a:spcPts val="600"/>
              </a:spcAft>
              <a:buNone/>
            </a:pPr>
            <a:endParaRPr kumimoji="0" lang="en-US" altLang="en-US" sz="1300" b="0" i="0" u="none" strike="noStrike" cap="none" normalizeH="0" baseline="0">
              <a:ln>
                <a:noFill/>
              </a:ln>
              <a:effectLst/>
              <a:cs typeface="Segoe UI" panose="020B0502040204020203" pitchFamily="34" charset="0"/>
            </a:endParaRP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300" b="0" i="0" u="none" strike="noStrike" cap="none" normalizeH="0" baseline="0">
              <a:ln>
                <a:noFill/>
              </a:ln>
              <a:effectLst/>
              <a:latin typeface="Arial" panose="020B0604020202020204" pitchFamily="34" charset="0"/>
            </a:endParaRPr>
          </a:p>
        </p:txBody>
      </p:sp>
      <p:pic>
        <p:nvPicPr>
          <p:cNvPr id="5" name="Picture 4">
            <a:extLst>
              <a:ext uri="{FF2B5EF4-FFF2-40B4-BE49-F238E27FC236}">
                <a16:creationId xmlns:a16="http://schemas.microsoft.com/office/drawing/2014/main" id="{7CD7A9CC-1ED5-4873-9DE2-EAAD41EF1BDA}"/>
              </a:ext>
            </a:extLst>
          </p:cNvPr>
          <p:cNvPicPr>
            <a:picLocks noChangeAspect="1"/>
          </p:cNvPicPr>
          <p:nvPr/>
        </p:nvPicPr>
        <p:blipFill>
          <a:blip r:embed="rId6"/>
          <a:stretch>
            <a:fillRect/>
          </a:stretch>
        </p:blipFill>
        <p:spPr>
          <a:xfrm>
            <a:off x="7679814" y="2605275"/>
            <a:ext cx="4097657" cy="1546865"/>
          </a:xfrm>
          <a:prstGeom prst="rect">
            <a:avLst/>
          </a:prstGeom>
        </p:spPr>
      </p:pic>
    </p:spTree>
    <p:extLst>
      <p:ext uri="{BB962C8B-B14F-4D97-AF65-F5344CB8AC3E}">
        <p14:creationId xmlns:p14="http://schemas.microsoft.com/office/powerpoint/2010/main" val="8948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2C89713-0F40-4A5F-A10D-CF3E34C7AFB9}"/>
              </a:ext>
            </a:extLst>
          </p:cNvPr>
          <p:cNvSpPr/>
          <p:nvPr/>
        </p:nvSpPr>
        <p:spPr>
          <a:xfrm>
            <a:off x="4858164" y="2154115"/>
            <a:ext cx="3498574" cy="838946"/>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User outline">
            <a:extLst>
              <a:ext uri="{FF2B5EF4-FFF2-40B4-BE49-F238E27FC236}">
                <a16:creationId xmlns:a16="http://schemas.microsoft.com/office/drawing/2014/main" id="{C856B789-2DDE-4622-A9D2-5DA4F84D0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6564" y="5514975"/>
            <a:ext cx="914400" cy="914400"/>
          </a:xfrm>
          <a:prstGeom prst="rect">
            <a:avLst/>
          </a:prstGeom>
        </p:spPr>
      </p:pic>
      <p:pic>
        <p:nvPicPr>
          <p:cNvPr id="7" name="Graphic 6" descr="Web design outline">
            <a:extLst>
              <a:ext uri="{FF2B5EF4-FFF2-40B4-BE49-F238E27FC236}">
                <a16:creationId xmlns:a16="http://schemas.microsoft.com/office/drawing/2014/main" id="{D08EE17D-96B4-4038-9694-086ACBC99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6564" y="3534281"/>
            <a:ext cx="914400" cy="914400"/>
          </a:xfrm>
          <a:prstGeom prst="rect">
            <a:avLst/>
          </a:prstGeom>
        </p:spPr>
      </p:pic>
      <p:cxnSp>
        <p:nvCxnSpPr>
          <p:cNvPr id="9" name="Straight Arrow Connector 8">
            <a:extLst>
              <a:ext uri="{FF2B5EF4-FFF2-40B4-BE49-F238E27FC236}">
                <a16:creationId xmlns:a16="http://schemas.microsoft.com/office/drawing/2014/main" id="{204DB732-78F3-4517-96C9-5974D35C637A}"/>
              </a:ext>
            </a:extLst>
          </p:cNvPr>
          <p:cNvCxnSpPr>
            <a:endCxn id="7" idx="2"/>
          </p:cNvCxnSpPr>
          <p:nvPr/>
        </p:nvCxnSpPr>
        <p:spPr>
          <a:xfrm flipV="1">
            <a:off x="3943764" y="4448681"/>
            <a:ext cx="0" cy="917207"/>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pic>
        <p:nvPicPr>
          <p:cNvPr id="11" name="Graphic 10" descr="Key outline">
            <a:extLst>
              <a:ext uri="{FF2B5EF4-FFF2-40B4-BE49-F238E27FC236}">
                <a16:creationId xmlns:a16="http://schemas.microsoft.com/office/drawing/2014/main" id="{2EF14589-4F80-452D-BB5F-9A4E23C8E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77903" y="2169831"/>
            <a:ext cx="914400" cy="914400"/>
          </a:xfrm>
          <a:prstGeom prst="rect">
            <a:avLst/>
          </a:prstGeom>
        </p:spPr>
      </p:pic>
      <p:pic>
        <p:nvPicPr>
          <p:cNvPr id="13" name="Graphic 12" descr="Employee badge outline">
            <a:extLst>
              <a:ext uri="{FF2B5EF4-FFF2-40B4-BE49-F238E27FC236}">
                <a16:creationId xmlns:a16="http://schemas.microsoft.com/office/drawing/2014/main" id="{272BF5D8-B798-483E-A6CA-62EBDD3EAA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1017" y="3534281"/>
            <a:ext cx="914400" cy="914400"/>
          </a:xfrm>
          <a:prstGeom prst="rect">
            <a:avLst/>
          </a:prstGeom>
        </p:spPr>
      </p:pic>
      <p:cxnSp>
        <p:nvCxnSpPr>
          <p:cNvPr id="15" name="Straight Arrow Connector 14">
            <a:extLst>
              <a:ext uri="{FF2B5EF4-FFF2-40B4-BE49-F238E27FC236}">
                <a16:creationId xmlns:a16="http://schemas.microsoft.com/office/drawing/2014/main" id="{BC74FFFE-4312-4F5B-BE2F-4FD87F77A020}"/>
              </a:ext>
            </a:extLst>
          </p:cNvPr>
          <p:cNvCxnSpPr>
            <a:stCxn id="5" idx="1"/>
            <a:endCxn id="13" idx="2"/>
          </p:cNvCxnSpPr>
          <p:nvPr/>
        </p:nvCxnSpPr>
        <p:spPr>
          <a:xfrm flipH="1" flipV="1">
            <a:off x="2128217" y="4448681"/>
            <a:ext cx="1358347" cy="152349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17" name="Graphic 16" descr="Key outline">
            <a:extLst>
              <a:ext uri="{FF2B5EF4-FFF2-40B4-BE49-F238E27FC236}">
                <a16:creationId xmlns:a16="http://schemas.microsoft.com/office/drawing/2014/main" id="{C23615C0-0EA6-4444-85C2-9CA40080FD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69772" y="2169831"/>
            <a:ext cx="914400" cy="914400"/>
          </a:xfrm>
          <a:prstGeom prst="rect">
            <a:avLst/>
          </a:prstGeom>
        </p:spPr>
      </p:pic>
      <p:sp>
        <p:nvSpPr>
          <p:cNvPr id="18" name="TextBox 17">
            <a:extLst>
              <a:ext uri="{FF2B5EF4-FFF2-40B4-BE49-F238E27FC236}">
                <a16:creationId xmlns:a16="http://schemas.microsoft.com/office/drawing/2014/main" id="{8B9C726C-DC57-4D9A-A241-FE38B1786063}"/>
              </a:ext>
            </a:extLst>
          </p:cNvPr>
          <p:cNvSpPr txBox="1"/>
          <p:nvPr/>
        </p:nvSpPr>
        <p:spPr>
          <a:xfrm>
            <a:off x="5169771" y="2169831"/>
            <a:ext cx="841331" cy="261610"/>
          </a:xfrm>
          <a:prstGeom prst="rect">
            <a:avLst/>
          </a:prstGeom>
          <a:noFill/>
        </p:spPr>
        <p:txBody>
          <a:bodyPr wrap="square" rtlCol="0">
            <a:spAutoFit/>
          </a:bodyPr>
          <a:lstStyle/>
          <a:p>
            <a:pPr algn="ctr"/>
            <a:r>
              <a:rPr lang="en-US" sz="1100"/>
              <a:t>Private Key</a:t>
            </a:r>
          </a:p>
        </p:txBody>
      </p:sp>
      <p:sp>
        <p:nvSpPr>
          <p:cNvPr id="20" name="TextBox 19">
            <a:extLst>
              <a:ext uri="{FF2B5EF4-FFF2-40B4-BE49-F238E27FC236}">
                <a16:creationId xmlns:a16="http://schemas.microsoft.com/office/drawing/2014/main" id="{77725685-158B-4850-90AC-9D170F6DDD38}"/>
              </a:ext>
            </a:extLst>
          </p:cNvPr>
          <p:cNvSpPr txBox="1"/>
          <p:nvPr/>
        </p:nvSpPr>
        <p:spPr>
          <a:xfrm>
            <a:off x="7111215" y="2169831"/>
            <a:ext cx="795130" cy="261610"/>
          </a:xfrm>
          <a:prstGeom prst="rect">
            <a:avLst/>
          </a:prstGeom>
          <a:noFill/>
        </p:spPr>
        <p:txBody>
          <a:bodyPr wrap="square" rtlCol="0">
            <a:spAutoFit/>
          </a:bodyPr>
          <a:lstStyle/>
          <a:p>
            <a:pPr algn="ctr"/>
            <a:r>
              <a:rPr lang="en-US" sz="1100"/>
              <a:t>Public Key</a:t>
            </a:r>
          </a:p>
        </p:txBody>
      </p:sp>
      <p:cxnSp>
        <p:nvCxnSpPr>
          <p:cNvPr id="23" name="Straight Arrow Connector 22">
            <a:extLst>
              <a:ext uri="{FF2B5EF4-FFF2-40B4-BE49-F238E27FC236}">
                <a16:creationId xmlns:a16="http://schemas.microsoft.com/office/drawing/2014/main" id="{98F4218F-B8CB-4E49-8900-7FBAE93DD6D7}"/>
              </a:ext>
            </a:extLst>
          </p:cNvPr>
          <p:cNvCxnSpPr>
            <a:cxnSpLocks/>
          </p:cNvCxnSpPr>
          <p:nvPr/>
        </p:nvCxnSpPr>
        <p:spPr>
          <a:xfrm flipV="1">
            <a:off x="4073246" y="2897680"/>
            <a:ext cx="1169483" cy="45392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BC38DE01-5A7C-4999-A181-396538C087AD}"/>
              </a:ext>
            </a:extLst>
          </p:cNvPr>
          <p:cNvSpPr txBox="1"/>
          <p:nvPr/>
        </p:nvSpPr>
        <p:spPr>
          <a:xfrm>
            <a:off x="1744177" y="3199203"/>
            <a:ext cx="841331" cy="430887"/>
          </a:xfrm>
          <a:prstGeom prst="rect">
            <a:avLst/>
          </a:prstGeom>
          <a:noFill/>
        </p:spPr>
        <p:txBody>
          <a:bodyPr wrap="square" rtlCol="0">
            <a:spAutoFit/>
          </a:bodyPr>
          <a:lstStyle/>
          <a:p>
            <a:pPr algn="ctr"/>
            <a:r>
              <a:rPr lang="en-US" sz="1100"/>
              <a:t>OAuth 2 IDP</a:t>
            </a:r>
          </a:p>
        </p:txBody>
      </p:sp>
      <p:pic>
        <p:nvPicPr>
          <p:cNvPr id="34" name="Picture 33">
            <a:extLst>
              <a:ext uri="{FF2B5EF4-FFF2-40B4-BE49-F238E27FC236}">
                <a16:creationId xmlns:a16="http://schemas.microsoft.com/office/drawing/2014/main" id="{96EE5A45-02A0-4365-8393-E14C7503C737}"/>
              </a:ext>
            </a:extLst>
          </p:cNvPr>
          <p:cNvPicPr>
            <a:picLocks noChangeAspect="1"/>
          </p:cNvPicPr>
          <p:nvPr/>
        </p:nvPicPr>
        <p:blipFill>
          <a:blip r:embed="rId10"/>
          <a:stretch>
            <a:fillRect/>
          </a:stretch>
        </p:blipFill>
        <p:spPr>
          <a:xfrm>
            <a:off x="6296025" y="3655543"/>
            <a:ext cx="716432" cy="716432"/>
          </a:xfrm>
          <a:prstGeom prst="rect">
            <a:avLst/>
          </a:prstGeom>
        </p:spPr>
      </p:pic>
      <p:cxnSp>
        <p:nvCxnSpPr>
          <p:cNvPr id="36" name="Straight Arrow Connector 35">
            <a:extLst>
              <a:ext uri="{FF2B5EF4-FFF2-40B4-BE49-F238E27FC236}">
                <a16:creationId xmlns:a16="http://schemas.microsoft.com/office/drawing/2014/main" id="{32A01C39-20A9-4D5B-B4F0-B17253EE92D1}"/>
              </a:ext>
            </a:extLst>
          </p:cNvPr>
          <p:cNvCxnSpPr>
            <a:stCxn id="5" idx="3"/>
          </p:cNvCxnSpPr>
          <p:nvPr/>
        </p:nvCxnSpPr>
        <p:spPr>
          <a:xfrm flipV="1">
            <a:off x="4400964" y="4371975"/>
            <a:ext cx="1895061" cy="1600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4F353E12-BAB1-4643-9954-1E8CDCDF10CE}"/>
              </a:ext>
            </a:extLst>
          </p:cNvPr>
          <p:cNvGrpSpPr/>
          <p:nvPr/>
        </p:nvGrpSpPr>
        <p:grpSpPr>
          <a:xfrm>
            <a:off x="8575908" y="3817908"/>
            <a:ext cx="1971994" cy="276999"/>
            <a:chOff x="7781606" y="2836833"/>
            <a:chExt cx="1971994" cy="276999"/>
          </a:xfrm>
        </p:grpSpPr>
        <p:sp>
          <p:nvSpPr>
            <p:cNvPr id="40" name="TextBox 39">
              <a:extLst>
                <a:ext uri="{FF2B5EF4-FFF2-40B4-BE49-F238E27FC236}">
                  <a16:creationId xmlns:a16="http://schemas.microsoft.com/office/drawing/2014/main" id="{B452D88E-0013-45D0-AF92-7C60FDB7878C}"/>
                </a:ext>
              </a:extLst>
            </p:cNvPr>
            <p:cNvSpPr txBox="1"/>
            <p:nvPr/>
          </p:nvSpPr>
          <p:spPr>
            <a:xfrm>
              <a:off x="7781606" y="2836833"/>
              <a:ext cx="1971994" cy="276999"/>
            </a:xfrm>
            <a:prstGeom prst="rect">
              <a:avLst/>
            </a:prstGeom>
            <a:noFill/>
            <a:ln>
              <a:solidFill>
                <a:schemeClr val="tx1"/>
              </a:solidFill>
            </a:ln>
          </p:spPr>
          <p:txBody>
            <a:bodyPr wrap="square" rtlCol="0">
              <a:spAutoFit/>
            </a:bodyPr>
            <a:lstStyle/>
            <a:p>
              <a:pPr algn="ctr"/>
              <a:r>
                <a:rPr lang="en-US" sz="1200">
                  <a:cs typeface="Calibri" panose="020F0502020204030204" pitchFamily="34" charset="0"/>
                </a:rPr>
                <a:t>    Bot Framework Skill</a:t>
              </a:r>
            </a:p>
          </p:txBody>
        </p:sp>
        <p:pic>
          <p:nvPicPr>
            <p:cNvPr id="42" name="Graphic 41">
              <a:extLst>
                <a:ext uri="{FF2B5EF4-FFF2-40B4-BE49-F238E27FC236}">
                  <a16:creationId xmlns:a16="http://schemas.microsoft.com/office/drawing/2014/main" id="{C824F4CE-FBCE-4437-8EF1-77E22A170F1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59485" y="2853728"/>
              <a:ext cx="239092" cy="241054"/>
            </a:xfrm>
            <a:prstGeom prst="rect">
              <a:avLst/>
            </a:prstGeom>
          </p:spPr>
        </p:pic>
      </p:grpSp>
      <p:cxnSp>
        <p:nvCxnSpPr>
          <p:cNvPr id="45" name="Straight Arrow Connector 44">
            <a:extLst>
              <a:ext uri="{FF2B5EF4-FFF2-40B4-BE49-F238E27FC236}">
                <a16:creationId xmlns:a16="http://schemas.microsoft.com/office/drawing/2014/main" id="{EA748C8B-14D9-40AF-ABCF-68D938D126BE}"/>
              </a:ext>
            </a:extLst>
          </p:cNvPr>
          <p:cNvCxnSpPr/>
          <p:nvPr/>
        </p:nvCxnSpPr>
        <p:spPr>
          <a:xfrm>
            <a:off x="7197354" y="3955330"/>
            <a:ext cx="1255048" cy="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F76723E5-0AEE-4547-8214-5EF268812D74}"/>
              </a:ext>
            </a:extLst>
          </p:cNvPr>
          <p:cNvCxnSpPr>
            <a:cxnSpLocks/>
          </p:cNvCxnSpPr>
          <p:nvPr/>
        </p:nvCxnSpPr>
        <p:spPr>
          <a:xfrm flipH="1" flipV="1">
            <a:off x="7880850" y="2902670"/>
            <a:ext cx="1681056" cy="727421"/>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C4F8B577-549F-4929-B138-FF43B24CE8E5}"/>
              </a:ext>
            </a:extLst>
          </p:cNvPr>
          <p:cNvSpPr txBox="1"/>
          <p:nvPr/>
        </p:nvSpPr>
        <p:spPr>
          <a:xfrm>
            <a:off x="4546738" y="6039579"/>
            <a:ext cx="1305620" cy="507831"/>
          </a:xfrm>
          <a:prstGeom prst="rect">
            <a:avLst/>
          </a:prstGeom>
          <a:noFill/>
        </p:spPr>
        <p:txBody>
          <a:bodyPr wrap="square" rtlCol="0">
            <a:spAutoFit/>
          </a:bodyPr>
          <a:lstStyle/>
          <a:p>
            <a:pPr algn="ctr"/>
            <a:r>
              <a:rPr lang="en-US" sz="900"/>
              <a:t>1. User browses to secured website and is redirected to log in.</a:t>
            </a:r>
          </a:p>
        </p:txBody>
      </p:sp>
      <p:sp>
        <p:nvSpPr>
          <p:cNvPr id="55" name="TextBox 54">
            <a:extLst>
              <a:ext uri="{FF2B5EF4-FFF2-40B4-BE49-F238E27FC236}">
                <a16:creationId xmlns:a16="http://schemas.microsoft.com/office/drawing/2014/main" id="{9F08E626-12AB-45CF-8539-45C7AF34B61C}"/>
              </a:ext>
            </a:extLst>
          </p:cNvPr>
          <p:cNvSpPr txBox="1"/>
          <p:nvPr/>
        </p:nvSpPr>
        <p:spPr>
          <a:xfrm>
            <a:off x="3519647" y="3385194"/>
            <a:ext cx="841331" cy="261610"/>
          </a:xfrm>
          <a:prstGeom prst="rect">
            <a:avLst/>
          </a:prstGeom>
          <a:noFill/>
        </p:spPr>
        <p:txBody>
          <a:bodyPr wrap="square" rtlCol="0">
            <a:spAutoFit/>
          </a:bodyPr>
          <a:lstStyle/>
          <a:p>
            <a:pPr algn="ctr"/>
            <a:r>
              <a:rPr lang="en-US" sz="1100"/>
              <a:t>Website</a:t>
            </a:r>
          </a:p>
        </p:txBody>
      </p:sp>
      <p:sp>
        <p:nvSpPr>
          <p:cNvPr id="57" name="TextBox 56">
            <a:extLst>
              <a:ext uri="{FF2B5EF4-FFF2-40B4-BE49-F238E27FC236}">
                <a16:creationId xmlns:a16="http://schemas.microsoft.com/office/drawing/2014/main" id="{CCD29AE3-1FE1-46C2-BD9E-3905C2E07B10}"/>
              </a:ext>
            </a:extLst>
          </p:cNvPr>
          <p:cNvSpPr txBox="1"/>
          <p:nvPr/>
        </p:nvSpPr>
        <p:spPr>
          <a:xfrm>
            <a:off x="6270712" y="3403476"/>
            <a:ext cx="841331" cy="261610"/>
          </a:xfrm>
          <a:prstGeom prst="rect">
            <a:avLst/>
          </a:prstGeom>
          <a:noFill/>
        </p:spPr>
        <p:txBody>
          <a:bodyPr wrap="square" rtlCol="0">
            <a:spAutoFit/>
          </a:bodyPr>
          <a:lstStyle/>
          <a:p>
            <a:pPr algn="ctr"/>
            <a:r>
              <a:rPr lang="en-US" sz="1100"/>
              <a:t>PVA</a:t>
            </a:r>
          </a:p>
        </p:txBody>
      </p:sp>
      <p:sp>
        <p:nvSpPr>
          <p:cNvPr id="61" name="TextBox 60">
            <a:extLst>
              <a:ext uri="{FF2B5EF4-FFF2-40B4-BE49-F238E27FC236}">
                <a16:creationId xmlns:a16="http://schemas.microsoft.com/office/drawing/2014/main" id="{71EE0D0D-D529-415E-B26E-71210BC4D3A0}"/>
              </a:ext>
            </a:extLst>
          </p:cNvPr>
          <p:cNvSpPr txBox="1"/>
          <p:nvPr/>
        </p:nvSpPr>
        <p:spPr>
          <a:xfrm>
            <a:off x="9022887" y="4278573"/>
            <a:ext cx="1895061" cy="646331"/>
          </a:xfrm>
          <a:prstGeom prst="rect">
            <a:avLst/>
          </a:prstGeom>
          <a:noFill/>
        </p:spPr>
        <p:txBody>
          <a:bodyPr wrap="square" rtlCol="0">
            <a:spAutoFit/>
          </a:bodyPr>
          <a:lstStyle/>
          <a:p>
            <a:pPr algn="ctr"/>
            <a:r>
              <a:rPr lang="en-US" sz="900"/>
              <a:t>5. The skill connected to PVA validates the JWT token by pulling in the public key and returning to PVA a User ID from the JWT claim. </a:t>
            </a:r>
          </a:p>
        </p:txBody>
      </p:sp>
      <p:sp>
        <p:nvSpPr>
          <p:cNvPr id="63" name="TextBox 62">
            <a:extLst>
              <a:ext uri="{FF2B5EF4-FFF2-40B4-BE49-F238E27FC236}">
                <a16:creationId xmlns:a16="http://schemas.microsoft.com/office/drawing/2014/main" id="{CA2F5EBE-383C-45BA-83EF-D51A93B193B0}"/>
              </a:ext>
            </a:extLst>
          </p:cNvPr>
          <p:cNvSpPr txBox="1"/>
          <p:nvPr/>
        </p:nvSpPr>
        <p:spPr>
          <a:xfrm>
            <a:off x="5660226" y="4850436"/>
            <a:ext cx="1895061" cy="646331"/>
          </a:xfrm>
          <a:prstGeom prst="rect">
            <a:avLst/>
          </a:prstGeom>
          <a:noFill/>
        </p:spPr>
        <p:txBody>
          <a:bodyPr wrap="square" rtlCol="0">
            <a:spAutoFit/>
          </a:bodyPr>
          <a:lstStyle/>
          <a:p>
            <a:pPr algn="ctr"/>
            <a:r>
              <a:rPr lang="en-US" sz="900"/>
              <a:t>4. User’s client makes call to create PVA using custom canvas. The global external variable, ‘token’ is set to the JWT using </a:t>
            </a:r>
            <a:r>
              <a:rPr lang="en-US" sz="900" err="1"/>
              <a:t>pvaSetContext</a:t>
            </a:r>
            <a:endParaRPr lang="en-US" sz="900"/>
          </a:p>
        </p:txBody>
      </p:sp>
      <p:sp>
        <p:nvSpPr>
          <p:cNvPr id="65" name="TextBox 64">
            <a:extLst>
              <a:ext uri="{FF2B5EF4-FFF2-40B4-BE49-F238E27FC236}">
                <a16:creationId xmlns:a16="http://schemas.microsoft.com/office/drawing/2014/main" id="{1B7523DF-4AD6-4759-9524-F7899BBED9FC}"/>
              </a:ext>
            </a:extLst>
          </p:cNvPr>
          <p:cNvSpPr txBox="1"/>
          <p:nvPr/>
        </p:nvSpPr>
        <p:spPr>
          <a:xfrm>
            <a:off x="2668193" y="2310391"/>
            <a:ext cx="1732771" cy="784830"/>
          </a:xfrm>
          <a:prstGeom prst="rect">
            <a:avLst/>
          </a:prstGeom>
          <a:noFill/>
        </p:spPr>
        <p:txBody>
          <a:bodyPr wrap="square" rtlCol="0">
            <a:spAutoFit/>
          </a:bodyPr>
          <a:lstStyle/>
          <a:p>
            <a:pPr algn="ctr"/>
            <a:r>
              <a:rPr lang="en-US" sz="900"/>
              <a:t>3. Website lets authenticated user into site. It requests a new JWT token encrypted with private key from key service and returns that to the user's client.</a:t>
            </a:r>
          </a:p>
        </p:txBody>
      </p:sp>
      <p:sp>
        <p:nvSpPr>
          <p:cNvPr id="67" name="TextBox 66">
            <a:extLst>
              <a:ext uri="{FF2B5EF4-FFF2-40B4-BE49-F238E27FC236}">
                <a16:creationId xmlns:a16="http://schemas.microsoft.com/office/drawing/2014/main" id="{F4039B36-A57F-4D3C-9A51-E1B8BBC8DD6B}"/>
              </a:ext>
            </a:extLst>
          </p:cNvPr>
          <p:cNvSpPr txBox="1"/>
          <p:nvPr/>
        </p:nvSpPr>
        <p:spPr>
          <a:xfrm>
            <a:off x="1070165" y="4688011"/>
            <a:ext cx="1305620" cy="507831"/>
          </a:xfrm>
          <a:prstGeom prst="rect">
            <a:avLst/>
          </a:prstGeom>
          <a:noFill/>
        </p:spPr>
        <p:txBody>
          <a:bodyPr wrap="square" rtlCol="0">
            <a:spAutoFit/>
          </a:bodyPr>
          <a:lstStyle/>
          <a:p>
            <a:pPr algn="ctr"/>
            <a:r>
              <a:rPr lang="en-US" sz="900"/>
              <a:t>2. User provides credentials to log in, and receives token</a:t>
            </a:r>
          </a:p>
        </p:txBody>
      </p:sp>
      <p:sp>
        <p:nvSpPr>
          <p:cNvPr id="68" name="TextBox 67">
            <a:extLst>
              <a:ext uri="{FF2B5EF4-FFF2-40B4-BE49-F238E27FC236}">
                <a16:creationId xmlns:a16="http://schemas.microsoft.com/office/drawing/2014/main" id="{C7247E17-4738-49D7-9423-28B8F4171401}"/>
              </a:ext>
            </a:extLst>
          </p:cNvPr>
          <p:cNvSpPr txBox="1"/>
          <p:nvPr/>
        </p:nvSpPr>
        <p:spPr>
          <a:xfrm>
            <a:off x="7945348" y="5783044"/>
            <a:ext cx="1895061" cy="507831"/>
          </a:xfrm>
          <a:prstGeom prst="rect">
            <a:avLst/>
          </a:prstGeom>
          <a:noFill/>
        </p:spPr>
        <p:txBody>
          <a:bodyPr wrap="square" rtlCol="0">
            <a:spAutoFit/>
          </a:bodyPr>
          <a:lstStyle/>
          <a:p>
            <a:pPr algn="ctr"/>
            <a:r>
              <a:rPr lang="en-US" sz="900"/>
              <a:t>6. To authenticate, a PVA topic needs to use the Global Variable ‘</a:t>
            </a:r>
            <a:r>
              <a:rPr lang="en-US" sz="900" err="1"/>
              <a:t>UserID</a:t>
            </a:r>
            <a:r>
              <a:rPr lang="en-US" sz="900"/>
              <a:t>’ in a topic.</a:t>
            </a:r>
          </a:p>
        </p:txBody>
      </p:sp>
      <p:sp>
        <p:nvSpPr>
          <p:cNvPr id="73" name="Title 72">
            <a:extLst>
              <a:ext uri="{FF2B5EF4-FFF2-40B4-BE49-F238E27FC236}">
                <a16:creationId xmlns:a16="http://schemas.microsoft.com/office/drawing/2014/main" id="{D0D85E4A-16D7-4CFA-B5A5-F77CD14F07E5}"/>
              </a:ext>
            </a:extLst>
          </p:cNvPr>
          <p:cNvSpPr>
            <a:spLocks noGrp="1"/>
          </p:cNvSpPr>
          <p:nvPr>
            <p:ph type="title"/>
          </p:nvPr>
        </p:nvSpPr>
        <p:spPr/>
        <p:txBody>
          <a:bodyPr/>
          <a:lstStyle/>
          <a:p>
            <a:r>
              <a:rPr lang="en-US"/>
              <a:t>Single sign-on (external/B2C)</a:t>
            </a:r>
          </a:p>
        </p:txBody>
      </p:sp>
    </p:spTree>
    <p:extLst>
      <p:ext uri="{BB962C8B-B14F-4D97-AF65-F5344CB8AC3E}">
        <p14:creationId xmlns:p14="http://schemas.microsoft.com/office/powerpoint/2010/main" val="357737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fade">
                                      <p:cBhvr>
                                        <p:cTn id="8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p:bldP spid="20" grpId="0"/>
      <p:bldP spid="30" grpId="0"/>
      <p:bldP spid="49" grpId="0"/>
      <p:bldP spid="55" grpId="0"/>
      <p:bldP spid="57" grpId="0"/>
      <p:bldP spid="61" grpId="0"/>
      <p:bldP spid="63" grpId="0"/>
      <p:bldP spid="65" grpId="0"/>
      <p:bldP spid="67" grpId="0"/>
      <p:bldP spid="6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5CF188-9C1F-42E4-A730-B92A9401FEAB}"/>
              </a:ext>
            </a:extLst>
          </p:cNvPr>
          <p:cNvSpPr>
            <a:spLocks noGrp="1"/>
          </p:cNvSpPr>
          <p:nvPr>
            <p:ph type="title"/>
          </p:nvPr>
        </p:nvSpPr>
        <p:spPr>
          <a:xfrm>
            <a:off x="841247" y="978619"/>
            <a:ext cx="3410712" cy="1106424"/>
          </a:xfrm>
        </p:spPr>
        <p:txBody>
          <a:bodyPr>
            <a:normAutofit/>
          </a:bodyPr>
          <a:lstStyle/>
          <a:p>
            <a:r>
              <a:rPr lang="en-US" sz="2800"/>
              <a:t>Advanced analytics</a:t>
            </a:r>
          </a:p>
        </p:txBody>
      </p:sp>
      <p:sp>
        <p:nvSpPr>
          <p:cNvPr id="36" name="Rectangle 2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2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9F9D5F-51EA-48F1-B438-11171CF94DA0}"/>
              </a:ext>
            </a:extLst>
          </p:cNvPr>
          <p:cNvSpPr>
            <a:spLocks noGrp="1"/>
          </p:cNvSpPr>
          <p:nvPr>
            <p:ph idx="1"/>
          </p:nvPr>
        </p:nvSpPr>
        <p:spPr>
          <a:xfrm>
            <a:off x="841248" y="2252870"/>
            <a:ext cx="3412219" cy="3560251"/>
          </a:xfrm>
        </p:spPr>
        <p:txBody>
          <a:bodyPr>
            <a:normAutofit/>
          </a:bodyPr>
          <a:lstStyle/>
          <a:p>
            <a:pPr>
              <a:lnSpc>
                <a:spcPct val="100000"/>
              </a:lnSpc>
            </a:pPr>
            <a:r>
              <a:rPr lang="en-US" sz="1300"/>
              <a:t>The Advanced analytics provides you multiple ways to understand bot performance beyond the out of box Analytics Dashboards in PVA.</a:t>
            </a:r>
          </a:p>
          <a:p>
            <a:pPr>
              <a:lnSpc>
                <a:spcPct val="100000"/>
              </a:lnSpc>
            </a:pPr>
            <a:r>
              <a:rPr lang="en-US" sz="1300"/>
              <a:t>The analytics dashboards are updated every hour, so there will be some delay before you see all data, however transcripts are available immediately.</a:t>
            </a:r>
          </a:p>
          <a:p>
            <a:pPr>
              <a:lnSpc>
                <a:spcPct val="100000"/>
              </a:lnSpc>
            </a:pPr>
            <a:r>
              <a:rPr lang="en-US" sz="1300"/>
              <a:t>The Augmented Transcripts help you to extract additional data directly from </a:t>
            </a:r>
            <a:r>
              <a:rPr lang="en-US" sz="1300" err="1"/>
              <a:t>Dataverse</a:t>
            </a:r>
            <a:r>
              <a:rPr lang="en-US" sz="1300"/>
              <a:t> for measuring Bot performance and build your own custom dashboards specific to your organization’s needs</a:t>
            </a:r>
          </a:p>
          <a:p>
            <a:pPr>
              <a:lnSpc>
                <a:spcPct val="100000"/>
              </a:lnSpc>
            </a:pPr>
            <a:r>
              <a:rPr lang="en-US" sz="1300"/>
              <a:t>Custom analytics solution: </a:t>
            </a:r>
            <a:r>
              <a:rPr lang="en-US" sz="1300">
                <a:hlinkClick r:id="rId2"/>
              </a:rPr>
              <a:t>http://aka.ms/pvaanalytics</a:t>
            </a:r>
            <a:r>
              <a:rPr lang="en-US" sz="1300"/>
              <a:t> </a:t>
            </a:r>
          </a:p>
          <a:p>
            <a:pPr>
              <a:lnSpc>
                <a:spcPct val="100000"/>
              </a:lnSpc>
            </a:pPr>
            <a:endParaRPr lang="en-US" sz="1300"/>
          </a:p>
          <a:p>
            <a:pPr>
              <a:lnSpc>
                <a:spcPct val="100000"/>
              </a:lnSpc>
            </a:pPr>
            <a:endParaRPr lang="en-US" sz="1300"/>
          </a:p>
        </p:txBody>
      </p:sp>
      <p:pic>
        <p:nvPicPr>
          <p:cNvPr id="5" name="Picture 4" descr="Graphical user interface, application&#10;&#10;Description automatically generated">
            <a:extLst>
              <a:ext uri="{FF2B5EF4-FFF2-40B4-BE49-F238E27FC236}">
                <a16:creationId xmlns:a16="http://schemas.microsoft.com/office/drawing/2014/main" id="{D02447DF-0A35-427F-A8A0-1C082E0885B9}"/>
              </a:ext>
            </a:extLst>
          </p:cNvPr>
          <p:cNvPicPr>
            <a:picLocks noChangeAspect="1"/>
          </p:cNvPicPr>
          <p:nvPr/>
        </p:nvPicPr>
        <p:blipFill rotWithShape="1">
          <a:blip r:embed="rId3"/>
          <a:srcRect r="24114"/>
          <a:stretch/>
        </p:blipFill>
        <p:spPr>
          <a:xfrm>
            <a:off x="5120640" y="1503662"/>
            <a:ext cx="6656832" cy="3750092"/>
          </a:xfrm>
          <a:prstGeom prst="rect">
            <a:avLst/>
          </a:prstGeom>
        </p:spPr>
      </p:pic>
    </p:spTree>
    <p:extLst>
      <p:ext uri="{BB962C8B-B14F-4D97-AF65-F5344CB8AC3E}">
        <p14:creationId xmlns:p14="http://schemas.microsoft.com/office/powerpoint/2010/main" val="371164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C423A3-D9B7-4BAE-9ACB-3AFA184585E0}"/>
              </a:ext>
            </a:extLst>
          </p:cNvPr>
          <p:cNvSpPr>
            <a:spLocks noGrp="1"/>
          </p:cNvSpPr>
          <p:nvPr>
            <p:ph type="title"/>
          </p:nvPr>
        </p:nvSpPr>
        <p:spPr>
          <a:xfrm>
            <a:off x="371094" y="1161288"/>
            <a:ext cx="3438144" cy="1239012"/>
          </a:xfrm>
        </p:spPr>
        <p:txBody>
          <a:bodyPr anchor="ctr">
            <a:normAutofit/>
          </a:bodyPr>
          <a:lstStyle/>
          <a:p>
            <a:r>
              <a:rPr lang="en-US" sz="2800"/>
              <a:t>Advanced Analytics Playbook</a:t>
            </a:r>
          </a:p>
        </p:txBody>
      </p:sp>
      <p:sp>
        <p:nvSpPr>
          <p:cNvPr id="28"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FDD9095-898C-48CD-B396-16FDFAA3BA47}"/>
              </a:ext>
            </a:extLst>
          </p:cNvPr>
          <p:cNvSpPr>
            <a:spLocks noGrp="1"/>
          </p:cNvSpPr>
          <p:nvPr>
            <p:ph idx="1"/>
          </p:nvPr>
        </p:nvSpPr>
        <p:spPr>
          <a:xfrm>
            <a:off x="217787" y="2663550"/>
            <a:ext cx="5970540" cy="4064240"/>
          </a:xfrm>
        </p:spPr>
        <p:txBody>
          <a:bodyPr anchor="t">
            <a:normAutofit lnSpcReduction="10000"/>
          </a:bodyPr>
          <a:lstStyle/>
          <a:p>
            <a:pPr marL="342900" rtl="0" fontAlgn="ctr">
              <a:lnSpc>
                <a:spcPct val="100000"/>
              </a:lnSpc>
              <a:spcBef>
                <a:spcPts val="0"/>
              </a:spcBef>
              <a:spcAft>
                <a:spcPts val="600"/>
              </a:spcAft>
              <a:buFont typeface="+mj-lt"/>
              <a:buAutoNum type="arabicPeriod"/>
            </a:pPr>
            <a:r>
              <a:rPr lang="en-US" sz="1600" b="0" i="0">
                <a:effectLst/>
              </a:rPr>
              <a:t>Identify a set of custom dashboards based on your business requirements and the insights from custom dashboard samples from </a:t>
            </a:r>
            <a:r>
              <a:rPr lang="en-US" sz="1600" b="0" i="0" err="1">
                <a:effectLst/>
              </a:rPr>
              <a:t>CoE</a:t>
            </a:r>
            <a:r>
              <a:rPr lang="en-US" sz="1600" b="0" i="0">
                <a:effectLst/>
              </a:rPr>
              <a:t> tool kit, complete the wireframes</a:t>
            </a:r>
          </a:p>
          <a:p>
            <a:pPr marL="342900" rtl="0" fontAlgn="ctr">
              <a:lnSpc>
                <a:spcPct val="100000"/>
              </a:lnSpc>
              <a:spcBef>
                <a:spcPts val="0"/>
              </a:spcBef>
              <a:spcAft>
                <a:spcPts val="600"/>
              </a:spcAft>
              <a:buFont typeface="+mj-lt"/>
              <a:buAutoNum type="arabicPeriod"/>
            </a:pPr>
            <a:r>
              <a:rPr lang="en-US" sz="1600" b="0" i="0">
                <a:effectLst/>
              </a:rPr>
              <a:t>Set up </a:t>
            </a:r>
            <a:r>
              <a:rPr lang="en-US" sz="1600" b="0" i="0" err="1">
                <a:effectLst/>
              </a:rPr>
              <a:t>db</a:t>
            </a:r>
            <a:r>
              <a:rPr lang="en-US" sz="1600" b="0" i="0">
                <a:effectLst/>
              </a:rPr>
              <a:t> schemas to store metrics based on your wireframe design</a:t>
            </a:r>
          </a:p>
          <a:p>
            <a:pPr marL="342900" rtl="0" fontAlgn="ctr">
              <a:lnSpc>
                <a:spcPct val="100000"/>
              </a:lnSpc>
              <a:spcBef>
                <a:spcPts val="0"/>
              </a:spcBef>
              <a:spcAft>
                <a:spcPts val="600"/>
              </a:spcAft>
              <a:buFont typeface="+mj-lt"/>
              <a:buAutoNum type="arabicPeriod"/>
            </a:pPr>
            <a:r>
              <a:rPr lang="en-US" sz="1600" b="0" i="0">
                <a:effectLst/>
              </a:rPr>
              <a:t>Build the .</a:t>
            </a:r>
            <a:r>
              <a:rPr lang="en-US" sz="1600" b="0" i="0" err="1">
                <a:effectLst/>
              </a:rPr>
              <a:t>pbix</a:t>
            </a:r>
            <a:r>
              <a:rPr lang="en-US" sz="1600" b="0" i="0">
                <a:effectLst/>
              </a:rPr>
              <a:t> to connect to sample </a:t>
            </a:r>
            <a:r>
              <a:rPr lang="en-US" sz="1600" b="0" i="0" err="1">
                <a:effectLst/>
              </a:rPr>
              <a:t>db</a:t>
            </a:r>
            <a:r>
              <a:rPr lang="en-US" sz="1600" b="0" i="0">
                <a:effectLst/>
              </a:rPr>
              <a:t> schemas, for the custom dashboards</a:t>
            </a:r>
          </a:p>
          <a:p>
            <a:pPr marL="342900" rtl="0" fontAlgn="ctr">
              <a:lnSpc>
                <a:spcPct val="100000"/>
              </a:lnSpc>
              <a:spcBef>
                <a:spcPts val="0"/>
              </a:spcBef>
              <a:spcAft>
                <a:spcPts val="600"/>
              </a:spcAft>
              <a:buFont typeface="+mj-lt"/>
              <a:buAutoNum type="arabicPeriod"/>
            </a:pPr>
            <a:r>
              <a:rPr lang="en-US" sz="1600" b="0" i="0">
                <a:effectLst/>
              </a:rPr>
              <a:t>Set up the processing pipeline (advanced enterprise scenarios):</a:t>
            </a:r>
          </a:p>
          <a:p>
            <a:pPr marL="742950" lvl="1" indent="-285750" rtl="0" fontAlgn="ctr">
              <a:lnSpc>
                <a:spcPct val="100000"/>
              </a:lnSpc>
              <a:spcBef>
                <a:spcPts val="0"/>
              </a:spcBef>
              <a:spcAft>
                <a:spcPts val="600"/>
              </a:spcAft>
              <a:buFont typeface="+mj-lt"/>
              <a:buAutoNum type="arabicPeriod"/>
            </a:pPr>
            <a:r>
              <a:rPr lang="en-US" sz="1600" b="0" i="0">
                <a:effectLst/>
              </a:rPr>
              <a:t>Set up export and back up of transcripts using Data Lake</a:t>
            </a:r>
          </a:p>
          <a:p>
            <a:pPr marL="742950" lvl="1" indent="-285750" rtl="0" fontAlgn="ctr">
              <a:lnSpc>
                <a:spcPct val="100000"/>
              </a:lnSpc>
              <a:spcBef>
                <a:spcPts val="0"/>
              </a:spcBef>
              <a:spcAft>
                <a:spcPts val="600"/>
              </a:spcAft>
              <a:buFont typeface="+mj-lt"/>
              <a:buAutoNum type="arabicPeriod"/>
            </a:pPr>
            <a:r>
              <a:rPr lang="en-US" sz="1600" b="0" i="0">
                <a:effectLst/>
              </a:rPr>
              <a:t>Set up data processing jobs in Power Platform Data Flow or Data factory </a:t>
            </a:r>
          </a:p>
          <a:p>
            <a:pPr marL="742950" lvl="1" indent="-285750" rtl="0" fontAlgn="ctr">
              <a:lnSpc>
                <a:spcPct val="100000"/>
              </a:lnSpc>
              <a:spcBef>
                <a:spcPts val="0"/>
              </a:spcBef>
              <a:spcAft>
                <a:spcPts val="600"/>
              </a:spcAft>
              <a:buFont typeface="+mj-lt"/>
              <a:buAutoNum type="arabicPeriod"/>
            </a:pPr>
            <a:r>
              <a:rPr lang="en-US" sz="1600" b="0" i="0">
                <a:effectLst/>
              </a:rPr>
              <a:t>Parse most relevant custom metrics for your dashboard</a:t>
            </a:r>
          </a:p>
          <a:p>
            <a:pPr marL="457200" lvl="1" indent="0" rtl="0" fontAlgn="ctr">
              <a:lnSpc>
                <a:spcPct val="100000"/>
              </a:lnSpc>
              <a:spcBef>
                <a:spcPts val="0"/>
              </a:spcBef>
              <a:spcAft>
                <a:spcPts val="600"/>
              </a:spcAft>
              <a:buNone/>
            </a:pPr>
            <a:endParaRPr lang="en-US" sz="1600"/>
          </a:p>
          <a:p>
            <a:pPr marL="457200" lvl="1" indent="0" fontAlgn="ctr">
              <a:lnSpc>
                <a:spcPct val="100000"/>
              </a:lnSpc>
              <a:spcBef>
                <a:spcPts val="0"/>
              </a:spcBef>
              <a:spcAft>
                <a:spcPts val="600"/>
              </a:spcAft>
              <a:buNone/>
            </a:pPr>
            <a:r>
              <a:rPr lang="en-US" sz="1600"/>
              <a:t>You can refer to more info on </a:t>
            </a:r>
            <a:r>
              <a:rPr lang="en-US" sz="1600">
                <a:hlinkClick r:id="rId2"/>
              </a:rPr>
              <a:t>playbook and sample code here</a:t>
            </a:r>
            <a:endParaRPr lang="en-US" sz="1600"/>
          </a:p>
          <a:p>
            <a:pPr marL="457200" lvl="1" indent="0" rtl="0" fontAlgn="ctr">
              <a:lnSpc>
                <a:spcPct val="100000"/>
              </a:lnSpc>
              <a:spcBef>
                <a:spcPts val="0"/>
              </a:spcBef>
              <a:spcAft>
                <a:spcPts val="600"/>
              </a:spcAft>
              <a:buNone/>
            </a:pPr>
            <a:endParaRPr lang="en-US" sz="900" b="0" i="0">
              <a:effectLst/>
            </a:endParaRPr>
          </a:p>
        </p:txBody>
      </p:sp>
      <p:pic>
        <p:nvPicPr>
          <p:cNvPr id="6" name="Picture 5">
            <a:extLst>
              <a:ext uri="{FF2B5EF4-FFF2-40B4-BE49-F238E27FC236}">
                <a16:creationId xmlns:a16="http://schemas.microsoft.com/office/drawing/2014/main" id="{16B70B38-4C90-407B-B612-06D851910905}"/>
              </a:ext>
            </a:extLst>
          </p:cNvPr>
          <p:cNvPicPr>
            <a:picLocks noChangeAspect="1"/>
          </p:cNvPicPr>
          <p:nvPr/>
        </p:nvPicPr>
        <p:blipFill>
          <a:blip r:embed="rId3"/>
          <a:stretch>
            <a:fillRect/>
          </a:stretch>
        </p:blipFill>
        <p:spPr>
          <a:xfrm>
            <a:off x="6264503" y="2452624"/>
            <a:ext cx="5851321" cy="3021795"/>
          </a:xfrm>
          <a:prstGeom prst="rect">
            <a:avLst/>
          </a:prstGeom>
        </p:spPr>
      </p:pic>
    </p:spTree>
    <p:extLst>
      <p:ext uri="{BB962C8B-B14F-4D97-AF65-F5344CB8AC3E}">
        <p14:creationId xmlns:p14="http://schemas.microsoft.com/office/powerpoint/2010/main" val="325561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BFA4D0-515E-41CB-A5D7-B960C5B9FCC5}"/>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a:t>Simple data dictionary</a:t>
            </a:r>
          </a:p>
        </p:txBody>
      </p:sp>
      <p:sp>
        <p:nvSpPr>
          <p:cNvPr id="28" name="Rectangle 2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CE7AB0D-E916-4503-992A-733BF6CDE987}"/>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110000"/>
              </a:lnSpc>
              <a:spcAft>
                <a:spcPts val="600"/>
              </a:spcAft>
              <a:buFont typeface="Arial" panose="020B0604020202020204" pitchFamily="34" charset="0"/>
              <a:buChar char="•"/>
            </a:pPr>
            <a:r>
              <a:rPr lang="en-US" sz="1700"/>
              <a:t>ConversationTranscript </a:t>
            </a:r>
          </a:p>
        </p:txBody>
      </p:sp>
      <p:graphicFrame>
        <p:nvGraphicFramePr>
          <p:cNvPr id="5" name="Table 4">
            <a:extLst>
              <a:ext uri="{FF2B5EF4-FFF2-40B4-BE49-F238E27FC236}">
                <a16:creationId xmlns:a16="http://schemas.microsoft.com/office/drawing/2014/main" id="{3B015505-C288-443D-AD63-CBD8E09D03C3}"/>
              </a:ext>
            </a:extLst>
          </p:cNvPr>
          <p:cNvGraphicFramePr/>
          <p:nvPr>
            <p:extLst>
              <p:ext uri="{D42A27DB-BD31-4B8C-83A1-F6EECF244321}">
                <p14:modId xmlns:p14="http://schemas.microsoft.com/office/powerpoint/2010/main" val="3955042765"/>
              </p:ext>
            </p:extLst>
          </p:nvPr>
        </p:nvGraphicFramePr>
        <p:xfrm>
          <a:off x="4901184" y="1842880"/>
          <a:ext cx="6922010" cy="3272824"/>
        </p:xfrm>
        <a:graphic>
          <a:graphicData uri="http://schemas.openxmlformats.org/drawingml/2006/table">
            <a:tbl>
              <a:tblPr firstRow="1" firstCol="1" bandRow="1"/>
              <a:tblGrid>
                <a:gridCol w="459235">
                  <a:extLst>
                    <a:ext uri="{9D8B030D-6E8A-4147-A177-3AD203B41FA5}">
                      <a16:colId xmlns:a16="http://schemas.microsoft.com/office/drawing/2014/main" val="1807568750"/>
                    </a:ext>
                  </a:extLst>
                </a:gridCol>
                <a:gridCol w="2242317">
                  <a:extLst>
                    <a:ext uri="{9D8B030D-6E8A-4147-A177-3AD203B41FA5}">
                      <a16:colId xmlns:a16="http://schemas.microsoft.com/office/drawing/2014/main" val="2935804845"/>
                    </a:ext>
                  </a:extLst>
                </a:gridCol>
                <a:gridCol w="4220458">
                  <a:extLst>
                    <a:ext uri="{9D8B030D-6E8A-4147-A177-3AD203B41FA5}">
                      <a16:colId xmlns:a16="http://schemas.microsoft.com/office/drawing/2014/main" val="3034187193"/>
                    </a:ext>
                  </a:extLst>
                </a:gridCol>
              </a:tblGrid>
              <a:tr h="360095">
                <a:tc>
                  <a:txBody>
                    <a:bodyPr/>
                    <a:lstStyle/>
                    <a:p>
                      <a:pPr marL="0" marR="0" algn="l" fontAlgn="t">
                        <a:lnSpc>
                          <a:spcPct val="107000"/>
                        </a:lnSpc>
                        <a:spcBef>
                          <a:spcPts val="0"/>
                        </a:spcBef>
                        <a:spcAft>
                          <a:spcPts val="0"/>
                        </a:spcAft>
                      </a:pPr>
                      <a:r>
                        <a:rPr lang="en-US" sz="1900" b="0" i="0" u="none" strike="noStrike">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4300" b="0" i="0" u="none" strike="noStrike">
                        <a:effectLst/>
                        <a:latin typeface="Arial" panose="020B0604020202020204" pitchFamily="34" charset="0"/>
                      </a:endParaRPr>
                    </a:p>
                  </a:txBody>
                  <a:tcPr marL="91592" marR="91592" marT="6361"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fontAlgn="t">
                        <a:lnSpc>
                          <a:spcPct val="107000"/>
                        </a:lnSpc>
                        <a:spcBef>
                          <a:spcPts val="0"/>
                        </a:spcBef>
                        <a:spcAft>
                          <a:spcPts val="0"/>
                        </a:spcAft>
                      </a:pPr>
                      <a:r>
                        <a:rPr lang="en-US" sz="1300" b="0" i="0" u="none" strike="noStrike">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Name</a:t>
                      </a:r>
                      <a:endParaRPr lang="en-US" sz="1300" b="0" i="0" u="none" strike="noStrike">
                        <a:effectLst/>
                        <a:latin typeface="Arial" panose="020B0604020202020204" pitchFamily="34" charset="0"/>
                      </a:endParaRPr>
                    </a:p>
                  </a:txBody>
                  <a:tcPr marL="91592" marR="91592" marT="6361"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fontAlgn="t">
                        <a:lnSpc>
                          <a:spcPct val="107000"/>
                        </a:lnSpc>
                        <a:spcBef>
                          <a:spcPts val="0"/>
                        </a:spcBef>
                        <a:spcAft>
                          <a:spcPts val="0"/>
                        </a:spcAft>
                      </a:pPr>
                      <a:r>
                        <a:rPr lang="en-US" sz="1300" b="0" i="0" u="none" strike="noStrike">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1300" b="0" i="0" u="none" strike="noStrike">
                        <a:effectLst/>
                        <a:latin typeface="Arial" panose="020B0604020202020204" pitchFamily="34" charset="0"/>
                      </a:endParaRPr>
                    </a:p>
                  </a:txBody>
                  <a:tcPr marL="91592" marR="91592" marT="6361"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886966920"/>
                  </a:ext>
                </a:extLst>
              </a:tr>
              <a:tr h="360095">
                <a:tc>
                  <a:txBody>
                    <a:bodyPr/>
                    <a:lstStyle/>
                    <a:p>
                      <a:pPr marL="0" marR="0" algn="l" fontAlgn="t">
                        <a:lnSpc>
                          <a:spcPct val="107000"/>
                        </a:lnSpc>
                        <a:spcBef>
                          <a:spcPts val="0"/>
                        </a:spcBef>
                        <a:spcAft>
                          <a:spcPts val="0"/>
                        </a:spcAft>
                      </a:pPr>
                      <a:r>
                        <a:rPr lang="en-US"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4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3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Conversationtranscript</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fr-FR" sz="13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Unique identifier for conversation entity instances</a:t>
                      </a:r>
                      <a:endParaRPr lang="fr-FR"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008791544"/>
                  </a:ext>
                </a:extLst>
              </a:tr>
              <a:tr h="490783">
                <a:tc>
                  <a:txBody>
                    <a:bodyPr/>
                    <a:lstStyle/>
                    <a:p>
                      <a:pPr marL="0" marR="0" algn="l" fontAlgn="t">
                        <a:lnSpc>
                          <a:spcPct val="107000"/>
                        </a:lnSpc>
                        <a:spcBef>
                          <a:spcPts val="0"/>
                        </a:spcBef>
                        <a:spcAft>
                          <a:spcPts val="0"/>
                        </a:spcAft>
                      </a:pPr>
                      <a:r>
                        <a:rPr lang="en-US"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4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300" b="1" i="0" u="none" strike="noStrike">
                          <a:effectLst/>
                          <a:latin typeface="Calibri" panose="020F0502020204030204" pitchFamily="34" charset="0"/>
                          <a:ea typeface="Calibri" panose="020F0502020204030204" pitchFamily="34" charset="0"/>
                          <a:cs typeface="Times New Roman" panose="02020603050405020304" pitchFamily="18" charset="0"/>
                        </a:rPr>
                        <a:t>bot_conversationtranscript</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300" b="0" i="0" u="none" strike="noStrike">
                          <a:effectLst/>
                          <a:latin typeface="Calibri" panose="020F0502020204030204" pitchFamily="34" charset="0"/>
                          <a:ea typeface="Calibri" panose="020F0502020204030204" pitchFamily="34" charset="0"/>
                          <a:cs typeface="Times New Roman" panose="02020603050405020304" pitchFamily="18" charset="0"/>
                        </a:rPr>
                        <a:t>Conversation Transcripts related to customer interactions with a Bot</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884262694"/>
                  </a:ext>
                </a:extLst>
              </a:tr>
              <a:tr h="490783">
                <a:tc>
                  <a:txBody>
                    <a:bodyPr/>
                    <a:lstStyle/>
                    <a:p>
                      <a:pPr marL="0" marR="0" algn="l" fontAlgn="t">
                        <a:lnSpc>
                          <a:spcPct val="107000"/>
                        </a:lnSpc>
                        <a:spcBef>
                          <a:spcPts val="0"/>
                        </a:spcBef>
                        <a:spcAft>
                          <a:spcPts val="0"/>
                        </a:spcAft>
                      </a:pPr>
                      <a:r>
                        <a:rPr lang="en-US"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4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3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Name</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3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name of the custom entity. (conversationid followed by botid)</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035835589"/>
                  </a:ext>
                </a:extLst>
              </a:tr>
              <a:tr h="360095">
                <a:tc>
                  <a:txBody>
                    <a:bodyPr/>
                    <a:lstStyle/>
                    <a:p>
                      <a:pPr marL="0" marR="0" algn="l" fontAlgn="t">
                        <a:lnSpc>
                          <a:spcPct val="107000"/>
                        </a:lnSpc>
                        <a:spcBef>
                          <a:spcPts val="0"/>
                        </a:spcBef>
                        <a:spcAft>
                          <a:spcPts val="0"/>
                        </a:spcAft>
                      </a:pPr>
                      <a:r>
                        <a:rPr lang="en-US"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4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300" b="1" i="0" u="none" strike="noStrike">
                          <a:effectLst/>
                          <a:latin typeface="Calibri" panose="020F0502020204030204" pitchFamily="34" charset="0"/>
                          <a:ea typeface="Calibri" panose="020F0502020204030204" pitchFamily="34" charset="0"/>
                          <a:cs typeface="Times New Roman" panose="02020603050405020304" pitchFamily="18" charset="0"/>
                        </a:rPr>
                        <a:t>Created on</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300" b="0" i="0" u="none" strike="noStrike">
                          <a:effectLst/>
                          <a:latin typeface="Calibri" panose="020F0502020204030204" pitchFamily="34" charset="0"/>
                          <a:ea typeface="Calibri" panose="020F0502020204030204" pitchFamily="34" charset="0"/>
                          <a:cs typeface="Times New Roman" panose="02020603050405020304" pitchFamily="18" charset="0"/>
                        </a:rPr>
                        <a:t>Date and time when the record was created.</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660221739"/>
                  </a:ext>
                </a:extLst>
              </a:tr>
              <a:tr h="360095">
                <a:tc>
                  <a:txBody>
                    <a:bodyPr/>
                    <a:lstStyle/>
                    <a:p>
                      <a:pPr marL="0" marR="0" algn="l" fontAlgn="t">
                        <a:lnSpc>
                          <a:spcPct val="107000"/>
                        </a:lnSpc>
                        <a:spcBef>
                          <a:spcPts val="0"/>
                        </a:spcBef>
                        <a:spcAft>
                          <a:spcPts val="0"/>
                        </a:spcAft>
                      </a:pPr>
                      <a:r>
                        <a:rPr lang="en-US"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4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3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Content</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3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Contains Transcript JSONS</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939492442"/>
                  </a:ext>
                </a:extLst>
              </a:tr>
              <a:tr h="360095">
                <a:tc>
                  <a:txBody>
                    <a:bodyPr/>
                    <a:lstStyle/>
                    <a:p>
                      <a:pPr marL="0" marR="0" algn="l" fontAlgn="t">
                        <a:lnSpc>
                          <a:spcPct val="107000"/>
                        </a:lnSpc>
                        <a:spcBef>
                          <a:spcPts val="0"/>
                        </a:spcBef>
                        <a:spcAft>
                          <a:spcPts val="0"/>
                        </a:spcAft>
                      </a:pPr>
                      <a:r>
                        <a:rPr lang="en-US"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4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300" b="1" i="0" u="none" strike="noStrike">
                          <a:effectLst/>
                          <a:latin typeface="Calibri" panose="020F0502020204030204" pitchFamily="34" charset="0"/>
                          <a:ea typeface="Calibri" panose="020F0502020204030204" pitchFamily="34" charset="0"/>
                          <a:cs typeface="Times New Roman" panose="02020603050405020304" pitchFamily="18" charset="0"/>
                        </a:rPr>
                        <a:t>Metadata</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lnSpc>
                          <a:spcPct val="107000"/>
                        </a:lnSpc>
                        <a:spcBef>
                          <a:spcPts val="0"/>
                        </a:spcBef>
                        <a:spcAft>
                          <a:spcPts val="0"/>
                        </a:spcAft>
                      </a:pPr>
                      <a:r>
                        <a:rPr lang="en-US" sz="1300" b="0" i="0" u="none" strike="noStrike">
                          <a:effectLst/>
                          <a:latin typeface="Calibri" panose="020F0502020204030204" pitchFamily="34" charset="0"/>
                          <a:ea typeface="Calibri" panose="020F0502020204030204" pitchFamily="34" charset="0"/>
                          <a:cs typeface="Times New Roman" panose="02020603050405020304" pitchFamily="18" charset="0"/>
                        </a:rPr>
                        <a:t>Contains Metadata JSONS</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427935479"/>
                  </a:ext>
                </a:extLst>
              </a:tr>
              <a:tr h="490783">
                <a:tc>
                  <a:txBody>
                    <a:bodyPr/>
                    <a:lstStyle/>
                    <a:p>
                      <a:pPr marL="0" marR="0" algn="l" fontAlgn="t">
                        <a:lnSpc>
                          <a:spcPct val="107000"/>
                        </a:lnSpc>
                        <a:spcBef>
                          <a:spcPts val="0"/>
                        </a:spcBef>
                        <a:spcAft>
                          <a:spcPts val="0"/>
                        </a:spcAft>
                      </a:pPr>
                      <a:r>
                        <a:rPr lang="en-US"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US" sz="4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3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ConversationStartTime</a:t>
                      </a:r>
                      <a:endParaRPr lang="en-US" sz="1300" b="0" i="0" u="none" strike="noStrike">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lnSpc>
                          <a:spcPct val="107000"/>
                        </a:lnSpc>
                        <a:spcBef>
                          <a:spcPts val="0"/>
                        </a:spcBef>
                        <a:spcAft>
                          <a:spcPts val="0"/>
                        </a:spcAft>
                      </a:pPr>
                      <a:r>
                        <a:rPr lang="en-US" sz="13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actual start time of the conversation (not the time it was written to the data store)</a:t>
                      </a:r>
                      <a:endParaRPr lang="en-US" sz="1300" b="0" i="0" u="none" strike="noStrike" dirty="0">
                        <a:effectLst/>
                        <a:latin typeface="Arial" panose="020B0604020202020204" pitchFamily="34" charset="0"/>
                      </a:endParaRPr>
                    </a:p>
                  </a:txBody>
                  <a:tcPr marL="91592" marR="91592" marT="6361"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550890664"/>
                  </a:ext>
                </a:extLst>
              </a:tr>
            </a:tbl>
          </a:graphicData>
        </a:graphic>
      </p:graphicFrame>
    </p:spTree>
    <p:extLst>
      <p:ext uri="{BB962C8B-B14F-4D97-AF65-F5344CB8AC3E}">
        <p14:creationId xmlns:p14="http://schemas.microsoft.com/office/powerpoint/2010/main" val="109558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1.7|3.9|4.2|19.2"/>
</p:tagLst>
</file>

<file path=ppt/tags/tag2.xml><?xml version="1.0" encoding="utf-8"?>
<p:tagLst xmlns:a="http://schemas.openxmlformats.org/drawingml/2006/main" xmlns:r="http://schemas.openxmlformats.org/officeDocument/2006/relationships" xmlns:p="http://schemas.openxmlformats.org/presentationml/2006/main">
  <p:tag name="TIMING" val="|189.8"/>
</p:tagLst>
</file>

<file path=ppt/theme/theme1.xml><?xml version="1.0" encoding="utf-8"?>
<a:theme xmlns:a="http://schemas.openxmlformats.org/drawingml/2006/main" name="AccentBoxVTI">
  <a:themeElements>
    <a:clrScheme name="Custom 6">
      <a:dk1>
        <a:sysClr val="windowText" lastClr="000000"/>
      </a:dk1>
      <a:lt1>
        <a:sysClr val="window" lastClr="FFFFFF"/>
      </a:lt1>
      <a:dk2>
        <a:srgbClr val="121316"/>
      </a:dk2>
      <a:lt2>
        <a:srgbClr val="FEFCF7"/>
      </a:lt2>
      <a:accent1>
        <a:srgbClr val="742774"/>
      </a:accent1>
      <a:accent2>
        <a:srgbClr val="0066FF"/>
      </a:accent2>
      <a:accent3>
        <a:srgbClr val="0B556A"/>
      </a:accent3>
      <a:accent4>
        <a:srgbClr val="EBEBEB"/>
      </a:accent4>
      <a:accent5>
        <a:srgbClr val="75757A"/>
      </a:accent5>
      <a:accent6>
        <a:srgbClr val="3C3C41"/>
      </a:accent6>
      <a:hlink>
        <a:srgbClr val="742774"/>
      </a:hlink>
      <a:folHlink>
        <a:srgbClr val="742774"/>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2.potx" id="{D29CC53D-EAA7-4D83-BB13-1533386C9521}" vid="{6C72D0CA-96AB-4989-B0E2-3225B06DBACA}"/>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9-51137_MBAS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BAS_Digital_Event_Template_v05" id="{EE422EC9-DB70-4CB6-9A66-15A20B15836E}" vid="{0BCA7876-3BA8-46D3-AA52-8867AA3CCE20}"/>
    </a:ext>
  </a:extLst>
</a:theme>
</file>

<file path=ppt/theme/theme5.xml><?xml version="1.0" encoding="utf-8"?>
<a:theme xmlns:a="http://schemas.openxmlformats.org/drawingml/2006/main" name="1_9-51137_MBAS_White_Template">
  <a:themeElements>
    <a:clrScheme name="Custom 6">
      <a:dk1>
        <a:sysClr val="windowText" lastClr="000000"/>
      </a:dk1>
      <a:lt1>
        <a:sysClr val="window" lastClr="FFFFFF"/>
      </a:lt1>
      <a:dk2>
        <a:srgbClr val="121316"/>
      </a:dk2>
      <a:lt2>
        <a:srgbClr val="FEFCF7"/>
      </a:lt2>
      <a:accent1>
        <a:srgbClr val="742774"/>
      </a:accent1>
      <a:accent2>
        <a:srgbClr val="0066FF"/>
      </a:accent2>
      <a:accent3>
        <a:srgbClr val="0B556A"/>
      </a:accent3>
      <a:accent4>
        <a:srgbClr val="EBEBEB"/>
      </a:accent4>
      <a:accent5>
        <a:srgbClr val="75757A"/>
      </a:accent5>
      <a:accent6>
        <a:srgbClr val="3C3C41"/>
      </a:accent6>
      <a:hlink>
        <a:srgbClr val="742774"/>
      </a:hlink>
      <a:folHlink>
        <a:srgbClr val="74277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BAS_Digital_Event_Template_v04.potx" id="{E4724AD4-4674-4557-BCC5-682D8199EE3C}" vid="{323C6B22-4FAF-4D26-8ECF-ADB54E23C82F}"/>
    </a:ext>
  </a:extLst>
</a:theme>
</file>

<file path=ppt/theme/theme6.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7357</Words>
  <Application>Microsoft Office PowerPoint</Application>
  <PresentationFormat>Widescreen</PresentationFormat>
  <Paragraphs>1235</Paragraphs>
  <Slides>124</Slides>
  <Notes>15</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124</vt:i4>
      </vt:variant>
    </vt:vector>
  </HeadingPairs>
  <TitlesOfParts>
    <vt:vector size="139" baseType="lpstr">
      <vt:lpstr>Arial</vt:lpstr>
      <vt:lpstr>Calibri</vt:lpstr>
      <vt:lpstr>Consolas</vt:lpstr>
      <vt:lpstr>Corbel</vt:lpstr>
      <vt:lpstr>Segoe UI</vt:lpstr>
      <vt:lpstr>Segoe UI Light</vt:lpstr>
      <vt:lpstr>Segoe UI Semibold</vt:lpstr>
      <vt:lpstr>Segoe UI Semilight</vt:lpstr>
      <vt:lpstr>Wingdings</vt:lpstr>
      <vt:lpstr>AccentBoxVTI</vt:lpstr>
      <vt:lpstr>White Template</vt:lpstr>
      <vt:lpstr>Dynamics 365</vt:lpstr>
      <vt:lpstr>9-51137_MBAS_White_Template</vt:lpstr>
      <vt:lpstr>1_9-51137_MBAS_White_Template</vt:lpstr>
      <vt:lpstr>Microsoft 365 PPT Template - 2018</vt:lpstr>
      <vt:lpstr>Power Platform Architecture Series</vt:lpstr>
      <vt:lpstr>Contents</vt:lpstr>
      <vt:lpstr>Power Platform Architecture Series</vt:lpstr>
      <vt:lpstr>About this series</vt:lpstr>
      <vt:lpstr>PowerPoint Presentation</vt:lpstr>
      <vt:lpstr>About this session</vt:lpstr>
      <vt:lpstr>Why Power Virtual Agents?</vt:lpstr>
      <vt:lpstr>Why bots?</vt:lpstr>
      <vt:lpstr>Chatbots can help, but…</vt:lpstr>
      <vt:lpstr>Microsoft Power Platform</vt:lpstr>
      <vt:lpstr>Built on Power Platform &amp; Bot Framework</vt:lpstr>
      <vt:lpstr>Why Power Virtual Agents?</vt:lpstr>
      <vt:lpstr>Planning your first PVA Bot</vt:lpstr>
      <vt:lpstr>Audience</vt:lpstr>
      <vt:lpstr>Interactivity</vt:lpstr>
      <vt:lpstr>Non-functional requirements</vt:lpstr>
      <vt:lpstr>Fusion teams with PVA</vt:lpstr>
      <vt:lpstr>Iteration</vt:lpstr>
      <vt:lpstr>Hackathons</vt:lpstr>
      <vt:lpstr>Licensing PVA</vt:lpstr>
      <vt:lpstr>Summary</vt:lpstr>
      <vt:lpstr>Power Platform Architecture Series</vt:lpstr>
      <vt:lpstr>About this series</vt:lpstr>
      <vt:lpstr>About this session</vt:lpstr>
      <vt:lpstr>PowerPoint Presentation</vt:lpstr>
      <vt:lpstr>Topic authoring</vt:lpstr>
      <vt:lpstr>Topic authoring</vt:lpstr>
      <vt:lpstr>Topic authoring</vt:lpstr>
      <vt:lpstr>Topic authoring</vt:lpstr>
      <vt:lpstr>PowerPoint Presentation</vt:lpstr>
      <vt:lpstr>Triggering</vt:lpstr>
      <vt:lpstr>Triggering</vt:lpstr>
      <vt:lpstr>PowerPoint Presentation</vt:lpstr>
      <vt:lpstr>PowerPoint Presentation</vt:lpstr>
      <vt:lpstr>PowerPoint Presentation</vt:lpstr>
      <vt:lpstr>PowerPoint Presentation</vt:lpstr>
      <vt:lpstr>Suggest Topics</vt:lpstr>
      <vt:lpstr>Channels</vt:lpstr>
      <vt:lpstr>Web Channel Security</vt:lpstr>
      <vt:lpstr>Analytics</vt:lpstr>
      <vt:lpstr>Summary</vt:lpstr>
      <vt:lpstr>Power Platform Architecture Series</vt:lpstr>
      <vt:lpstr>About this series</vt:lpstr>
      <vt:lpstr>About this session</vt:lpstr>
      <vt:lpstr>Extensibility Options</vt:lpstr>
      <vt:lpstr>PowerPoint Presentation</vt:lpstr>
      <vt:lpstr>Power Automate</vt:lpstr>
      <vt:lpstr>Power Automate</vt:lpstr>
      <vt:lpstr>PowerPoint Presentation</vt:lpstr>
      <vt:lpstr>Power Automate Help Desk Scenario</vt:lpstr>
      <vt:lpstr>Tips</vt:lpstr>
      <vt:lpstr>Avoid Looping</vt:lpstr>
      <vt:lpstr>Don’t Unnecessarily Block Caller</vt:lpstr>
      <vt:lpstr>Always Create Flows from Power Virtual Agent Template</vt:lpstr>
      <vt:lpstr>Fail Fast - Disable Retries</vt:lpstr>
      <vt:lpstr>Exception Handling</vt:lpstr>
      <vt:lpstr>AI Builder</vt:lpstr>
      <vt:lpstr>Enhance Automation with the Power of AI</vt:lpstr>
      <vt:lpstr>Enhance Automation with the Power of AI</vt:lpstr>
      <vt:lpstr>QnA Maker &amp; PVA</vt:lpstr>
      <vt:lpstr>Power Automate Desktop</vt:lpstr>
      <vt:lpstr>PVA +Power Automate Desktop</vt:lpstr>
      <vt:lpstr>Summary</vt:lpstr>
      <vt:lpstr>Power Platform Architecture Series</vt:lpstr>
      <vt:lpstr>About this series</vt:lpstr>
      <vt:lpstr>About this session</vt:lpstr>
      <vt:lpstr>PowerPoint Presentation</vt:lpstr>
      <vt:lpstr>Extensibility Options</vt:lpstr>
      <vt:lpstr>Extensibility Options</vt:lpstr>
      <vt:lpstr>Extensibility Options</vt:lpstr>
      <vt:lpstr>Bot Framework Composer</vt:lpstr>
      <vt:lpstr>Bot Framework Composer in PVA</vt:lpstr>
      <vt:lpstr>Managing Bot Framework Composer &amp; PVA</vt:lpstr>
      <vt:lpstr>Demo: Bot Framework Composer &amp; PVA</vt:lpstr>
      <vt:lpstr>Bot Framework Skills</vt:lpstr>
      <vt:lpstr>Building a skill for PVA</vt:lpstr>
      <vt:lpstr>Azure Bot Service</vt:lpstr>
      <vt:lpstr>Secure your skill</vt:lpstr>
      <vt:lpstr>Preparing your manifest</vt:lpstr>
      <vt:lpstr>Implement your skill</vt:lpstr>
      <vt:lpstr>Demo: Bot Framework Skills</vt:lpstr>
      <vt:lpstr>Other Azure Services</vt:lpstr>
      <vt:lpstr>PowerPoint Presentation</vt:lpstr>
      <vt:lpstr>PowerPoint Presentation</vt:lpstr>
      <vt:lpstr>Summary</vt:lpstr>
      <vt:lpstr>Power Platform Architecture Series</vt:lpstr>
      <vt:lpstr>About this series</vt:lpstr>
      <vt:lpstr>About this session</vt:lpstr>
      <vt:lpstr>PowerPoint Presentation</vt:lpstr>
      <vt:lpstr>Omnichannel for Customer Service</vt:lpstr>
      <vt:lpstr>PVA + Omnichannel Considerations</vt:lpstr>
      <vt:lpstr>Fallback topic</vt:lpstr>
      <vt:lpstr>Custom canvas</vt:lpstr>
      <vt:lpstr>Single sign-on</vt:lpstr>
      <vt:lpstr>Single sign-on (internal/B2E)</vt:lpstr>
      <vt:lpstr>Single sign-on (external/B2C)</vt:lpstr>
      <vt:lpstr>Advanced analytics</vt:lpstr>
      <vt:lpstr>Advanced Analytics Playbook</vt:lpstr>
      <vt:lpstr>Simple data dictionary</vt:lpstr>
      <vt:lpstr>Simple data dictionary</vt:lpstr>
      <vt:lpstr>Simple data dictionary</vt:lpstr>
      <vt:lpstr>Sample transcripts</vt:lpstr>
      <vt:lpstr>Custom Analytics solution</vt:lpstr>
      <vt:lpstr>Summary</vt:lpstr>
      <vt:lpstr>Power Platform Architecture Series</vt:lpstr>
      <vt:lpstr>About this series</vt:lpstr>
      <vt:lpstr>About this session</vt:lpstr>
      <vt:lpstr>PowerPoint Presentation</vt:lpstr>
      <vt:lpstr>Environments</vt:lpstr>
      <vt:lpstr>Environments</vt:lpstr>
      <vt:lpstr>Environments</vt:lpstr>
      <vt:lpstr>ALM with PVA</vt:lpstr>
      <vt:lpstr>Build tasks for Power Platform in Azure DevOps</vt:lpstr>
      <vt:lpstr>Power Platform + GitHub</vt:lpstr>
      <vt:lpstr>Managed solutions</vt:lpstr>
      <vt:lpstr>Managed solutions</vt:lpstr>
      <vt:lpstr>Special PVA ALM considerations</vt:lpstr>
      <vt:lpstr>Sharing &amp; security - makers</vt:lpstr>
      <vt:lpstr>A quick note about collaboration…</vt:lpstr>
      <vt:lpstr>Security summary…</vt:lpstr>
      <vt:lpstr>Center of Excellence Starter Kit</vt:lpstr>
      <vt:lpstr>Topic &amp; trigger hygiene</vt:lpstr>
      <vt:lpstr>Summary</vt:lpstr>
      <vt:lpstr>Contents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2021-05-26T12:44:34Z</dcterms:created>
  <dcterms:modified xsi:type="dcterms:W3CDTF">2021-05-27T13:17:06Z</dcterms:modified>
</cp:coreProperties>
</file>